
<file path=[Content_Types].xml><?xml version="1.0" encoding="utf-8"?>
<Types xmlns="http://schemas.openxmlformats.org/package/2006/content-types">
  <Default Extension="bin" ContentType="application/vnd.openxmlformats-officedocument.oleObject"/>
  <Default Extension="emf" ContentType="image/x-emf"/>
  <Default Extension="jpe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Override PartName="/ppt/slides/slide46.xml" ContentType="application/vnd.openxmlformats-officedocument.presentationml.slide+xml"/>
  <Override PartName="/ppt/slides/slide47.xml" ContentType="application/vnd.openxmlformats-officedocument.presentationml.slide+xml"/>
  <Override PartName="/ppt/slides/slide48.xml" ContentType="application/vnd.openxmlformats-officedocument.presentationml.slide+xml"/>
  <Override PartName="/ppt/slides/slide49.xml" ContentType="application/vnd.openxmlformats-officedocument.presentationml.slide+xml"/>
  <Override PartName="/ppt/slides/slide50.xml" ContentType="application/vnd.openxmlformats-officedocument.presentationml.slide+xml"/>
  <Override PartName="/ppt/slides/slide51.xml" ContentType="application/vnd.openxmlformats-officedocument.presentationml.slide+xml"/>
  <Override PartName="/ppt/slides/slide52.xml" ContentType="application/vnd.openxmlformats-officedocument.presentationml.slide+xml"/>
  <Override PartName="/ppt/slides/slide53.xml" ContentType="application/vnd.openxmlformats-officedocument.presentationml.slide+xml"/>
  <Override PartName="/ppt/slides/slide54.xml" ContentType="application/vnd.openxmlformats-officedocument.presentationml.slide+xml"/>
  <Override PartName="/ppt/slides/slide55.xml" ContentType="application/vnd.openxmlformats-officedocument.presentationml.slide+xml"/>
  <Override PartName="/ppt/slides/slide56.xml" ContentType="application/vnd.openxmlformats-officedocument.presentationml.slide+xml"/>
  <Override PartName="/ppt/slides/slide57.xml" ContentType="application/vnd.openxmlformats-officedocument.presentationml.slide+xml"/>
  <Override PartName="/ppt/slides/slide58.xml" ContentType="application/vnd.openxmlformats-officedocument.presentationml.slide+xml"/>
  <Override PartName="/ppt/slides/slide59.xml" ContentType="application/vnd.openxmlformats-officedocument.presentationml.slide+xml"/>
  <Override PartName="/ppt/slides/slide60.xml" ContentType="application/vnd.openxmlformats-officedocument.presentationml.slide+xml"/>
  <Override PartName="/ppt/slides/slide61.xml" ContentType="application/vnd.openxmlformats-officedocument.presentationml.slide+xml"/>
  <Override PartName="/ppt/slides/slide62.xml" ContentType="application/vnd.openxmlformats-officedocument.presentationml.slide+xml"/>
  <Override PartName="/ppt/slides/slide63.xml" ContentType="application/vnd.openxmlformats-officedocument.presentationml.slide+xml"/>
  <Override PartName="/ppt/slides/slide64.xml" ContentType="application/vnd.openxmlformats-officedocument.presentationml.slide+xml"/>
  <Override PartName="/ppt/slides/slide65.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commentAuthors.xml" ContentType="application/vnd.openxmlformats-officedocument.presentationml.commentAuthors+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changesInfos/changesInfo1.xml" ContentType="application/vnd.ms-powerpoint.changesinfo+xml"/>
  <Override PartName="/ppt/revisionInfo.xml" ContentType="application/vnd.ms-powerpoint.revisioninfo+xml"/>
  <Override PartName="/ppt/authors.xml" ContentType="application/vnd.ms-powerpoint.authors+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p="http://schemas.openxmlformats.org/presentationml/2006/main" strictFirstAndLastChars="0" saveSubsetFonts="1" autoCompressPictures="0">
  <p:sldMasterIdLst>
    <p:sldMasterId id="2147483676" r:id="rId1"/>
  </p:sldMasterIdLst>
  <p:notesMasterIdLst>
    <p:notesMasterId r:id="rId67"/>
  </p:notesMasterIdLst>
  <p:handoutMasterIdLst>
    <p:handoutMasterId r:id="rId68"/>
  </p:handoutMasterIdLst>
  <p:sldIdLst>
    <p:sldId id="314" r:id="rId2"/>
    <p:sldId id="337" r:id="rId3"/>
    <p:sldId id="338" r:id="rId4"/>
    <p:sldId id="266" r:id="rId5"/>
    <p:sldId id="267" r:id="rId6"/>
    <p:sldId id="268" r:id="rId7"/>
    <p:sldId id="330" r:id="rId8"/>
    <p:sldId id="331" r:id="rId9"/>
    <p:sldId id="332" r:id="rId10"/>
    <p:sldId id="333" r:id="rId11"/>
    <p:sldId id="334" r:id="rId12"/>
    <p:sldId id="329" r:id="rId13"/>
    <p:sldId id="273" r:id="rId14"/>
    <p:sldId id="275" r:id="rId15"/>
    <p:sldId id="326" r:id="rId16"/>
    <p:sldId id="276" r:id="rId17"/>
    <p:sldId id="277" r:id="rId18"/>
    <p:sldId id="315" r:id="rId19"/>
    <p:sldId id="278" r:id="rId20"/>
    <p:sldId id="321" r:id="rId21"/>
    <p:sldId id="279" r:id="rId22"/>
    <p:sldId id="281" r:id="rId23"/>
    <p:sldId id="282" r:id="rId24"/>
    <p:sldId id="283" r:id="rId25"/>
    <p:sldId id="284" r:id="rId26"/>
    <p:sldId id="285" r:id="rId27"/>
    <p:sldId id="325" r:id="rId28"/>
    <p:sldId id="286" r:id="rId29"/>
    <p:sldId id="287" r:id="rId30"/>
    <p:sldId id="339" r:id="rId31"/>
    <p:sldId id="288" r:id="rId32"/>
    <p:sldId id="289" r:id="rId33"/>
    <p:sldId id="322" r:id="rId34"/>
    <p:sldId id="291" r:id="rId35"/>
    <p:sldId id="316" r:id="rId36"/>
    <p:sldId id="292" r:id="rId37"/>
    <p:sldId id="327" r:id="rId38"/>
    <p:sldId id="295" r:id="rId39"/>
    <p:sldId id="293" r:id="rId40"/>
    <p:sldId id="294" r:id="rId41"/>
    <p:sldId id="318" r:id="rId42"/>
    <p:sldId id="335" r:id="rId43"/>
    <p:sldId id="296" r:id="rId44"/>
    <p:sldId id="336" r:id="rId45"/>
    <p:sldId id="297" r:id="rId46"/>
    <p:sldId id="298" r:id="rId47"/>
    <p:sldId id="299" r:id="rId48"/>
    <p:sldId id="300" r:id="rId49"/>
    <p:sldId id="302" r:id="rId50"/>
    <p:sldId id="319" r:id="rId51"/>
    <p:sldId id="303" r:id="rId52"/>
    <p:sldId id="304" r:id="rId53"/>
    <p:sldId id="305" r:id="rId54"/>
    <p:sldId id="306" r:id="rId55"/>
    <p:sldId id="320" r:id="rId56"/>
    <p:sldId id="308" r:id="rId57"/>
    <p:sldId id="323" r:id="rId58"/>
    <p:sldId id="310" r:id="rId59"/>
    <p:sldId id="311" r:id="rId60"/>
    <p:sldId id="312" r:id="rId61"/>
    <p:sldId id="313" r:id="rId62"/>
    <p:sldId id="340" r:id="rId63"/>
    <p:sldId id="341" r:id="rId64"/>
    <p:sldId id="342" r:id="rId65"/>
    <p:sldId id="343" r:id="rId66"/>
  </p:sldIdLst>
  <p:sldSz cx="10058400" cy="7772400"/>
  <p:notesSz cx="6858000" cy="9144000"/>
  <p:defaultTextStyle>
    <a:defPPr marR="0" lvl="0" algn="l" rtl="0">
      <a:lnSpc>
        <a:spcPct val="100000"/>
      </a:lnSpc>
      <a:spcBef>
        <a:spcPts val="0"/>
      </a:spcBef>
      <a:spcAft>
        <a:spcPts val="0"/>
      </a:spcAft>
    </a:defPPr>
    <a:lvl1pPr marR="0" lvl="0" algn="l" rtl="0">
      <a:lnSpc>
        <a:spcPct val="100000"/>
      </a:lnSpc>
      <a:spcBef>
        <a:spcPts val="0"/>
      </a:spcBef>
      <a:spcAft>
        <a:spcPts val="0"/>
      </a:spcAft>
      <a:buNone/>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None/>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None/>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None/>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None/>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None/>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None/>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None/>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None/>
      <a:defRPr sz="1400" b="0" i="0" u="none" strike="noStrike" cap="none">
        <a:solidFill>
          <a:srgbClr val="000000"/>
        </a:solidFill>
        <a:latin typeface="Arial"/>
        <a:ea typeface="Arial"/>
        <a:cs typeface="Arial"/>
        <a:sym typeface="Arial"/>
      </a:defRPr>
    </a:lvl9pPr>
  </p:defaultTextStyle>
  <p:extLst>
    <p:ext uri="{EFAFB233-063F-42B5-8137-9DF3F51BA10A}">
      <p15:sldGuideLst xmlns:p15="http://schemas.microsoft.com/office/powerpoint/2012/main">
        <p15:guide id="1" orient="horz" pos="2448">
          <p15:clr>
            <a:srgbClr val="A4A3A4"/>
          </p15:clr>
        </p15:guide>
        <p15:guide id="2" pos="3168">
          <p15:clr>
            <a:srgbClr val="A4A3A4"/>
          </p15:clr>
        </p15:guide>
      </p15:sldGuideLst>
    </p:ext>
    <p:ext uri="{2D200454-40CA-4A62-9FC3-DE9A4176ACB9}">
      <p15:notesGuideLst xmlns:p15="http://schemas.microsoft.com/office/powerpoint/2012/main">
        <p15:guide id="1" orient="horz" pos="2880">
          <p15:clr>
            <a:srgbClr val="A4A3A4"/>
          </p15:clr>
        </p15:guide>
        <p15:guide id="2" pos="2160">
          <p15:clr>
            <a:srgbClr val="A4A3A4"/>
          </p15:clr>
        </p15:guide>
      </p15:notesGuideLst>
    </p:ext>
  </p:extLst>
</p:presentation>
</file>

<file path=ppt/authors.xml><?xml version="1.0" encoding="utf-8"?>
<p188:authorLst xmlns:a="http://schemas.openxmlformats.org/drawingml/2006/main" xmlns:r="http://schemas.openxmlformats.org/officeDocument/2006/relationships" xmlns:p188="http://schemas.microsoft.com/office/powerpoint/2018/8/main">
  <p188:author id="{CF6A04D6-3748-6523-717D-0D7A36662F5D}" name="Casey Dirienzo" initials="CD" userId="S::cdirienzo@elon.edu::df7802a3-2c69-4ef4-b330-7a85ceabde5f" providerId="AD"/>
</p188:authorLst>
</file>

<file path=ppt/commentAuthors.xml><?xml version="1.0" encoding="utf-8"?>
<p:cmAuthorLst xmlns:a="http://schemas.openxmlformats.org/drawingml/2006/main" xmlns:r="http://schemas.openxmlformats.org/officeDocument/2006/relationships" xmlns:p="http://schemas.openxmlformats.org/presentationml/2006/main">
  <p:cmAuthor id="1" name="Ravi Radhakrishnan" initials="RR" lastIdx="19" clrIdx="0">
    <p:extLst>
      <p:ext uri="{19B8F6BF-5375-455C-9EA6-DF929625EA0E}">
        <p15:presenceInfo xmlns:p15="http://schemas.microsoft.com/office/powerpoint/2012/main" userId="S-1-5-21-1292428093-1336601894-682003330-77256" providerId="AD"/>
      </p:ext>
    </p:extLst>
  </p:cmAuthor>
  <p:cmAuthor id="2" name="Vitaly Terekhov" initials="VT" lastIdx="6" clrIdx="1">
    <p:extLst>
      <p:ext uri="{19B8F6BF-5375-455C-9EA6-DF929625EA0E}">
        <p15:presenceInfo xmlns:p15="http://schemas.microsoft.com/office/powerpoint/2012/main" userId="S::V.Terekhov@marianopolis.com::d29cf180-11a1-43b8-807f-d5a9faad9a0a" providerId="AD"/>
      </p:ext>
    </p:extLst>
  </p:cmAuthor>
  <p:cmAuthor id="3" name="CE" initials="CE" lastIdx="3" clrIdx="2">
    <p:extLst>
      <p:ext uri="{19B8F6BF-5375-455C-9EA6-DF929625EA0E}">
        <p15:presenceInfo xmlns:p15="http://schemas.microsoft.com/office/powerpoint/2012/main" userId="CE" providerId="None"/>
      </p:ext>
    </p:extLst>
  </p:cmAuthor>
</p:cmAuthorLst>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DA1B2C"/>
    <a:srgbClr val="4E4E4E"/>
    <a:srgbClr val="EDE5EF"/>
    <a:srgbClr val="E3EDF1"/>
    <a:srgbClr val="FFEACD"/>
    <a:srgbClr val="F8DCDD"/>
    <a:srgbClr val="F6D6D7"/>
    <a:srgbClr val="EFB3B4"/>
    <a:srgbClr val="F2D6D6"/>
    <a:srgbClr val="F3BC85"/>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revisionInfo.xml><?xml version="1.0" encoding="utf-8"?>
<p1510:revInfo xmlns:a="http://schemas.openxmlformats.org/drawingml/2006/main" xmlns:r="http://schemas.openxmlformats.org/officeDocument/2006/relationships" xmlns:p1510="http://schemas.microsoft.com/office/powerpoint/2015/10/main">
  <p1510:revLst>
    <p1510:client id="{10D32887-ADED-4C95-8985-308ED9B444D3}" v="134" dt="2024-09-27T17:53:31.028"/>
  </p1510:revLst>
</p1510:revInfo>
</file>

<file path=ppt/tableStyles.xml><?xml version="1.0" encoding="utf-8"?>
<a:tblStyleLst xmlns:a="http://schemas.openxmlformats.org/drawingml/2006/main" def="{5C22544A-7EE6-4342-B048-85BDC9FD1C3A}">
  <a:tblStyle styleId="{5940675A-B579-460E-94D1-54222C63F5DA}" styleName="No Style, Table Grid">
    <a:wholeTbl>
      <a:tcTxStyle>
        <a:fontRef idx="minor">
          <a:scrgbClr r="0" g="0" b="0"/>
        </a:fontRef>
        <a:schemeClr val="tx1"/>
      </a:tcTxStyle>
      <a:tcStyle>
        <a:tcBdr>
          <a:left>
            <a:ln w="12700" cmpd="sng">
              <a:solidFill>
                <a:schemeClr val="tx1"/>
              </a:solidFill>
            </a:ln>
          </a:left>
          <a:right>
            <a:ln w="12700" cmpd="sng">
              <a:solidFill>
                <a:schemeClr val="tx1"/>
              </a:solidFill>
            </a:ln>
          </a:right>
          <a:top>
            <a:ln w="12700" cmpd="sng">
              <a:solidFill>
                <a:schemeClr val="tx1"/>
              </a:solidFill>
            </a:ln>
          </a:top>
          <a:bottom>
            <a:ln w="12700" cmpd="sng">
              <a:solidFill>
                <a:schemeClr val="tx1"/>
              </a:solidFill>
            </a:ln>
          </a:bottom>
          <a:insideH>
            <a:ln w="12700" cmpd="sng">
              <a:solidFill>
                <a:schemeClr val="tx1"/>
              </a:solidFill>
            </a:ln>
          </a:insideH>
          <a:insideV>
            <a:ln w="12700" cmpd="sng">
              <a:solidFill>
                <a:schemeClr val="tx1"/>
              </a:solidFill>
            </a:ln>
          </a:insideV>
        </a:tcBdr>
        <a:fill>
          <a:noFill/>
        </a:fill>
      </a:tcStyle>
    </a:wholeTbl>
  </a:tblStyle>
</a:tblStyleLst>
</file>

<file path=ppt/viewProps.xml><?xml version="1.0" encoding="utf-8"?>
<p:viewPr xmlns:a="http://schemas.openxmlformats.org/drawingml/2006/main" xmlns:r="http://schemas.openxmlformats.org/officeDocument/2006/relationships" xmlns:p="http://schemas.openxmlformats.org/presentationml/2006/main">
  <p:normalViewPr>
    <p:restoredLeft sz="14949" autoAdjust="0"/>
    <p:restoredTop sz="88319" autoAdjust="0"/>
  </p:normalViewPr>
  <p:slideViewPr>
    <p:cSldViewPr snapToGrid="0">
      <p:cViewPr varScale="1">
        <p:scale>
          <a:sx n="84" d="100"/>
          <a:sy n="84" d="100"/>
        </p:scale>
        <p:origin x="2112" y="114"/>
      </p:cViewPr>
      <p:guideLst>
        <p:guide orient="horz" pos="2448"/>
        <p:guide pos="3168"/>
      </p:guideLst>
    </p:cSldViewPr>
  </p:slideViewPr>
  <p:outlineViewPr>
    <p:cViewPr>
      <p:scale>
        <a:sx n="33" d="100"/>
        <a:sy n="33" d="100"/>
      </p:scale>
      <p:origin x="0" y="-26196"/>
    </p:cViewPr>
  </p:outlineViewPr>
  <p:notesTextViewPr>
    <p:cViewPr>
      <p:scale>
        <a:sx n="1" d="1"/>
        <a:sy n="1" d="1"/>
      </p:scale>
      <p:origin x="0" y="0"/>
    </p:cViewPr>
  </p:notesTextViewPr>
  <p:notesViewPr>
    <p:cSldViewPr snapToGrid="0">
      <p:cViewPr varScale="1">
        <p:scale>
          <a:sx n="53" d="100"/>
          <a:sy n="53" d="100"/>
        </p:scale>
        <p:origin x="2648" y="52"/>
      </p:cViewPr>
      <p:guideLst>
        <p:guide orient="horz" pos="2880"/>
        <p:guide pos="2160"/>
      </p:guideLst>
    </p:cSldViewPr>
  </p:notesViewPr>
  <p:gridSpacing cx="72008" cy="72008"/>
</p:viewPr>
</file>

<file path=ppt/_rels/presentation.xml.rels><?xml version="1.0" encoding="UTF-8" standalone="yes"?>
<Relationships xmlns="http://schemas.openxmlformats.org/package/2006/relationships"><Relationship Id="rId26" Type="http://schemas.openxmlformats.org/officeDocument/2006/relationships/slide" Target="slides/slide25.xml"/><Relationship Id="rId21" Type="http://schemas.openxmlformats.org/officeDocument/2006/relationships/slide" Target="slides/slide20.xml"/><Relationship Id="rId42" Type="http://schemas.openxmlformats.org/officeDocument/2006/relationships/slide" Target="slides/slide41.xml"/><Relationship Id="rId47" Type="http://schemas.openxmlformats.org/officeDocument/2006/relationships/slide" Target="slides/slide46.xml"/><Relationship Id="rId63" Type="http://schemas.openxmlformats.org/officeDocument/2006/relationships/slide" Target="slides/slide62.xml"/><Relationship Id="rId68" Type="http://schemas.openxmlformats.org/officeDocument/2006/relationships/handoutMaster" Target="handoutMasters/handoutMaster1.xml"/><Relationship Id="rId2" Type="http://schemas.openxmlformats.org/officeDocument/2006/relationships/slide" Target="slides/slide1.xml"/><Relationship Id="rId16" Type="http://schemas.openxmlformats.org/officeDocument/2006/relationships/slide" Target="slides/slide15.xml"/><Relationship Id="rId29" Type="http://schemas.openxmlformats.org/officeDocument/2006/relationships/slide" Target="slides/slide28.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slide" Target="slides/slide36.xml"/><Relationship Id="rId40" Type="http://schemas.openxmlformats.org/officeDocument/2006/relationships/slide" Target="slides/slide39.xml"/><Relationship Id="rId45" Type="http://schemas.openxmlformats.org/officeDocument/2006/relationships/slide" Target="slides/slide44.xml"/><Relationship Id="rId53" Type="http://schemas.openxmlformats.org/officeDocument/2006/relationships/slide" Target="slides/slide52.xml"/><Relationship Id="rId58" Type="http://schemas.openxmlformats.org/officeDocument/2006/relationships/slide" Target="slides/slide57.xml"/><Relationship Id="rId66" Type="http://schemas.openxmlformats.org/officeDocument/2006/relationships/slide" Target="slides/slide65.xml"/><Relationship Id="rId74" Type="http://schemas.microsoft.com/office/2016/11/relationships/changesInfo" Target="changesInfos/changesInfo1.xml"/><Relationship Id="rId5" Type="http://schemas.openxmlformats.org/officeDocument/2006/relationships/slide" Target="slides/slide4.xml"/><Relationship Id="rId61" Type="http://schemas.openxmlformats.org/officeDocument/2006/relationships/slide" Target="slides/slide60.xml"/><Relationship Id="rId19" Type="http://schemas.openxmlformats.org/officeDocument/2006/relationships/slide" Target="slides/slide1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slide" Target="slides/slide34.xml"/><Relationship Id="rId43" Type="http://schemas.openxmlformats.org/officeDocument/2006/relationships/slide" Target="slides/slide42.xml"/><Relationship Id="rId48" Type="http://schemas.openxmlformats.org/officeDocument/2006/relationships/slide" Target="slides/slide47.xml"/><Relationship Id="rId56" Type="http://schemas.openxmlformats.org/officeDocument/2006/relationships/slide" Target="slides/slide55.xml"/><Relationship Id="rId64" Type="http://schemas.openxmlformats.org/officeDocument/2006/relationships/slide" Target="slides/slide63.xml"/><Relationship Id="rId69" Type="http://schemas.openxmlformats.org/officeDocument/2006/relationships/commentAuthors" Target="commentAuthors.xml"/><Relationship Id="rId8" Type="http://schemas.openxmlformats.org/officeDocument/2006/relationships/slide" Target="slides/slide7.xml"/><Relationship Id="rId51" Type="http://schemas.openxmlformats.org/officeDocument/2006/relationships/slide" Target="slides/slide50.xml"/><Relationship Id="rId72" Type="http://schemas.openxmlformats.org/officeDocument/2006/relationships/theme" Target="theme/theme1.xml"/><Relationship Id="rId3" Type="http://schemas.openxmlformats.org/officeDocument/2006/relationships/slide" Target="slides/slide2.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slide" Target="slides/slide37.xml"/><Relationship Id="rId46" Type="http://schemas.openxmlformats.org/officeDocument/2006/relationships/slide" Target="slides/slide45.xml"/><Relationship Id="rId59" Type="http://schemas.openxmlformats.org/officeDocument/2006/relationships/slide" Target="slides/slide58.xml"/><Relationship Id="rId67" Type="http://schemas.openxmlformats.org/officeDocument/2006/relationships/notesMaster" Target="notesMasters/notesMaster1.xml"/><Relationship Id="rId20" Type="http://schemas.openxmlformats.org/officeDocument/2006/relationships/slide" Target="slides/slide19.xml"/><Relationship Id="rId41" Type="http://schemas.openxmlformats.org/officeDocument/2006/relationships/slide" Target="slides/slide40.xml"/><Relationship Id="rId54" Type="http://schemas.openxmlformats.org/officeDocument/2006/relationships/slide" Target="slides/slide53.xml"/><Relationship Id="rId62" Type="http://schemas.openxmlformats.org/officeDocument/2006/relationships/slide" Target="slides/slide61.xml"/><Relationship Id="rId70" Type="http://schemas.openxmlformats.org/officeDocument/2006/relationships/presProps" Target="presProps.xml"/><Relationship Id="rId75" Type="http://schemas.microsoft.com/office/2015/10/relationships/revisionInfo" Target="revisionInfo.xml"/><Relationship Id="rId1" Type="http://schemas.openxmlformats.org/officeDocument/2006/relationships/slideMaster" Target="slideMasters/slideMaster1.xml"/><Relationship Id="rId6" Type="http://schemas.openxmlformats.org/officeDocument/2006/relationships/slide" Target="slides/slide5.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slide" Target="slides/slide35.xml"/><Relationship Id="rId49" Type="http://schemas.openxmlformats.org/officeDocument/2006/relationships/slide" Target="slides/slide48.xml"/><Relationship Id="rId57" Type="http://schemas.openxmlformats.org/officeDocument/2006/relationships/slide" Target="slides/slide56.xml"/><Relationship Id="rId10" Type="http://schemas.openxmlformats.org/officeDocument/2006/relationships/slide" Target="slides/slide9.xml"/><Relationship Id="rId31" Type="http://schemas.openxmlformats.org/officeDocument/2006/relationships/slide" Target="slides/slide30.xml"/><Relationship Id="rId44" Type="http://schemas.openxmlformats.org/officeDocument/2006/relationships/slide" Target="slides/slide43.xml"/><Relationship Id="rId52" Type="http://schemas.openxmlformats.org/officeDocument/2006/relationships/slide" Target="slides/slide51.xml"/><Relationship Id="rId60" Type="http://schemas.openxmlformats.org/officeDocument/2006/relationships/slide" Target="slides/slide59.xml"/><Relationship Id="rId65" Type="http://schemas.openxmlformats.org/officeDocument/2006/relationships/slide" Target="slides/slide64.xml"/><Relationship Id="rId73" Type="http://schemas.openxmlformats.org/officeDocument/2006/relationships/tableStyles" Target="tableStyles.xml"/><Relationship Id="rId4" Type="http://schemas.openxmlformats.org/officeDocument/2006/relationships/slide" Target="slides/slide3.xml"/><Relationship Id="rId9" Type="http://schemas.openxmlformats.org/officeDocument/2006/relationships/slide" Target="slides/slide8.xml"/><Relationship Id="rId13" Type="http://schemas.openxmlformats.org/officeDocument/2006/relationships/slide" Target="slides/slide12.xml"/><Relationship Id="rId18" Type="http://schemas.openxmlformats.org/officeDocument/2006/relationships/slide" Target="slides/slide17.xml"/><Relationship Id="rId39" Type="http://schemas.openxmlformats.org/officeDocument/2006/relationships/slide" Target="slides/slide38.xml"/><Relationship Id="rId34" Type="http://schemas.openxmlformats.org/officeDocument/2006/relationships/slide" Target="slides/slide33.xml"/><Relationship Id="rId50" Type="http://schemas.openxmlformats.org/officeDocument/2006/relationships/slide" Target="slides/slide49.xml"/><Relationship Id="rId55" Type="http://schemas.openxmlformats.org/officeDocument/2006/relationships/slide" Target="slides/slide54.xml"/><Relationship Id="rId76" Type="http://schemas.microsoft.com/office/2018/10/relationships/authors" Target="authors.xml"/><Relationship Id="rId7" Type="http://schemas.openxmlformats.org/officeDocument/2006/relationships/slide" Target="slides/slide6.xml"/><Relationship Id="rId71" Type="http://schemas.openxmlformats.org/officeDocument/2006/relationships/viewProps" Target="viewProps.xml"/></Relationships>
</file>

<file path=ppt/changesInfos/changesInfo1.xml><?xml version="1.0" encoding="utf-8"?>
<pc:chgInfo xmlns:a="http://schemas.openxmlformats.org/drawingml/2006/main" xmlns:r="http://schemas.openxmlformats.org/officeDocument/2006/relationships" xmlns:ac="http://schemas.microsoft.com/office/drawing/2013/main/command" xmlns:pc="http://schemas.microsoft.com/office/powerpoint/2013/main/command">
  <pc:docChgLst>
    <pc:chgData name="Espinola-Arredondo, Ana Fabiola" userId="2389861a-9b00-4e05-a52a-bbe4d3cfc079" providerId="ADAL" clId="{CA73F980-CF36-4C9E-B859-1E2349BB661F}"/>
    <pc:docChg chg="undo custSel addSld delSld modSld sldOrd">
      <pc:chgData name="Espinola-Arredondo, Ana Fabiola" userId="2389861a-9b00-4e05-a52a-bbe4d3cfc079" providerId="ADAL" clId="{CA73F980-CF36-4C9E-B859-1E2349BB661F}" dt="2024-09-25T23:54:51.116" v="581" actId="20577"/>
      <pc:docMkLst>
        <pc:docMk/>
      </pc:docMkLst>
      <pc:sldChg chg="addSp delSp modSp mod modAnim">
        <pc:chgData name="Espinola-Arredondo, Ana Fabiola" userId="2389861a-9b00-4e05-a52a-bbe4d3cfc079" providerId="ADAL" clId="{CA73F980-CF36-4C9E-B859-1E2349BB661F}" dt="2024-09-16T18:01:28.988" v="219"/>
        <pc:sldMkLst>
          <pc:docMk/>
          <pc:sldMk cId="3299038237" sldId="277"/>
        </pc:sldMkLst>
        <pc:spChg chg="add mod">
          <ac:chgData name="Espinola-Arredondo, Ana Fabiola" userId="2389861a-9b00-4e05-a52a-bbe4d3cfc079" providerId="ADAL" clId="{CA73F980-CF36-4C9E-B859-1E2349BB661F}" dt="2024-09-16T17:59:25.881" v="165" actId="403"/>
          <ac:spMkLst>
            <pc:docMk/>
            <pc:sldMk cId="3299038237" sldId="277"/>
            <ac:spMk id="6" creationId="{62B3E5DB-2249-4F00-9467-E3C3745BFFD2}"/>
          </ac:spMkLst>
        </pc:spChg>
        <pc:spChg chg="add mod">
          <ac:chgData name="Espinola-Arredondo, Ana Fabiola" userId="2389861a-9b00-4e05-a52a-bbe4d3cfc079" providerId="ADAL" clId="{CA73F980-CF36-4C9E-B859-1E2349BB661F}" dt="2024-09-16T17:59:36.715" v="170" actId="1076"/>
          <ac:spMkLst>
            <pc:docMk/>
            <pc:sldMk cId="3299038237" sldId="277"/>
            <ac:spMk id="7" creationId="{B970FD38-667D-4116-B4E6-881709F3D092}"/>
          </ac:spMkLst>
        </pc:spChg>
        <pc:spChg chg="add mod">
          <ac:chgData name="Espinola-Arredondo, Ana Fabiola" userId="2389861a-9b00-4e05-a52a-bbe4d3cfc079" providerId="ADAL" clId="{CA73F980-CF36-4C9E-B859-1E2349BB661F}" dt="2024-09-16T18:00:57.996" v="216" actId="20577"/>
          <ac:spMkLst>
            <pc:docMk/>
            <pc:sldMk cId="3299038237" sldId="277"/>
            <ac:spMk id="8" creationId="{75C94F30-70E0-4C7C-B835-76C552836676}"/>
          </ac:spMkLst>
        </pc:spChg>
        <pc:graphicFrameChg chg="add del mod">
          <ac:chgData name="Espinola-Arredondo, Ana Fabiola" userId="2389861a-9b00-4e05-a52a-bbe4d3cfc079" providerId="ADAL" clId="{CA73F980-CF36-4C9E-B859-1E2349BB661F}" dt="2024-09-16T17:53:19.487" v="85" actId="478"/>
          <ac:graphicFrameMkLst>
            <pc:docMk/>
            <pc:sldMk cId="3299038237" sldId="277"/>
            <ac:graphicFrameMk id="4" creationId="{4892CB35-EBB5-4BF1-9B85-F78DE179C712}"/>
          </ac:graphicFrameMkLst>
        </pc:graphicFrameChg>
        <pc:graphicFrameChg chg="add del mod">
          <ac:chgData name="Espinola-Arredondo, Ana Fabiola" userId="2389861a-9b00-4e05-a52a-bbe4d3cfc079" providerId="ADAL" clId="{CA73F980-CF36-4C9E-B859-1E2349BB661F}" dt="2024-09-16T17:56:26.947" v="136" actId="478"/>
          <ac:graphicFrameMkLst>
            <pc:docMk/>
            <pc:sldMk cId="3299038237" sldId="277"/>
            <ac:graphicFrameMk id="5" creationId="{BAC5BF73-BF9A-45E3-A353-5EB53BDCA30F}"/>
          </ac:graphicFrameMkLst>
        </pc:graphicFrameChg>
      </pc:sldChg>
      <pc:sldChg chg="modSp">
        <pc:chgData name="Espinola-Arredondo, Ana Fabiola" userId="2389861a-9b00-4e05-a52a-bbe4d3cfc079" providerId="ADAL" clId="{CA73F980-CF36-4C9E-B859-1E2349BB661F}" dt="2024-09-25T23:48:43.225" v="548" actId="20577"/>
        <pc:sldMkLst>
          <pc:docMk/>
          <pc:sldMk cId="3489202628" sldId="281"/>
        </pc:sldMkLst>
        <pc:spChg chg="mod">
          <ac:chgData name="Espinola-Arredondo, Ana Fabiola" userId="2389861a-9b00-4e05-a52a-bbe4d3cfc079" providerId="ADAL" clId="{CA73F980-CF36-4C9E-B859-1E2349BB661F}" dt="2024-09-25T23:48:43.225" v="548" actId="20577"/>
          <ac:spMkLst>
            <pc:docMk/>
            <pc:sldMk cId="3489202628" sldId="281"/>
            <ac:spMk id="14" creationId="{BCAB51CA-AA0F-9020-E9FA-246932FCC342}"/>
          </ac:spMkLst>
        </pc:spChg>
      </pc:sldChg>
      <pc:sldChg chg="addSp modSp mod modAnim">
        <pc:chgData name="Espinola-Arredondo, Ana Fabiola" userId="2389861a-9b00-4e05-a52a-bbe4d3cfc079" providerId="ADAL" clId="{CA73F980-CF36-4C9E-B859-1E2349BB661F}" dt="2024-09-25T23:51:53.209" v="562" actId="1076"/>
        <pc:sldMkLst>
          <pc:docMk/>
          <pc:sldMk cId="2309815885" sldId="282"/>
        </pc:sldMkLst>
        <pc:spChg chg="add mod">
          <ac:chgData name="Espinola-Arredondo, Ana Fabiola" userId="2389861a-9b00-4e05-a52a-bbe4d3cfc079" providerId="ADAL" clId="{CA73F980-CF36-4C9E-B859-1E2349BB661F}" dt="2024-09-25T23:50:55.084" v="552"/>
          <ac:spMkLst>
            <pc:docMk/>
            <pc:sldMk cId="2309815885" sldId="282"/>
            <ac:spMk id="11" creationId="{1462CB0B-FF21-45EF-A1F5-9AC7348CEE16}"/>
          </ac:spMkLst>
        </pc:spChg>
        <pc:spChg chg="add mod">
          <ac:chgData name="Espinola-Arredondo, Ana Fabiola" userId="2389861a-9b00-4e05-a52a-bbe4d3cfc079" providerId="ADAL" clId="{CA73F980-CF36-4C9E-B859-1E2349BB661F}" dt="2024-09-25T23:50:55.084" v="552"/>
          <ac:spMkLst>
            <pc:docMk/>
            <pc:sldMk cId="2309815885" sldId="282"/>
            <ac:spMk id="12" creationId="{A16EB166-001C-419F-9488-8778BFE0FA52}"/>
          </ac:spMkLst>
        </pc:spChg>
        <pc:spChg chg="add mod">
          <ac:chgData name="Espinola-Arredondo, Ana Fabiola" userId="2389861a-9b00-4e05-a52a-bbe4d3cfc079" providerId="ADAL" clId="{CA73F980-CF36-4C9E-B859-1E2349BB661F}" dt="2024-09-25T23:51:53.209" v="562" actId="1076"/>
          <ac:spMkLst>
            <pc:docMk/>
            <pc:sldMk cId="2309815885" sldId="282"/>
            <ac:spMk id="15" creationId="{454A0647-06CD-4155-B9B5-37B8565EAD4A}"/>
          </ac:spMkLst>
        </pc:spChg>
        <pc:cxnChg chg="add mod">
          <ac:chgData name="Espinola-Arredondo, Ana Fabiola" userId="2389861a-9b00-4e05-a52a-bbe4d3cfc079" providerId="ADAL" clId="{CA73F980-CF36-4C9E-B859-1E2349BB661F}" dt="2024-09-25T23:50:55.084" v="552"/>
          <ac:cxnSpMkLst>
            <pc:docMk/>
            <pc:sldMk cId="2309815885" sldId="282"/>
            <ac:cxnSpMk id="13" creationId="{A13D857A-7A86-495B-B168-790EDF1488E8}"/>
          </ac:cxnSpMkLst>
        </pc:cxnChg>
        <pc:cxnChg chg="add mod">
          <ac:chgData name="Espinola-Arredondo, Ana Fabiola" userId="2389861a-9b00-4e05-a52a-bbe4d3cfc079" providerId="ADAL" clId="{CA73F980-CF36-4C9E-B859-1E2349BB661F}" dt="2024-09-25T23:51:12.845" v="553"/>
          <ac:cxnSpMkLst>
            <pc:docMk/>
            <pc:sldMk cId="2309815885" sldId="282"/>
            <ac:cxnSpMk id="14" creationId="{E198B216-02AD-4325-A560-6CF4450851A3}"/>
          </ac:cxnSpMkLst>
        </pc:cxnChg>
      </pc:sldChg>
      <pc:sldChg chg="addSp modSp mod modAnim">
        <pc:chgData name="Espinola-Arredondo, Ana Fabiola" userId="2389861a-9b00-4e05-a52a-bbe4d3cfc079" providerId="ADAL" clId="{CA73F980-CF36-4C9E-B859-1E2349BB661F}" dt="2024-09-25T23:54:51.116" v="581" actId="20577"/>
        <pc:sldMkLst>
          <pc:docMk/>
          <pc:sldMk cId="616736338" sldId="283"/>
        </pc:sldMkLst>
        <pc:spChg chg="add mod">
          <ac:chgData name="Espinola-Arredondo, Ana Fabiola" userId="2389861a-9b00-4e05-a52a-bbe4d3cfc079" providerId="ADAL" clId="{CA73F980-CF36-4C9E-B859-1E2349BB661F}" dt="2024-09-25T23:52:59.896" v="566" actId="14100"/>
          <ac:spMkLst>
            <pc:docMk/>
            <pc:sldMk cId="616736338" sldId="283"/>
            <ac:spMk id="11" creationId="{BB10D4CA-C192-4428-9349-FB5B08244C16}"/>
          </ac:spMkLst>
        </pc:spChg>
        <pc:spChg chg="add mod">
          <ac:chgData name="Espinola-Arredondo, Ana Fabiola" userId="2389861a-9b00-4e05-a52a-bbe4d3cfc079" providerId="ADAL" clId="{CA73F980-CF36-4C9E-B859-1E2349BB661F}" dt="2024-09-25T23:53:09.507" v="568" actId="1076"/>
          <ac:spMkLst>
            <pc:docMk/>
            <pc:sldMk cId="616736338" sldId="283"/>
            <ac:spMk id="12" creationId="{9195461C-0803-415D-919C-5A2952D3656E}"/>
          </ac:spMkLst>
        </pc:spChg>
        <pc:spChg chg="add mod">
          <ac:chgData name="Espinola-Arredondo, Ana Fabiola" userId="2389861a-9b00-4e05-a52a-bbe4d3cfc079" providerId="ADAL" clId="{CA73F980-CF36-4C9E-B859-1E2349BB661F}" dt="2024-09-25T23:54:51.116" v="581" actId="20577"/>
          <ac:spMkLst>
            <pc:docMk/>
            <pc:sldMk cId="616736338" sldId="283"/>
            <ac:spMk id="14" creationId="{2E24DD5E-E9BA-48B0-9EDE-FE0AE207600A}"/>
          </ac:spMkLst>
        </pc:spChg>
        <pc:cxnChg chg="add mod">
          <ac:chgData name="Espinola-Arredondo, Ana Fabiola" userId="2389861a-9b00-4e05-a52a-bbe4d3cfc079" providerId="ADAL" clId="{CA73F980-CF36-4C9E-B859-1E2349BB661F}" dt="2024-09-25T23:53:05.279" v="567" actId="1076"/>
          <ac:cxnSpMkLst>
            <pc:docMk/>
            <pc:sldMk cId="616736338" sldId="283"/>
            <ac:cxnSpMk id="13" creationId="{F67A41D5-3376-48A0-9D9D-A16C13CD78FE}"/>
          </ac:cxnSpMkLst>
        </pc:cxnChg>
        <pc:cxnChg chg="add mod">
          <ac:chgData name="Espinola-Arredondo, Ana Fabiola" userId="2389861a-9b00-4e05-a52a-bbe4d3cfc079" providerId="ADAL" clId="{CA73F980-CF36-4C9E-B859-1E2349BB661F}" dt="2024-09-25T23:53:49.969" v="570"/>
          <ac:cxnSpMkLst>
            <pc:docMk/>
            <pc:sldMk cId="616736338" sldId="283"/>
            <ac:cxnSpMk id="15" creationId="{2B752BB4-AFF7-494E-86AD-8D06E59F808B}"/>
          </ac:cxnSpMkLst>
        </pc:cxnChg>
      </pc:sldChg>
      <pc:sldChg chg="addSp modSp mod modAnim">
        <pc:chgData name="Espinola-Arredondo, Ana Fabiola" userId="2389861a-9b00-4e05-a52a-bbe4d3cfc079" providerId="ADAL" clId="{CA73F980-CF36-4C9E-B859-1E2349BB661F}" dt="2024-09-16T18:09:52.469" v="225"/>
        <pc:sldMkLst>
          <pc:docMk/>
          <pc:sldMk cId="451903794" sldId="322"/>
        </pc:sldMkLst>
        <pc:cxnChg chg="add">
          <ac:chgData name="Espinola-Arredondo, Ana Fabiola" userId="2389861a-9b00-4e05-a52a-bbe4d3cfc079" providerId="ADAL" clId="{CA73F980-CF36-4C9E-B859-1E2349BB661F}" dt="2024-09-16T18:08:53.744" v="220" actId="11529"/>
          <ac:cxnSpMkLst>
            <pc:docMk/>
            <pc:sldMk cId="451903794" sldId="322"/>
            <ac:cxnSpMk id="11" creationId="{8F1163F4-7B92-470B-9FCC-9E91333584D8}"/>
          </ac:cxnSpMkLst>
        </pc:cxnChg>
        <pc:cxnChg chg="add mod">
          <ac:chgData name="Espinola-Arredondo, Ana Fabiola" userId="2389861a-9b00-4e05-a52a-bbe4d3cfc079" providerId="ADAL" clId="{CA73F980-CF36-4C9E-B859-1E2349BB661F}" dt="2024-09-16T18:09:33.985" v="223"/>
          <ac:cxnSpMkLst>
            <pc:docMk/>
            <pc:sldMk cId="451903794" sldId="322"/>
            <ac:cxnSpMk id="13" creationId="{5F26D7B1-CA3F-441F-B82D-8FF2F56700B1}"/>
          </ac:cxnSpMkLst>
        </pc:cxnChg>
      </pc:sldChg>
      <pc:sldChg chg="modSp mod">
        <pc:chgData name="Espinola-Arredondo, Ana Fabiola" userId="2389861a-9b00-4e05-a52a-bbe4d3cfc079" providerId="ADAL" clId="{CA73F980-CF36-4C9E-B859-1E2349BB661F}" dt="2024-09-25T23:49:48.265" v="551" actId="1076"/>
        <pc:sldMkLst>
          <pc:docMk/>
          <pc:sldMk cId="3200614971" sldId="326"/>
        </pc:sldMkLst>
        <pc:graphicFrameChg chg="mod">
          <ac:chgData name="Espinola-Arredondo, Ana Fabiola" userId="2389861a-9b00-4e05-a52a-bbe4d3cfc079" providerId="ADAL" clId="{CA73F980-CF36-4C9E-B859-1E2349BB661F}" dt="2024-09-25T23:49:45.932" v="550" actId="1076"/>
          <ac:graphicFrameMkLst>
            <pc:docMk/>
            <pc:sldMk cId="3200614971" sldId="326"/>
            <ac:graphicFrameMk id="3" creationId="{D2002528-7488-9D42-BC92-BE7A190A9CE9}"/>
          </ac:graphicFrameMkLst>
        </pc:graphicFrameChg>
        <pc:graphicFrameChg chg="mod">
          <ac:chgData name="Espinola-Arredondo, Ana Fabiola" userId="2389861a-9b00-4e05-a52a-bbe4d3cfc079" providerId="ADAL" clId="{CA73F980-CF36-4C9E-B859-1E2349BB661F}" dt="2024-09-25T23:49:48.265" v="551" actId="1076"/>
          <ac:graphicFrameMkLst>
            <pc:docMk/>
            <pc:sldMk cId="3200614971" sldId="326"/>
            <ac:graphicFrameMk id="7" creationId="{9BFFCB07-199E-AAF3-CAEA-70549B2FFB16}"/>
          </ac:graphicFrameMkLst>
        </pc:graphicFrameChg>
      </pc:sldChg>
      <pc:sldChg chg="addSp delSp modSp add mod">
        <pc:chgData name="Espinola-Arredondo, Ana Fabiola" userId="2389861a-9b00-4e05-a52a-bbe4d3cfc079" providerId="ADAL" clId="{CA73F980-CF36-4C9E-B859-1E2349BB661F}" dt="2024-09-16T17:09:41.391" v="17" actId="14100"/>
        <pc:sldMkLst>
          <pc:docMk/>
          <pc:sldMk cId="74608769" sldId="330"/>
        </pc:sldMkLst>
        <pc:spChg chg="del mod">
          <ac:chgData name="Espinola-Arredondo, Ana Fabiola" userId="2389861a-9b00-4e05-a52a-bbe4d3cfc079" providerId="ADAL" clId="{CA73F980-CF36-4C9E-B859-1E2349BB661F}" dt="2024-09-16T17:01:30.388" v="2" actId="478"/>
          <ac:spMkLst>
            <pc:docMk/>
            <pc:sldMk cId="74608769" sldId="330"/>
            <ac:spMk id="2" creationId="{00000000-0000-0000-0000-000000000000}"/>
          </ac:spMkLst>
        </pc:spChg>
        <pc:spChg chg="del">
          <ac:chgData name="Espinola-Arredondo, Ana Fabiola" userId="2389861a-9b00-4e05-a52a-bbe4d3cfc079" providerId="ADAL" clId="{CA73F980-CF36-4C9E-B859-1E2349BB661F}" dt="2024-09-16T17:01:37.450" v="4" actId="478"/>
          <ac:spMkLst>
            <pc:docMk/>
            <pc:sldMk cId="74608769" sldId="330"/>
            <ac:spMk id="3" creationId="{00000000-0000-0000-0000-000000000000}"/>
          </ac:spMkLst>
        </pc:spChg>
        <pc:spChg chg="add del mod">
          <ac:chgData name="Espinola-Arredondo, Ana Fabiola" userId="2389861a-9b00-4e05-a52a-bbe4d3cfc079" providerId="ADAL" clId="{CA73F980-CF36-4C9E-B859-1E2349BB661F}" dt="2024-09-16T17:01:34.823" v="3" actId="478"/>
          <ac:spMkLst>
            <pc:docMk/>
            <pc:sldMk cId="74608769" sldId="330"/>
            <ac:spMk id="5" creationId="{2E6D142F-631B-4962-B2CF-559DA630B64C}"/>
          </ac:spMkLst>
        </pc:spChg>
        <pc:spChg chg="add del mod">
          <ac:chgData name="Espinola-Arredondo, Ana Fabiola" userId="2389861a-9b00-4e05-a52a-bbe4d3cfc079" providerId="ADAL" clId="{CA73F980-CF36-4C9E-B859-1E2349BB661F}" dt="2024-09-16T17:01:39.610" v="5" actId="478"/>
          <ac:spMkLst>
            <pc:docMk/>
            <pc:sldMk cId="74608769" sldId="330"/>
            <ac:spMk id="7" creationId="{DD7723DB-E159-4A40-BA0F-F3AA62BC24C6}"/>
          </ac:spMkLst>
        </pc:spChg>
        <pc:picChg chg="add del mod">
          <ac:chgData name="Espinola-Arredondo, Ana Fabiola" userId="2389861a-9b00-4e05-a52a-bbe4d3cfc079" providerId="ADAL" clId="{CA73F980-CF36-4C9E-B859-1E2349BB661F}" dt="2024-09-16T17:09:21.787" v="11" actId="478"/>
          <ac:picMkLst>
            <pc:docMk/>
            <pc:sldMk cId="74608769" sldId="330"/>
            <ac:picMk id="9" creationId="{2FF46695-ACEF-40A5-A520-FBEFAFFB4C20}"/>
          </ac:picMkLst>
        </pc:picChg>
        <pc:picChg chg="add mod">
          <ac:chgData name="Espinola-Arredondo, Ana Fabiola" userId="2389861a-9b00-4e05-a52a-bbe4d3cfc079" providerId="ADAL" clId="{CA73F980-CF36-4C9E-B859-1E2349BB661F}" dt="2024-09-16T17:09:41.391" v="17" actId="14100"/>
          <ac:picMkLst>
            <pc:docMk/>
            <pc:sldMk cId="74608769" sldId="330"/>
            <ac:picMk id="11" creationId="{77CBD7EF-A134-4F5F-9F66-E03EAA2133D7}"/>
          </ac:picMkLst>
        </pc:picChg>
      </pc:sldChg>
      <pc:sldChg chg="add">
        <pc:chgData name="Espinola-Arredondo, Ana Fabiola" userId="2389861a-9b00-4e05-a52a-bbe4d3cfc079" providerId="ADAL" clId="{CA73F980-CF36-4C9E-B859-1E2349BB661F}" dt="2024-09-16T17:09:18.767" v="10" actId="2890"/>
        <pc:sldMkLst>
          <pc:docMk/>
          <pc:sldMk cId="3816957418" sldId="331"/>
        </pc:sldMkLst>
      </pc:sldChg>
      <pc:sldChg chg="addSp delSp modSp add mod">
        <pc:chgData name="Espinola-Arredondo, Ana Fabiola" userId="2389861a-9b00-4e05-a52a-bbe4d3cfc079" providerId="ADAL" clId="{CA73F980-CF36-4C9E-B859-1E2349BB661F}" dt="2024-09-16T17:14:57.589" v="46" actId="14100"/>
        <pc:sldMkLst>
          <pc:docMk/>
          <pc:sldMk cId="2706142180" sldId="332"/>
        </pc:sldMkLst>
        <pc:spChg chg="add mod">
          <ac:chgData name="Espinola-Arredondo, Ana Fabiola" userId="2389861a-9b00-4e05-a52a-bbe4d3cfc079" providerId="ADAL" clId="{CA73F980-CF36-4C9E-B859-1E2349BB661F}" dt="2024-09-16T17:14:57.589" v="46" actId="14100"/>
          <ac:spMkLst>
            <pc:docMk/>
            <pc:sldMk cId="2706142180" sldId="332"/>
            <ac:spMk id="6" creationId="{F08FCA86-2C05-47B7-A45C-3403664635A1}"/>
          </ac:spMkLst>
        </pc:spChg>
        <pc:spChg chg="add mod">
          <ac:chgData name="Espinola-Arredondo, Ana Fabiola" userId="2389861a-9b00-4e05-a52a-bbe4d3cfc079" providerId="ADAL" clId="{CA73F980-CF36-4C9E-B859-1E2349BB661F}" dt="2024-09-16T17:14:43.274" v="40" actId="1076"/>
          <ac:spMkLst>
            <pc:docMk/>
            <pc:sldMk cId="2706142180" sldId="332"/>
            <ac:spMk id="8" creationId="{7AFEF3C0-64A1-4728-A3A7-C39D03CC5122}"/>
          </ac:spMkLst>
        </pc:spChg>
        <pc:picChg chg="add mod">
          <ac:chgData name="Espinola-Arredondo, Ana Fabiola" userId="2389861a-9b00-4e05-a52a-bbe4d3cfc079" providerId="ADAL" clId="{CA73F980-CF36-4C9E-B859-1E2349BB661F}" dt="2024-09-16T17:14:18.459" v="30" actId="1076"/>
          <ac:picMkLst>
            <pc:docMk/>
            <pc:sldMk cId="2706142180" sldId="332"/>
            <ac:picMk id="3" creationId="{CBE0F81C-8473-4D86-B18B-2A2B5E31C613}"/>
          </ac:picMkLst>
        </pc:picChg>
        <pc:picChg chg="del">
          <ac:chgData name="Espinola-Arredondo, Ana Fabiola" userId="2389861a-9b00-4e05-a52a-bbe4d3cfc079" providerId="ADAL" clId="{CA73F980-CF36-4C9E-B859-1E2349BB661F}" dt="2024-09-16T17:13:07.323" v="19" actId="478"/>
          <ac:picMkLst>
            <pc:docMk/>
            <pc:sldMk cId="2706142180" sldId="332"/>
            <ac:picMk id="9" creationId="{2FF46695-ACEF-40A5-A520-FBEFAFFB4C20}"/>
          </ac:picMkLst>
        </pc:picChg>
      </pc:sldChg>
      <pc:sldChg chg="addSp delSp modSp add del mod">
        <pc:chgData name="Espinola-Arredondo, Ana Fabiola" userId="2389861a-9b00-4e05-a52a-bbe4d3cfc079" providerId="ADAL" clId="{CA73F980-CF36-4C9E-B859-1E2349BB661F}" dt="2024-09-16T17:30:37.796" v="66" actId="1076"/>
        <pc:sldMkLst>
          <pc:docMk/>
          <pc:sldMk cId="3037485983" sldId="333"/>
        </pc:sldMkLst>
        <pc:spChg chg="mod">
          <ac:chgData name="Espinola-Arredondo, Ana Fabiola" userId="2389861a-9b00-4e05-a52a-bbe4d3cfc079" providerId="ADAL" clId="{CA73F980-CF36-4C9E-B859-1E2349BB661F}" dt="2024-09-16T17:30:24.710" v="63" actId="122"/>
          <ac:spMkLst>
            <pc:docMk/>
            <pc:sldMk cId="3037485983" sldId="333"/>
            <ac:spMk id="6" creationId="{F08FCA86-2C05-47B7-A45C-3403664635A1}"/>
          </ac:spMkLst>
        </pc:spChg>
        <pc:spChg chg="mod">
          <ac:chgData name="Espinola-Arredondo, Ana Fabiola" userId="2389861a-9b00-4e05-a52a-bbe4d3cfc079" providerId="ADAL" clId="{CA73F980-CF36-4C9E-B859-1E2349BB661F}" dt="2024-09-16T17:29:19.974" v="54" actId="14100"/>
          <ac:spMkLst>
            <pc:docMk/>
            <pc:sldMk cId="3037485983" sldId="333"/>
            <ac:spMk id="8" creationId="{7AFEF3C0-64A1-4728-A3A7-C39D03CC5122}"/>
          </ac:spMkLst>
        </pc:spChg>
        <pc:picChg chg="del">
          <ac:chgData name="Espinola-Arredondo, Ana Fabiola" userId="2389861a-9b00-4e05-a52a-bbe4d3cfc079" providerId="ADAL" clId="{CA73F980-CF36-4C9E-B859-1E2349BB661F}" dt="2024-09-16T17:28:50.829" v="50" actId="478"/>
          <ac:picMkLst>
            <pc:docMk/>
            <pc:sldMk cId="3037485983" sldId="333"/>
            <ac:picMk id="3" creationId="{CBE0F81C-8473-4D86-B18B-2A2B5E31C613}"/>
          </ac:picMkLst>
        </pc:picChg>
        <pc:picChg chg="add mod">
          <ac:chgData name="Espinola-Arredondo, Ana Fabiola" userId="2389861a-9b00-4e05-a52a-bbe4d3cfc079" providerId="ADAL" clId="{CA73F980-CF36-4C9E-B859-1E2349BB661F}" dt="2024-09-16T17:30:37.796" v="66" actId="1076"/>
          <ac:picMkLst>
            <pc:docMk/>
            <pc:sldMk cId="3037485983" sldId="333"/>
            <ac:picMk id="4" creationId="{4CCC82C3-6CB8-41C3-9F58-417A5E636887}"/>
          </ac:picMkLst>
        </pc:picChg>
      </pc:sldChg>
      <pc:sldChg chg="addSp delSp modSp add mod">
        <pc:chgData name="Espinola-Arredondo, Ana Fabiola" userId="2389861a-9b00-4e05-a52a-bbe4d3cfc079" providerId="ADAL" clId="{CA73F980-CF36-4C9E-B859-1E2349BB661F}" dt="2024-09-16T17:51:15.895" v="82" actId="14100"/>
        <pc:sldMkLst>
          <pc:docMk/>
          <pc:sldMk cId="3719746585" sldId="334"/>
        </pc:sldMkLst>
        <pc:spChg chg="del mod">
          <ac:chgData name="Espinola-Arredondo, Ana Fabiola" userId="2389861a-9b00-4e05-a52a-bbe4d3cfc079" providerId="ADAL" clId="{CA73F980-CF36-4C9E-B859-1E2349BB661F}" dt="2024-09-16T17:51:10.651" v="80" actId="478"/>
          <ac:spMkLst>
            <pc:docMk/>
            <pc:sldMk cId="3719746585" sldId="334"/>
            <ac:spMk id="6" creationId="{F08FCA86-2C05-47B7-A45C-3403664635A1}"/>
          </ac:spMkLst>
        </pc:spChg>
        <pc:spChg chg="mod">
          <ac:chgData name="Espinola-Arredondo, Ana Fabiola" userId="2389861a-9b00-4e05-a52a-bbe4d3cfc079" providerId="ADAL" clId="{CA73F980-CF36-4C9E-B859-1E2349BB661F}" dt="2024-09-16T17:50:57.657" v="76" actId="1076"/>
          <ac:spMkLst>
            <pc:docMk/>
            <pc:sldMk cId="3719746585" sldId="334"/>
            <ac:spMk id="8" creationId="{7AFEF3C0-64A1-4728-A3A7-C39D03CC5122}"/>
          </ac:spMkLst>
        </pc:spChg>
        <pc:picChg chg="add del">
          <ac:chgData name="Espinola-Arredondo, Ana Fabiola" userId="2389861a-9b00-4e05-a52a-bbe4d3cfc079" providerId="ADAL" clId="{CA73F980-CF36-4C9E-B859-1E2349BB661F}" dt="2024-09-16T17:50:30.540" v="70" actId="478"/>
          <ac:picMkLst>
            <pc:docMk/>
            <pc:sldMk cId="3719746585" sldId="334"/>
            <ac:picMk id="3" creationId="{C920E2BE-751E-4035-A295-71CD1E3D262F}"/>
          </ac:picMkLst>
        </pc:picChg>
        <pc:picChg chg="del">
          <ac:chgData name="Espinola-Arredondo, Ana Fabiola" userId="2389861a-9b00-4e05-a52a-bbe4d3cfc079" providerId="ADAL" clId="{CA73F980-CF36-4C9E-B859-1E2349BB661F}" dt="2024-09-16T17:46:38.486" v="68" actId="478"/>
          <ac:picMkLst>
            <pc:docMk/>
            <pc:sldMk cId="3719746585" sldId="334"/>
            <ac:picMk id="4" creationId="{4CCC82C3-6CB8-41C3-9F58-417A5E636887}"/>
          </ac:picMkLst>
        </pc:picChg>
        <pc:picChg chg="add mod">
          <ac:chgData name="Espinola-Arredondo, Ana Fabiola" userId="2389861a-9b00-4e05-a52a-bbe4d3cfc079" providerId="ADAL" clId="{CA73F980-CF36-4C9E-B859-1E2349BB661F}" dt="2024-09-16T17:51:15.895" v="82" actId="14100"/>
          <ac:picMkLst>
            <pc:docMk/>
            <pc:sldMk cId="3719746585" sldId="334"/>
            <ac:picMk id="7" creationId="{F390D6D0-359F-4842-827B-E885BFE68C27}"/>
          </ac:picMkLst>
        </pc:picChg>
      </pc:sldChg>
      <pc:sldChg chg="addSp delSp modSp new mod ord">
        <pc:chgData name="Espinola-Arredondo, Ana Fabiola" userId="2389861a-9b00-4e05-a52a-bbe4d3cfc079" providerId="ADAL" clId="{CA73F980-CF36-4C9E-B859-1E2349BB661F}" dt="2024-09-25T21:38:11.161" v="251"/>
        <pc:sldMkLst>
          <pc:docMk/>
          <pc:sldMk cId="2082451063" sldId="337"/>
        </pc:sldMkLst>
        <pc:spChg chg="mod">
          <ac:chgData name="Espinola-Arredondo, Ana Fabiola" userId="2389861a-9b00-4e05-a52a-bbe4d3cfc079" providerId="ADAL" clId="{CA73F980-CF36-4C9E-B859-1E2349BB661F}" dt="2024-09-25T21:37:59.121" v="246" actId="1076"/>
          <ac:spMkLst>
            <pc:docMk/>
            <pc:sldMk cId="2082451063" sldId="337"/>
            <ac:spMk id="2" creationId="{C77E6D06-FBC0-48CF-A979-DB3D7A9C140A}"/>
          </ac:spMkLst>
        </pc:spChg>
        <pc:spChg chg="del">
          <ac:chgData name="Espinola-Arredondo, Ana Fabiola" userId="2389861a-9b00-4e05-a52a-bbe4d3cfc079" providerId="ADAL" clId="{CA73F980-CF36-4C9E-B859-1E2349BB661F}" dt="2024-09-25T21:35:35.426" v="237" actId="478"/>
          <ac:spMkLst>
            <pc:docMk/>
            <pc:sldMk cId="2082451063" sldId="337"/>
            <ac:spMk id="3" creationId="{66FF2D0B-5503-4722-AA1C-5D1A6F405DB6}"/>
          </ac:spMkLst>
        </pc:spChg>
        <pc:spChg chg="del">
          <ac:chgData name="Espinola-Arredondo, Ana Fabiola" userId="2389861a-9b00-4e05-a52a-bbe4d3cfc079" providerId="ADAL" clId="{CA73F980-CF36-4C9E-B859-1E2349BB661F}" dt="2024-09-25T21:37:51.586" v="243" actId="478"/>
          <ac:spMkLst>
            <pc:docMk/>
            <pc:sldMk cId="2082451063" sldId="337"/>
            <ac:spMk id="4" creationId="{C4D15DAB-29D7-4A2A-8A03-E83D0DC2A82A}"/>
          </ac:spMkLst>
        </pc:spChg>
        <pc:spChg chg="del">
          <ac:chgData name="Espinola-Arredondo, Ana Fabiola" userId="2389861a-9b00-4e05-a52a-bbe4d3cfc079" providerId="ADAL" clId="{CA73F980-CF36-4C9E-B859-1E2349BB661F}" dt="2024-09-25T21:37:54.017" v="244" actId="478"/>
          <ac:spMkLst>
            <pc:docMk/>
            <pc:sldMk cId="2082451063" sldId="337"/>
            <ac:spMk id="5" creationId="{8A76C5DE-E171-4C4A-92DB-AE578D61A608}"/>
          </ac:spMkLst>
        </pc:spChg>
        <pc:picChg chg="add del">
          <ac:chgData name="Espinola-Arredondo, Ana Fabiola" userId="2389861a-9b00-4e05-a52a-bbe4d3cfc079" providerId="ADAL" clId="{CA73F980-CF36-4C9E-B859-1E2349BB661F}" dt="2024-09-25T21:35:40.999" v="239" actId="478"/>
          <ac:picMkLst>
            <pc:docMk/>
            <pc:sldMk cId="2082451063" sldId="337"/>
            <ac:picMk id="7" creationId="{926CEC02-E9E2-43D6-BC37-3D29631B6994}"/>
          </ac:picMkLst>
        </pc:picChg>
        <pc:picChg chg="add del">
          <ac:chgData name="Espinola-Arredondo, Ana Fabiola" userId="2389861a-9b00-4e05-a52a-bbe4d3cfc079" providerId="ADAL" clId="{CA73F980-CF36-4C9E-B859-1E2349BB661F}" dt="2024-09-25T21:37:30.171" v="241" actId="478"/>
          <ac:picMkLst>
            <pc:docMk/>
            <pc:sldMk cId="2082451063" sldId="337"/>
            <ac:picMk id="9" creationId="{EB990739-BE44-4412-BDF5-F7AC4118DA77}"/>
          </ac:picMkLst>
        </pc:picChg>
        <pc:picChg chg="add mod">
          <ac:chgData name="Espinola-Arredondo, Ana Fabiola" userId="2389861a-9b00-4e05-a52a-bbe4d3cfc079" providerId="ADAL" clId="{CA73F980-CF36-4C9E-B859-1E2349BB661F}" dt="2024-09-25T21:38:07.326" v="249" actId="14100"/>
          <ac:picMkLst>
            <pc:docMk/>
            <pc:sldMk cId="2082451063" sldId="337"/>
            <ac:picMk id="11" creationId="{CF8F92BA-383B-4738-8EA9-552F2DD47AAC}"/>
          </ac:picMkLst>
        </pc:picChg>
      </pc:sldChg>
      <pc:sldChg chg="addSp delSp modSp add mod">
        <pc:chgData name="Espinola-Arredondo, Ana Fabiola" userId="2389861a-9b00-4e05-a52a-bbe4d3cfc079" providerId="ADAL" clId="{CA73F980-CF36-4C9E-B859-1E2349BB661F}" dt="2024-09-25T21:41:55.264" v="433" actId="403"/>
        <pc:sldMkLst>
          <pc:docMk/>
          <pc:sldMk cId="3491999105" sldId="338"/>
        </pc:sldMkLst>
        <pc:spChg chg="mod">
          <ac:chgData name="Espinola-Arredondo, Ana Fabiola" userId="2389861a-9b00-4e05-a52a-bbe4d3cfc079" providerId="ADAL" clId="{CA73F980-CF36-4C9E-B859-1E2349BB661F}" dt="2024-09-25T21:41:55.264" v="433" actId="403"/>
          <ac:spMkLst>
            <pc:docMk/>
            <pc:sldMk cId="3491999105" sldId="338"/>
            <ac:spMk id="2" creationId="{C77E6D06-FBC0-48CF-A979-DB3D7A9C140A}"/>
          </ac:spMkLst>
        </pc:spChg>
        <pc:spChg chg="add mod">
          <ac:chgData name="Espinola-Arredondo, Ana Fabiola" userId="2389861a-9b00-4e05-a52a-bbe4d3cfc079" providerId="ADAL" clId="{CA73F980-CF36-4C9E-B859-1E2349BB661F}" dt="2024-09-25T21:41:48.401" v="429" actId="255"/>
          <ac:spMkLst>
            <pc:docMk/>
            <pc:sldMk cId="3491999105" sldId="338"/>
            <ac:spMk id="3" creationId="{5095C515-F2B0-4E77-8FDE-FB787FCD55DD}"/>
          </ac:spMkLst>
        </pc:spChg>
        <pc:picChg chg="del">
          <ac:chgData name="Espinola-Arredondo, Ana Fabiola" userId="2389861a-9b00-4e05-a52a-bbe4d3cfc079" providerId="ADAL" clId="{CA73F980-CF36-4C9E-B859-1E2349BB661F}" dt="2024-09-25T21:38:17.996" v="253" actId="478"/>
          <ac:picMkLst>
            <pc:docMk/>
            <pc:sldMk cId="3491999105" sldId="338"/>
            <ac:picMk id="11" creationId="{CF8F92BA-383B-4738-8EA9-552F2DD47AAC}"/>
          </ac:picMkLst>
        </pc:picChg>
      </pc:sldChg>
      <pc:sldChg chg="addSp modSp add mod modAnim">
        <pc:chgData name="Espinola-Arredondo, Ana Fabiola" userId="2389861a-9b00-4e05-a52a-bbe4d3cfc079" providerId="ADAL" clId="{CA73F980-CF36-4C9E-B859-1E2349BB661F}" dt="2024-09-25T21:52:08.443" v="541" actId="1076"/>
        <pc:sldMkLst>
          <pc:docMk/>
          <pc:sldMk cId="3865105175" sldId="339"/>
        </pc:sldMkLst>
        <pc:spChg chg="mod">
          <ac:chgData name="Espinola-Arredondo, Ana Fabiola" userId="2389861a-9b00-4e05-a52a-bbe4d3cfc079" providerId="ADAL" clId="{CA73F980-CF36-4C9E-B859-1E2349BB661F}" dt="2024-09-25T21:47:00.491" v="480" actId="6549"/>
          <ac:spMkLst>
            <pc:docMk/>
            <pc:sldMk cId="3865105175" sldId="339"/>
            <ac:spMk id="2" creationId="{00000000-0000-0000-0000-000000000000}"/>
          </ac:spMkLst>
        </pc:spChg>
        <pc:spChg chg="mod">
          <ac:chgData name="Espinola-Arredondo, Ana Fabiola" userId="2389861a-9b00-4e05-a52a-bbe4d3cfc079" providerId="ADAL" clId="{CA73F980-CF36-4C9E-B859-1E2349BB661F}" dt="2024-09-25T21:47:50.128" v="483" actId="14100"/>
          <ac:spMkLst>
            <pc:docMk/>
            <pc:sldMk cId="3865105175" sldId="339"/>
            <ac:spMk id="3" creationId="{00000000-0000-0000-0000-000000000000}"/>
          </ac:spMkLst>
        </pc:spChg>
        <pc:spChg chg="add mod">
          <ac:chgData name="Espinola-Arredondo, Ana Fabiola" userId="2389861a-9b00-4e05-a52a-bbe4d3cfc079" providerId="ADAL" clId="{CA73F980-CF36-4C9E-B859-1E2349BB661F}" dt="2024-09-25T21:51:18.448" v="532" actId="1076"/>
          <ac:spMkLst>
            <pc:docMk/>
            <pc:sldMk cId="3865105175" sldId="339"/>
            <ac:spMk id="5" creationId="{10823568-9D5E-4C13-9B32-7712EBEB7659}"/>
          </ac:spMkLst>
        </pc:spChg>
        <pc:spChg chg="add mod">
          <ac:chgData name="Espinola-Arredondo, Ana Fabiola" userId="2389861a-9b00-4e05-a52a-bbe4d3cfc079" providerId="ADAL" clId="{CA73F980-CF36-4C9E-B859-1E2349BB661F}" dt="2024-09-25T21:50:34.502" v="524" actId="108"/>
          <ac:spMkLst>
            <pc:docMk/>
            <pc:sldMk cId="3865105175" sldId="339"/>
            <ac:spMk id="6" creationId="{B8BCF4DA-26D5-4259-B25A-E7FFDA3D7C3A}"/>
          </ac:spMkLst>
        </pc:spChg>
        <pc:spChg chg="add mod">
          <ac:chgData name="Espinola-Arredondo, Ana Fabiola" userId="2389861a-9b00-4e05-a52a-bbe4d3cfc079" providerId="ADAL" clId="{CA73F980-CF36-4C9E-B859-1E2349BB661F}" dt="2024-09-25T21:52:08.443" v="541" actId="1076"/>
          <ac:spMkLst>
            <pc:docMk/>
            <pc:sldMk cId="3865105175" sldId="339"/>
            <ac:spMk id="8" creationId="{CED25144-ABBB-4441-8498-98BDD509F239}"/>
          </ac:spMkLst>
        </pc:spChg>
      </pc:sldChg>
    </pc:docChg>
  </pc:docChgLst>
  <pc:docChgLst>
    <pc:chgData name="Espinola-Arredondo, Ana Fabiola" userId="2389861a-9b00-4e05-a52a-bbe4d3cfc079" providerId="ADAL" clId="{10D32887-ADED-4C95-8985-308ED9B444D3}"/>
    <pc:docChg chg="undo custSel addSld modSld">
      <pc:chgData name="Espinola-Arredondo, Ana Fabiola" userId="2389861a-9b00-4e05-a52a-bbe4d3cfc079" providerId="ADAL" clId="{10D32887-ADED-4C95-8985-308ED9B444D3}" dt="2024-09-27T17:53:57.825" v="465" actId="113"/>
      <pc:docMkLst>
        <pc:docMk/>
      </pc:docMkLst>
      <pc:sldChg chg="modSp mod">
        <pc:chgData name="Espinola-Arredondo, Ana Fabiola" userId="2389861a-9b00-4e05-a52a-bbe4d3cfc079" providerId="ADAL" clId="{10D32887-ADED-4C95-8985-308ED9B444D3}" dt="2024-09-26T19:19:27.757" v="248" actId="1076"/>
        <pc:sldMkLst>
          <pc:docMk/>
          <pc:sldMk cId="3244868728" sldId="266"/>
        </pc:sldMkLst>
        <pc:spChg chg="mod">
          <ac:chgData name="Espinola-Arredondo, Ana Fabiola" userId="2389861a-9b00-4e05-a52a-bbe4d3cfc079" providerId="ADAL" clId="{10D32887-ADED-4C95-8985-308ED9B444D3}" dt="2024-09-26T19:19:27.757" v="248" actId="1076"/>
          <ac:spMkLst>
            <pc:docMk/>
            <pc:sldMk cId="3244868728" sldId="266"/>
            <ac:spMk id="2" creationId="{00000000-0000-0000-0000-000000000000}"/>
          </ac:spMkLst>
        </pc:spChg>
        <pc:spChg chg="mod">
          <ac:chgData name="Espinola-Arredondo, Ana Fabiola" userId="2389861a-9b00-4e05-a52a-bbe4d3cfc079" providerId="ADAL" clId="{10D32887-ADED-4C95-8985-308ED9B444D3}" dt="2024-09-26T19:19:25.118" v="247" actId="1076"/>
          <ac:spMkLst>
            <pc:docMk/>
            <pc:sldMk cId="3244868728" sldId="266"/>
            <ac:spMk id="24" creationId="{00000000-0000-0000-0000-000000000000}"/>
          </ac:spMkLst>
        </pc:spChg>
      </pc:sldChg>
      <pc:sldChg chg="addSp modSp mod modAnim">
        <pc:chgData name="Espinola-Arredondo, Ana Fabiola" userId="2389861a-9b00-4e05-a52a-bbe4d3cfc079" providerId="ADAL" clId="{10D32887-ADED-4C95-8985-308ED9B444D3}" dt="2024-09-24T19:21:32.423" v="68"/>
        <pc:sldMkLst>
          <pc:docMk/>
          <pc:sldMk cId="3489202628" sldId="281"/>
        </pc:sldMkLst>
        <pc:spChg chg="add mod">
          <ac:chgData name="Espinola-Arredondo, Ana Fabiola" userId="2389861a-9b00-4e05-a52a-bbe4d3cfc079" providerId="ADAL" clId="{10D32887-ADED-4C95-8985-308ED9B444D3}" dt="2024-09-24T19:18:57.961" v="38" actId="1076"/>
          <ac:spMkLst>
            <pc:docMk/>
            <pc:sldMk cId="3489202628" sldId="281"/>
            <ac:spMk id="5" creationId="{5CC126FF-C1D4-600F-71FA-74297C58CE4E}"/>
          </ac:spMkLst>
        </pc:spChg>
        <pc:spChg chg="add mod">
          <ac:chgData name="Espinola-Arredondo, Ana Fabiola" userId="2389861a-9b00-4e05-a52a-bbe4d3cfc079" providerId="ADAL" clId="{10D32887-ADED-4C95-8985-308ED9B444D3}" dt="2024-09-24T19:19:54.982" v="48" actId="403"/>
          <ac:spMkLst>
            <pc:docMk/>
            <pc:sldMk cId="3489202628" sldId="281"/>
            <ac:spMk id="6" creationId="{7785F7B2-64AE-C7A2-FBC5-E9456FD61CFA}"/>
          </ac:spMkLst>
        </pc:spChg>
        <pc:spChg chg="add mod">
          <ac:chgData name="Espinola-Arredondo, Ana Fabiola" userId="2389861a-9b00-4e05-a52a-bbe4d3cfc079" providerId="ADAL" clId="{10D32887-ADED-4C95-8985-308ED9B444D3}" dt="2024-09-24T19:20:53.169" v="66" actId="20577"/>
          <ac:spMkLst>
            <pc:docMk/>
            <pc:sldMk cId="3489202628" sldId="281"/>
            <ac:spMk id="14" creationId="{BCAB51CA-AA0F-9020-E9FA-246932FCC342}"/>
          </ac:spMkLst>
        </pc:spChg>
        <pc:picChg chg="mod">
          <ac:chgData name="Espinola-Arredondo, Ana Fabiola" userId="2389861a-9b00-4e05-a52a-bbe4d3cfc079" providerId="ADAL" clId="{10D32887-ADED-4C95-8985-308ED9B444D3}" dt="2024-09-24T19:19:23.754" v="44" actId="1076"/>
          <ac:picMkLst>
            <pc:docMk/>
            <pc:sldMk cId="3489202628" sldId="281"/>
            <ac:picMk id="9" creationId="{00000000-0000-0000-0000-000000000000}"/>
          </ac:picMkLst>
        </pc:picChg>
        <pc:cxnChg chg="add">
          <ac:chgData name="Espinola-Arredondo, Ana Fabiola" userId="2389861a-9b00-4e05-a52a-bbe4d3cfc079" providerId="ADAL" clId="{10D32887-ADED-4C95-8985-308ED9B444D3}" dt="2024-09-24T19:19:48.901" v="46" actId="11529"/>
          <ac:cxnSpMkLst>
            <pc:docMk/>
            <pc:sldMk cId="3489202628" sldId="281"/>
            <ac:cxnSpMk id="8" creationId="{6DF194C4-C1C0-543C-A5CC-55435CF9E02B}"/>
          </ac:cxnSpMkLst>
        </pc:cxnChg>
        <pc:cxnChg chg="add mod">
          <ac:chgData name="Espinola-Arredondo, Ana Fabiola" userId="2389861a-9b00-4e05-a52a-bbe4d3cfc079" providerId="ADAL" clId="{10D32887-ADED-4C95-8985-308ED9B444D3}" dt="2024-09-24T19:20:20.252" v="52" actId="14100"/>
          <ac:cxnSpMkLst>
            <pc:docMk/>
            <pc:sldMk cId="3489202628" sldId="281"/>
            <ac:cxnSpMk id="11" creationId="{3D7CFA8F-5E85-B507-8D18-8669E545A3A8}"/>
          </ac:cxnSpMkLst>
        </pc:cxnChg>
      </pc:sldChg>
      <pc:sldChg chg="addSp modSp mod modAnim">
        <pc:chgData name="Espinola-Arredondo, Ana Fabiola" userId="2389861a-9b00-4e05-a52a-bbe4d3cfc079" providerId="ADAL" clId="{10D32887-ADED-4C95-8985-308ED9B444D3}" dt="2024-09-26T19:18:39.282" v="246" actId="20577"/>
        <pc:sldMkLst>
          <pc:docMk/>
          <pc:sldMk cId="379275139" sldId="306"/>
        </pc:sldMkLst>
        <pc:spChg chg="add mod">
          <ac:chgData name="Espinola-Arredondo, Ana Fabiola" userId="2389861a-9b00-4e05-a52a-bbe4d3cfc079" providerId="ADAL" clId="{10D32887-ADED-4C95-8985-308ED9B444D3}" dt="2024-09-26T19:17:01.457" v="232" actId="20577"/>
          <ac:spMkLst>
            <pc:docMk/>
            <pc:sldMk cId="379275139" sldId="306"/>
            <ac:spMk id="4" creationId="{5F56A7E0-46F4-E1D6-06B4-66C09E778F60}"/>
          </ac:spMkLst>
        </pc:spChg>
        <pc:spChg chg="add mod">
          <ac:chgData name="Espinola-Arredondo, Ana Fabiola" userId="2389861a-9b00-4e05-a52a-bbe4d3cfc079" providerId="ADAL" clId="{10D32887-ADED-4C95-8985-308ED9B444D3}" dt="2024-09-26T19:15:59.216" v="220" actId="20577"/>
          <ac:spMkLst>
            <pc:docMk/>
            <pc:sldMk cId="379275139" sldId="306"/>
            <ac:spMk id="5" creationId="{0A0DD087-65DE-D0C8-F7D6-9E52AE022BF3}"/>
          </ac:spMkLst>
        </pc:spChg>
        <pc:spChg chg="add mod">
          <ac:chgData name="Espinola-Arredondo, Ana Fabiola" userId="2389861a-9b00-4e05-a52a-bbe4d3cfc079" providerId="ADAL" clId="{10D32887-ADED-4C95-8985-308ED9B444D3}" dt="2024-09-26T19:18:39.282" v="246" actId="20577"/>
          <ac:spMkLst>
            <pc:docMk/>
            <pc:sldMk cId="379275139" sldId="306"/>
            <ac:spMk id="6" creationId="{365AD489-383F-51B0-33BE-0EF7ED9A6B05}"/>
          </ac:spMkLst>
        </pc:spChg>
      </pc:sldChg>
      <pc:sldChg chg="addSp modSp mod modAnim">
        <pc:chgData name="Espinola-Arredondo, Ana Fabiola" userId="2389861a-9b00-4e05-a52a-bbe4d3cfc079" providerId="ADAL" clId="{10D32887-ADED-4C95-8985-308ED9B444D3}" dt="2024-09-24T19:48:40.066" v="175"/>
        <pc:sldMkLst>
          <pc:docMk/>
          <pc:sldMk cId="177795818" sldId="319"/>
        </pc:sldMkLst>
        <pc:spChg chg="add mod">
          <ac:chgData name="Espinola-Arredondo, Ana Fabiola" userId="2389861a-9b00-4e05-a52a-bbe4d3cfc079" providerId="ADAL" clId="{10D32887-ADED-4C95-8985-308ED9B444D3}" dt="2024-09-24T19:48:33.645" v="174" actId="164"/>
          <ac:spMkLst>
            <pc:docMk/>
            <pc:sldMk cId="177795818" sldId="319"/>
            <ac:spMk id="5" creationId="{7E1896CA-52AD-2D19-BC5B-019DB446D53B}"/>
          </ac:spMkLst>
        </pc:spChg>
        <pc:grpChg chg="add mod">
          <ac:chgData name="Espinola-Arredondo, Ana Fabiola" userId="2389861a-9b00-4e05-a52a-bbe4d3cfc079" providerId="ADAL" clId="{10D32887-ADED-4C95-8985-308ED9B444D3}" dt="2024-09-24T19:48:33.645" v="174" actId="164"/>
          <ac:grpSpMkLst>
            <pc:docMk/>
            <pc:sldMk cId="177795818" sldId="319"/>
            <ac:grpSpMk id="6" creationId="{113A8CE8-273E-C0B4-6718-022B7AA7F63C}"/>
          </ac:grpSpMkLst>
        </pc:grpChg>
        <pc:graphicFrameChg chg="add mod">
          <ac:chgData name="Espinola-Arredondo, Ana Fabiola" userId="2389861a-9b00-4e05-a52a-bbe4d3cfc079" providerId="ADAL" clId="{10D32887-ADED-4C95-8985-308ED9B444D3}" dt="2024-09-24T19:48:33.645" v="174" actId="164"/>
          <ac:graphicFrameMkLst>
            <pc:docMk/>
            <pc:sldMk cId="177795818" sldId="319"/>
            <ac:graphicFrameMk id="4" creationId="{BBB6177B-DAEE-5185-4889-6C2EA78D6EC2}"/>
          </ac:graphicFrameMkLst>
        </pc:graphicFrameChg>
      </pc:sldChg>
      <pc:sldChg chg="addSp delSp modSp add mod">
        <pc:chgData name="Espinola-Arredondo, Ana Fabiola" userId="2389861a-9b00-4e05-a52a-bbe4d3cfc079" providerId="ADAL" clId="{10D32887-ADED-4C95-8985-308ED9B444D3}" dt="2024-09-24T19:37:55.161" v="132" actId="1076"/>
        <pc:sldMkLst>
          <pc:docMk/>
          <pc:sldMk cId="248862845" sldId="335"/>
        </pc:sldMkLst>
        <pc:spChg chg="del">
          <ac:chgData name="Espinola-Arredondo, Ana Fabiola" userId="2389861a-9b00-4e05-a52a-bbe4d3cfc079" providerId="ADAL" clId="{10D32887-ADED-4C95-8985-308ED9B444D3}" dt="2024-09-24T19:31:45.383" v="70" actId="478"/>
          <ac:spMkLst>
            <pc:docMk/>
            <pc:sldMk cId="248862845" sldId="335"/>
            <ac:spMk id="2" creationId="{00000000-0000-0000-0000-000000000000}"/>
          </ac:spMkLst>
        </pc:spChg>
        <pc:spChg chg="del">
          <ac:chgData name="Espinola-Arredondo, Ana Fabiola" userId="2389861a-9b00-4e05-a52a-bbe4d3cfc079" providerId="ADAL" clId="{10D32887-ADED-4C95-8985-308ED9B444D3}" dt="2024-09-24T19:31:49.784" v="72" actId="478"/>
          <ac:spMkLst>
            <pc:docMk/>
            <pc:sldMk cId="248862845" sldId="335"/>
            <ac:spMk id="3" creationId="{00000000-0000-0000-0000-000000000000}"/>
          </ac:spMkLst>
        </pc:spChg>
        <pc:spChg chg="add del mod">
          <ac:chgData name="Espinola-Arredondo, Ana Fabiola" userId="2389861a-9b00-4e05-a52a-bbe4d3cfc079" providerId="ADAL" clId="{10D32887-ADED-4C95-8985-308ED9B444D3}" dt="2024-09-24T19:31:47.556" v="71" actId="478"/>
          <ac:spMkLst>
            <pc:docMk/>
            <pc:sldMk cId="248862845" sldId="335"/>
            <ac:spMk id="5" creationId="{F6564213-1E2F-C347-A031-C51D21BDFA08}"/>
          </ac:spMkLst>
        </pc:spChg>
        <pc:spChg chg="add del mod">
          <ac:chgData name="Espinola-Arredondo, Ana Fabiola" userId="2389861a-9b00-4e05-a52a-bbe4d3cfc079" providerId="ADAL" clId="{10D32887-ADED-4C95-8985-308ED9B444D3}" dt="2024-09-24T19:31:51.863" v="73" actId="478"/>
          <ac:spMkLst>
            <pc:docMk/>
            <pc:sldMk cId="248862845" sldId="335"/>
            <ac:spMk id="7" creationId="{6DACD7C0-18B8-D41F-F423-0B770F94097B}"/>
          </ac:spMkLst>
        </pc:spChg>
        <pc:grpChg chg="add mod">
          <ac:chgData name="Espinola-Arredondo, Ana Fabiola" userId="2389861a-9b00-4e05-a52a-bbe4d3cfc079" providerId="ADAL" clId="{10D32887-ADED-4C95-8985-308ED9B444D3}" dt="2024-09-24T19:37:55.161" v="132" actId="1076"/>
          <ac:grpSpMkLst>
            <pc:docMk/>
            <pc:sldMk cId="248862845" sldId="335"/>
            <ac:grpSpMk id="16" creationId="{9BA4DDAC-24BC-60B1-9541-23C4C0B6D509}"/>
          </ac:grpSpMkLst>
        </pc:grpChg>
        <pc:grpChg chg="add mod">
          <ac:chgData name="Espinola-Arredondo, Ana Fabiola" userId="2389861a-9b00-4e05-a52a-bbe4d3cfc079" providerId="ADAL" clId="{10D32887-ADED-4C95-8985-308ED9B444D3}" dt="2024-09-24T19:36:35.703" v="118" actId="1076"/>
          <ac:grpSpMkLst>
            <pc:docMk/>
            <pc:sldMk cId="248862845" sldId="335"/>
            <ac:grpSpMk id="19" creationId="{CDA707A2-CCFF-3AE4-0771-0A81E3F4BE40}"/>
          </ac:grpSpMkLst>
        </pc:grpChg>
        <pc:grpChg chg="add mod">
          <ac:chgData name="Espinola-Arredondo, Ana Fabiola" userId="2389861a-9b00-4e05-a52a-bbe4d3cfc079" providerId="ADAL" clId="{10D32887-ADED-4C95-8985-308ED9B444D3}" dt="2024-09-24T19:37:46.689" v="131" actId="1076"/>
          <ac:grpSpMkLst>
            <pc:docMk/>
            <pc:sldMk cId="248862845" sldId="335"/>
            <ac:grpSpMk id="22" creationId="{89AFEA54-4C53-8B4E-9BBB-82224478B052}"/>
          </ac:grpSpMkLst>
        </pc:grpChg>
        <pc:picChg chg="add mod">
          <ac:chgData name="Espinola-Arredondo, Ana Fabiola" userId="2389861a-9b00-4e05-a52a-bbe4d3cfc079" providerId="ADAL" clId="{10D32887-ADED-4C95-8985-308ED9B444D3}" dt="2024-09-24T19:37:44.295" v="130" actId="164"/>
          <ac:picMkLst>
            <pc:docMk/>
            <pc:sldMk cId="248862845" sldId="335"/>
            <ac:picMk id="9" creationId="{2CD7A8D4-72F0-87C1-4598-03F4EB1FF2C9}"/>
          </ac:picMkLst>
        </pc:picChg>
        <pc:picChg chg="add mod">
          <ac:chgData name="Espinola-Arredondo, Ana Fabiola" userId="2389861a-9b00-4e05-a52a-bbe4d3cfc079" providerId="ADAL" clId="{10D32887-ADED-4C95-8985-308ED9B444D3}" dt="2024-09-24T19:36:33.887" v="117" actId="164"/>
          <ac:picMkLst>
            <pc:docMk/>
            <pc:sldMk cId="248862845" sldId="335"/>
            <ac:picMk id="11" creationId="{E8AFB65E-001B-49DC-0A6D-CADDD3E8B06D}"/>
          </ac:picMkLst>
        </pc:picChg>
        <pc:picChg chg="add mod">
          <ac:chgData name="Espinola-Arredondo, Ana Fabiola" userId="2389861a-9b00-4e05-a52a-bbe4d3cfc079" providerId="ADAL" clId="{10D32887-ADED-4C95-8985-308ED9B444D3}" dt="2024-09-24T19:35:15.879" v="99" actId="164"/>
          <ac:picMkLst>
            <pc:docMk/>
            <pc:sldMk cId="248862845" sldId="335"/>
            <ac:picMk id="13" creationId="{5E2FABE8-86D7-41DE-0975-941732EB1188}"/>
          </ac:picMkLst>
        </pc:picChg>
        <pc:picChg chg="add mod">
          <ac:chgData name="Espinola-Arredondo, Ana Fabiola" userId="2389861a-9b00-4e05-a52a-bbe4d3cfc079" providerId="ADAL" clId="{10D32887-ADED-4C95-8985-308ED9B444D3}" dt="2024-09-24T19:35:15.879" v="99" actId="164"/>
          <ac:picMkLst>
            <pc:docMk/>
            <pc:sldMk cId="248862845" sldId="335"/>
            <ac:picMk id="15" creationId="{FD8385E0-3276-477A-6B04-4200F3B4C709}"/>
          </ac:picMkLst>
        </pc:picChg>
        <pc:picChg chg="add mod">
          <ac:chgData name="Espinola-Arredondo, Ana Fabiola" userId="2389861a-9b00-4e05-a52a-bbe4d3cfc079" providerId="ADAL" clId="{10D32887-ADED-4C95-8985-308ED9B444D3}" dt="2024-09-24T19:36:33.887" v="117" actId="164"/>
          <ac:picMkLst>
            <pc:docMk/>
            <pc:sldMk cId="248862845" sldId="335"/>
            <ac:picMk id="18" creationId="{40A3769A-0187-E412-1A98-FB2E50051589}"/>
          </ac:picMkLst>
        </pc:picChg>
        <pc:picChg chg="add mod">
          <ac:chgData name="Espinola-Arredondo, Ana Fabiola" userId="2389861a-9b00-4e05-a52a-bbe4d3cfc079" providerId="ADAL" clId="{10D32887-ADED-4C95-8985-308ED9B444D3}" dt="2024-09-24T19:37:44.295" v="130" actId="164"/>
          <ac:picMkLst>
            <pc:docMk/>
            <pc:sldMk cId="248862845" sldId="335"/>
            <ac:picMk id="21" creationId="{E476B0DF-638D-DFD5-F7A4-FD89FF313757}"/>
          </ac:picMkLst>
        </pc:picChg>
      </pc:sldChg>
      <pc:sldChg chg="addSp delSp modSp add mod modAnim">
        <pc:chgData name="Espinola-Arredondo, Ana Fabiola" userId="2389861a-9b00-4e05-a52a-bbe4d3cfc079" providerId="ADAL" clId="{10D32887-ADED-4C95-8985-308ED9B444D3}" dt="2024-09-24T19:41:57.878" v="142"/>
        <pc:sldMkLst>
          <pc:docMk/>
          <pc:sldMk cId="64911124" sldId="336"/>
        </pc:sldMkLst>
        <pc:spChg chg="del">
          <ac:chgData name="Espinola-Arredondo, Ana Fabiola" userId="2389861a-9b00-4e05-a52a-bbe4d3cfc079" providerId="ADAL" clId="{10D32887-ADED-4C95-8985-308ED9B444D3}" dt="2024-09-24T19:39:22.607" v="134" actId="478"/>
          <ac:spMkLst>
            <pc:docMk/>
            <pc:sldMk cId="64911124" sldId="336"/>
            <ac:spMk id="3" creationId="{00000000-0000-0000-0000-000000000000}"/>
          </ac:spMkLst>
        </pc:spChg>
        <pc:spChg chg="add del mod">
          <ac:chgData name="Espinola-Arredondo, Ana Fabiola" userId="2389861a-9b00-4e05-a52a-bbe4d3cfc079" providerId="ADAL" clId="{10D32887-ADED-4C95-8985-308ED9B444D3}" dt="2024-09-24T19:39:27.298" v="135" actId="478"/>
          <ac:spMkLst>
            <pc:docMk/>
            <pc:sldMk cId="64911124" sldId="336"/>
            <ac:spMk id="5" creationId="{C294F430-43E7-16B4-2D31-1401C2963AF3}"/>
          </ac:spMkLst>
        </pc:spChg>
        <pc:picChg chg="add mod">
          <ac:chgData name="Espinola-Arredondo, Ana Fabiola" userId="2389861a-9b00-4e05-a52a-bbe4d3cfc079" providerId="ADAL" clId="{10D32887-ADED-4C95-8985-308ED9B444D3}" dt="2024-09-24T19:41:08.177" v="138" actId="1076"/>
          <ac:picMkLst>
            <pc:docMk/>
            <pc:sldMk cId="64911124" sldId="336"/>
            <ac:picMk id="7" creationId="{F382396A-0541-FD20-62FA-CB388B360EC5}"/>
          </ac:picMkLst>
        </pc:picChg>
        <pc:picChg chg="add mod">
          <ac:chgData name="Espinola-Arredondo, Ana Fabiola" userId="2389861a-9b00-4e05-a52a-bbe4d3cfc079" providerId="ADAL" clId="{10D32887-ADED-4C95-8985-308ED9B444D3}" dt="2024-09-24T19:41:52.042" v="141" actId="1076"/>
          <ac:picMkLst>
            <pc:docMk/>
            <pc:sldMk cId="64911124" sldId="336"/>
            <ac:picMk id="9" creationId="{9E960685-2178-432E-74BA-DF25CB8CC2F6}"/>
          </ac:picMkLst>
        </pc:picChg>
      </pc:sldChg>
      <pc:sldChg chg="modSp add mod">
        <pc:chgData name="Espinola-Arredondo, Ana Fabiola" userId="2389861a-9b00-4e05-a52a-bbe4d3cfc079" providerId="ADAL" clId="{10D32887-ADED-4C95-8985-308ED9B444D3}" dt="2024-09-27T17:45:49.208" v="269" actId="113"/>
        <pc:sldMkLst>
          <pc:docMk/>
          <pc:sldMk cId="3942490011" sldId="340"/>
        </pc:sldMkLst>
        <pc:spChg chg="mod">
          <ac:chgData name="Espinola-Arredondo, Ana Fabiola" userId="2389861a-9b00-4e05-a52a-bbe4d3cfc079" providerId="ADAL" clId="{10D32887-ADED-4C95-8985-308ED9B444D3}" dt="2024-09-27T17:44:35.790" v="252" actId="1076"/>
          <ac:spMkLst>
            <pc:docMk/>
            <pc:sldMk cId="3942490011" sldId="340"/>
            <ac:spMk id="2" creationId="{00000000-0000-0000-0000-000000000000}"/>
          </ac:spMkLst>
        </pc:spChg>
        <pc:spChg chg="mod">
          <ac:chgData name="Espinola-Arredondo, Ana Fabiola" userId="2389861a-9b00-4e05-a52a-bbe4d3cfc079" providerId="ADAL" clId="{10D32887-ADED-4C95-8985-308ED9B444D3}" dt="2024-09-27T17:45:49.208" v="269" actId="113"/>
          <ac:spMkLst>
            <pc:docMk/>
            <pc:sldMk cId="3942490011" sldId="340"/>
            <ac:spMk id="5" creationId="{00000000-0000-0000-0000-000000000000}"/>
          </ac:spMkLst>
        </pc:spChg>
      </pc:sldChg>
      <pc:sldChg chg="addSp modSp add mod modAnim">
        <pc:chgData name="Espinola-Arredondo, Ana Fabiola" userId="2389861a-9b00-4e05-a52a-bbe4d3cfc079" providerId="ADAL" clId="{10D32887-ADED-4C95-8985-308ED9B444D3}" dt="2024-09-27T17:50:18.460" v="399" actId="1076"/>
        <pc:sldMkLst>
          <pc:docMk/>
          <pc:sldMk cId="3805771266" sldId="341"/>
        </pc:sldMkLst>
        <pc:spChg chg="add mod">
          <ac:chgData name="Espinola-Arredondo, Ana Fabiola" userId="2389861a-9b00-4e05-a52a-bbe4d3cfc079" providerId="ADAL" clId="{10D32887-ADED-4C95-8985-308ED9B444D3}" dt="2024-09-27T17:48:56.386" v="366" actId="20577"/>
          <ac:spMkLst>
            <pc:docMk/>
            <pc:sldMk cId="3805771266" sldId="341"/>
            <ac:spMk id="4" creationId="{80B62D20-6954-71A3-96DE-FBFD0DF6920A}"/>
          </ac:spMkLst>
        </pc:spChg>
        <pc:spChg chg="mod">
          <ac:chgData name="Espinola-Arredondo, Ana Fabiola" userId="2389861a-9b00-4e05-a52a-bbe4d3cfc079" providerId="ADAL" clId="{10D32887-ADED-4C95-8985-308ED9B444D3}" dt="2024-09-27T17:47:05.865" v="332" actId="14100"/>
          <ac:spMkLst>
            <pc:docMk/>
            <pc:sldMk cId="3805771266" sldId="341"/>
            <ac:spMk id="5" creationId="{00000000-0000-0000-0000-000000000000}"/>
          </ac:spMkLst>
        </pc:spChg>
        <pc:spChg chg="add mod">
          <ac:chgData name="Espinola-Arredondo, Ana Fabiola" userId="2389861a-9b00-4e05-a52a-bbe4d3cfc079" providerId="ADAL" clId="{10D32887-ADED-4C95-8985-308ED9B444D3}" dt="2024-09-27T17:49:16.779" v="372" actId="20577"/>
          <ac:spMkLst>
            <pc:docMk/>
            <pc:sldMk cId="3805771266" sldId="341"/>
            <ac:spMk id="6" creationId="{A8EBE4D4-13C0-FF9D-EC35-992C5B205AD3}"/>
          </ac:spMkLst>
        </pc:spChg>
        <pc:spChg chg="add mod">
          <ac:chgData name="Espinola-Arredondo, Ana Fabiola" userId="2389861a-9b00-4e05-a52a-bbe4d3cfc079" providerId="ADAL" clId="{10D32887-ADED-4C95-8985-308ED9B444D3}" dt="2024-09-27T17:50:18.460" v="399" actId="1076"/>
          <ac:spMkLst>
            <pc:docMk/>
            <pc:sldMk cId="3805771266" sldId="341"/>
            <ac:spMk id="7" creationId="{EF6A02D2-59C0-14CD-4FDC-E0591C8F2C17}"/>
          </ac:spMkLst>
        </pc:spChg>
      </pc:sldChg>
      <pc:sldChg chg="addSp delSp modSp add mod delAnim">
        <pc:chgData name="Espinola-Arredondo, Ana Fabiola" userId="2389861a-9b00-4e05-a52a-bbe4d3cfc079" providerId="ADAL" clId="{10D32887-ADED-4C95-8985-308ED9B444D3}" dt="2024-09-27T17:53:46.395" v="463" actId="14100"/>
        <pc:sldMkLst>
          <pc:docMk/>
          <pc:sldMk cId="89823115" sldId="342"/>
        </pc:sldMkLst>
        <pc:spChg chg="add">
          <ac:chgData name="Espinola-Arredondo, Ana Fabiola" userId="2389861a-9b00-4e05-a52a-bbe4d3cfc079" providerId="ADAL" clId="{10D32887-ADED-4C95-8985-308ED9B444D3}" dt="2024-09-27T17:53:22.248" v="444"/>
          <ac:spMkLst>
            <pc:docMk/>
            <pc:sldMk cId="89823115" sldId="342"/>
            <ac:spMk id="3" creationId="{7C4631AF-FCD5-9C51-C2E3-2FB8C52942E5}"/>
          </ac:spMkLst>
        </pc:spChg>
        <pc:spChg chg="del">
          <ac:chgData name="Espinola-Arredondo, Ana Fabiola" userId="2389861a-9b00-4e05-a52a-bbe4d3cfc079" providerId="ADAL" clId="{10D32887-ADED-4C95-8985-308ED9B444D3}" dt="2024-09-27T17:50:56.277" v="402" actId="478"/>
          <ac:spMkLst>
            <pc:docMk/>
            <pc:sldMk cId="89823115" sldId="342"/>
            <ac:spMk id="4" creationId="{80B62D20-6954-71A3-96DE-FBFD0DF6920A}"/>
          </ac:spMkLst>
        </pc:spChg>
        <pc:spChg chg="mod">
          <ac:chgData name="Espinola-Arredondo, Ana Fabiola" userId="2389861a-9b00-4e05-a52a-bbe4d3cfc079" providerId="ADAL" clId="{10D32887-ADED-4C95-8985-308ED9B444D3}" dt="2024-09-27T17:53:46.395" v="463" actId="14100"/>
          <ac:spMkLst>
            <pc:docMk/>
            <pc:sldMk cId="89823115" sldId="342"/>
            <ac:spMk id="5" creationId="{00000000-0000-0000-0000-000000000000}"/>
          </ac:spMkLst>
        </pc:spChg>
        <pc:spChg chg="del">
          <ac:chgData name="Espinola-Arredondo, Ana Fabiola" userId="2389861a-9b00-4e05-a52a-bbe4d3cfc079" providerId="ADAL" clId="{10D32887-ADED-4C95-8985-308ED9B444D3}" dt="2024-09-27T17:50:56.277" v="402" actId="478"/>
          <ac:spMkLst>
            <pc:docMk/>
            <pc:sldMk cId="89823115" sldId="342"/>
            <ac:spMk id="6" creationId="{A8EBE4D4-13C0-FF9D-EC35-992C5B205AD3}"/>
          </ac:spMkLst>
        </pc:spChg>
        <pc:spChg chg="del">
          <ac:chgData name="Espinola-Arredondo, Ana Fabiola" userId="2389861a-9b00-4e05-a52a-bbe4d3cfc079" providerId="ADAL" clId="{10D32887-ADED-4C95-8985-308ED9B444D3}" dt="2024-09-27T17:50:56.277" v="402" actId="478"/>
          <ac:spMkLst>
            <pc:docMk/>
            <pc:sldMk cId="89823115" sldId="342"/>
            <ac:spMk id="7" creationId="{EF6A02D2-59C0-14CD-4FDC-E0591C8F2C17}"/>
          </ac:spMkLst>
        </pc:spChg>
        <pc:spChg chg="add del">
          <ac:chgData name="Espinola-Arredondo, Ana Fabiola" userId="2389861a-9b00-4e05-a52a-bbe4d3cfc079" providerId="ADAL" clId="{10D32887-ADED-4C95-8985-308ED9B444D3}" dt="2024-09-27T17:53:27.109" v="447" actId="478"/>
          <ac:spMkLst>
            <pc:docMk/>
            <pc:sldMk cId="89823115" sldId="342"/>
            <ac:spMk id="9" creationId="{0D2BB801-F08D-0CA8-9AA5-4F9284904C87}"/>
          </ac:spMkLst>
        </pc:spChg>
      </pc:sldChg>
      <pc:sldChg chg="modSp add mod">
        <pc:chgData name="Espinola-Arredondo, Ana Fabiola" userId="2389861a-9b00-4e05-a52a-bbe4d3cfc079" providerId="ADAL" clId="{10D32887-ADED-4C95-8985-308ED9B444D3}" dt="2024-09-27T17:53:57.825" v="465" actId="113"/>
        <pc:sldMkLst>
          <pc:docMk/>
          <pc:sldMk cId="1343788961" sldId="343"/>
        </pc:sldMkLst>
        <pc:spChg chg="mod">
          <ac:chgData name="Espinola-Arredondo, Ana Fabiola" userId="2389861a-9b00-4e05-a52a-bbe4d3cfc079" providerId="ADAL" clId="{10D32887-ADED-4C95-8985-308ED9B444D3}" dt="2024-09-27T17:53:57.825" v="465" actId="113"/>
          <ac:spMkLst>
            <pc:docMk/>
            <pc:sldMk cId="1343788961" sldId="343"/>
            <ac:spMk id="5" creationId="{00000000-0000-0000-0000-000000000000}"/>
          </ac:spMkLst>
        </pc:spChg>
      </pc:sldChg>
    </pc:docChg>
  </pc:docChgLst>
</pc:chgInfo>
</file>

<file path=ppt/handoutMasters/_rels/handoutMaster1.xml.rels><?xml version="1.0" encoding="UTF-8" standalone="yes"?>
<Relationships xmlns="http://schemas.openxmlformats.org/package/2006/relationships"><Relationship Id="rId1" Type="http://schemas.openxmlformats.org/officeDocument/2006/relationships/theme" Target="../theme/theme3.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dirty="0"/>
          </a:p>
        </p:txBody>
      </p:sp>
      <p:sp>
        <p:nvSpPr>
          <p:cNvPr id="3" name="Date Placeholder 2"/>
          <p:cNvSpPr>
            <a:spLocks noGrp="1"/>
          </p:cNvSpPr>
          <p:nvPr>
            <p:ph type="dt" sz="quarter" idx="1"/>
          </p:nvPr>
        </p:nvSpPr>
        <p:spPr>
          <a:xfrm>
            <a:off x="3884613" y="0"/>
            <a:ext cx="2971800" cy="458788"/>
          </a:xfrm>
          <a:prstGeom prst="rect">
            <a:avLst/>
          </a:prstGeom>
        </p:spPr>
        <p:txBody>
          <a:bodyPr vert="horz" lIns="91440" tIns="45720" rIns="91440" bIns="45720" rtlCol="0"/>
          <a:lstStyle>
            <a:lvl1pPr algn="r">
              <a:defRPr sz="1200"/>
            </a:lvl1pPr>
          </a:lstStyle>
          <a:p>
            <a:fld id="{91325CC6-5103-4F2C-A30C-D35EFB7B2A3A}" type="datetimeFigureOut">
              <a:rPr lang="en-US" smtClean="0"/>
              <a:pPr/>
              <a:t>9/27/2024</a:t>
            </a:fld>
            <a:endParaRPr lang="en-US" dirty="0"/>
          </a:p>
        </p:txBody>
      </p:sp>
      <p:sp>
        <p:nvSpPr>
          <p:cNvPr id="4" name="Footer Placeholder 3"/>
          <p:cNvSpPr>
            <a:spLocks noGrp="1"/>
          </p:cNvSpPr>
          <p:nvPr>
            <p:ph type="ftr" sz="quarter" idx="2"/>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dirty="0"/>
          </a:p>
        </p:txBody>
      </p:sp>
      <p:sp>
        <p:nvSpPr>
          <p:cNvPr id="5" name="Slide Number Placeholder 4"/>
          <p:cNvSpPr>
            <a:spLocks noGrp="1"/>
          </p:cNvSpPr>
          <p:nvPr>
            <p:ph type="sldNum" sz="quarter" idx="3"/>
          </p:nvPr>
        </p:nvSpPr>
        <p:spPr>
          <a:xfrm>
            <a:off x="3884613" y="8685213"/>
            <a:ext cx="2971800" cy="458787"/>
          </a:xfrm>
          <a:prstGeom prst="rect">
            <a:avLst/>
          </a:prstGeom>
        </p:spPr>
        <p:txBody>
          <a:bodyPr vert="horz" lIns="91440" tIns="45720" rIns="91440" bIns="45720" rtlCol="0" anchor="b"/>
          <a:lstStyle>
            <a:lvl1pPr algn="r">
              <a:defRPr sz="1200"/>
            </a:lvl1pPr>
          </a:lstStyle>
          <a:p>
            <a:fld id="{839150F1-AD90-4255-89B7-CBA487B75218}" type="slidenum">
              <a:rPr lang="en-US" smtClean="0"/>
              <a:pPr/>
              <a:t>‹#›</a:t>
            </a:fld>
            <a:endParaRPr lang="en-US" dirty="0"/>
          </a:p>
        </p:txBody>
      </p:sp>
    </p:spTree>
    <p:extLst>
      <p:ext uri="{BB962C8B-B14F-4D97-AF65-F5344CB8AC3E}">
        <p14:creationId xmlns:p14="http://schemas.microsoft.com/office/powerpoint/2010/main" val="1568343377"/>
      </p:ext>
    </p:extLst>
  </p:cSld>
  <p:clrMap bg1="lt1" tx1="dk1" bg2="lt2" tx2="dk2" accent1="accent1" accent2="accent2" accent3="accent3" accent4="accent4" accent5="accent5" accent6="accent6" hlink="hlink" folHlink="folHlink"/>
  <p:hf sldNum="0" hdr="0" ftr="0" dt="0"/>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Pr>
        <a:solidFill>
          <a:schemeClr val="lt1"/>
        </a:solidFill>
        <a:effectLst/>
      </p:bgPr>
    </p:bg>
    <p:spTree>
      <p:nvGrpSpPr>
        <p:cNvPr id="1" name="Shape 2"/>
        <p:cNvGrpSpPr/>
        <p:nvPr/>
      </p:nvGrpSpPr>
      <p:grpSpPr>
        <a:xfrm>
          <a:off x="0" y="0"/>
          <a:ext cx="0" cy="0"/>
          <a:chOff x="0" y="0"/>
          <a:chExt cx="0" cy="0"/>
        </a:xfrm>
      </p:grpSpPr>
      <p:sp>
        <p:nvSpPr>
          <p:cNvPr id="3" name="Shape 3"/>
          <p:cNvSpPr txBox="1">
            <a:spLocks noGrp="1"/>
          </p:cNvSpPr>
          <p:nvPr>
            <p:ph type="hdr" idx="2"/>
          </p:nvPr>
        </p:nvSpPr>
        <p:spPr>
          <a:xfrm>
            <a:off x="0" y="0"/>
            <a:ext cx="2971799" cy="457200"/>
          </a:xfrm>
          <a:prstGeom prst="rect">
            <a:avLst/>
          </a:prstGeom>
          <a:noFill/>
          <a:ln>
            <a:noFill/>
          </a:ln>
        </p:spPr>
        <p:txBody>
          <a:bodyPr lIns="91425" tIns="91425" rIns="91425" bIns="91425" anchor="t" anchorCtr="0"/>
          <a:lstStyle>
            <a:lvl1pPr marL="0" marR="0" lvl="0" indent="0" algn="l" rtl="0">
              <a:spcBef>
                <a:spcPts val="0"/>
              </a:spcBef>
              <a:buNone/>
              <a:defRPr sz="1200" b="0" i="0" u="none" strike="noStrike" cap="none">
                <a:solidFill>
                  <a:schemeClr val="dk1"/>
                </a:solidFill>
                <a:latin typeface="Calibri"/>
                <a:ea typeface="Calibri"/>
                <a:cs typeface="Calibri"/>
                <a:sym typeface="Calibri"/>
              </a:defRPr>
            </a:lvl1pPr>
            <a:lvl2pPr marL="509411" marR="0" lvl="1" indent="-1411" algn="l" rtl="0">
              <a:spcBef>
                <a:spcPts val="0"/>
              </a:spcBef>
              <a:buNone/>
              <a:defRPr sz="2000" b="0" i="0" u="none" strike="noStrike" cap="none">
                <a:solidFill>
                  <a:schemeClr val="dk1"/>
                </a:solidFill>
                <a:latin typeface="Calibri"/>
                <a:ea typeface="Calibri"/>
                <a:cs typeface="Calibri"/>
                <a:sym typeface="Calibri"/>
              </a:defRPr>
            </a:lvl2pPr>
            <a:lvl3pPr marL="1018823" marR="0" lvl="2" indent="-2823" algn="l" rtl="0">
              <a:spcBef>
                <a:spcPts val="0"/>
              </a:spcBef>
              <a:buNone/>
              <a:defRPr sz="2000" b="0" i="0" u="none" strike="noStrike" cap="none">
                <a:solidFill>
                  <a:schemeClr val="dk1"/>
                </a:solidFill>
                <a:latin typeface="Calibri"/>
                <a:ea typeface="Calibri"/>
                <a:cs typeface="Calibri"/>
                <a:sym typeface="Calibri"/>
              </a:defRPr>
            </a:lvl3pPr>
            <a:lvl4pPr marL="1528237" marR="0" lvl="3" indent="-4237" algn="l" rtl="0">
              <a:spcBef>
                <a:spcPts val="0"/>
              </a:spcBef>
              <a:buNone/>
              <a:defRPr sz="2000" b="0" i="0" u="none" strike="noStrike" cap="none">
                <a:solidFill>
                  <a:schemeClr val="dk1"/>
                </a:solidFill>
                <a:latin typeface="Calibri"/>
                <a:ea typeface="Calibri"/>
                <a:cs typeface="Calibri"/>
                <a:sym typeface="Calibri"/>
              </a:defRPr>
            </a:lvl4pPr>
            <a:lvl5pPr marL="2037649" marR="0" lvl="4" indent="-5649" algn="l" rtl="0">
              <a:spcBef>
                <a:spcPts val="0"/>
              </a:spcBef>
              <a:buNone/>
              <a:defRPr sz="2000" b="0" i="0" u="none" strike="noStrike" cap="none">
                <a:solidFill>
                  <a:schemeClr val="dk1"/>
                </a:solidFill>
                <a:latin typeface="Calibri"/>
                <a:ea typeface="Calibri"/>
                <a:cs typeface="Calibri"/>
                <a:sym typeface="Calibri"/>
              </a:defRPr>
            </a:lvl5pPr>
            <a:lvl6pPr marL="2547061" marR="0" lvl="5" indent="-7061" algn="l" rtl="0">
              <a:spcBef>
                <a:spcPts val="0"/>
              </a:spcBef>
              <a:buNone/>
              <a:defRPr sz="2000" b="0" i="0" u="none" strike="noStrike" cap="none">
                <a:solidFill>
                  <a:schemeClr val="dk1"/>
                </a:solidFill>
                <a:latin typeface="Calibri"/>
                <a:ea typeface="Calibri"/>
                <a:cs typeface="Calibri"/>
                <a:sym typeface="Calibri"/>
              </a:defRPr>
            </a:lvl6pPr>
            <a:lvl7pPr marL="3056473" marR="0" lvl="6" indent="-8472" algn="l" rtl="0">
              <a:spcBef>
                <a:spcPts val="0"/>
              </a:spcBef>
              <a:buNone/>
              <a:defRPr sz="2000" b="0" i="0" u="none" strike="noStrike" cap="none">
                <a:solidFill>
                  <a:schemeClr val="dk1"/>
                </a:solidFill>
                <a:latin typeface="Calibri"/>
                <a:ea typeface="Calibri"/>
                <a:cs typeface="Calibri"/>
                <a:sym typeface="Calibri"/>
              </a:defRPr>
            </a:lvl7pPr>
            <a:lvl8pPr marL="3565885" marR="0" lvl="7" indent="-9885" algn="l" rtl="0">
              <a:spcBef>
                <a:spcPts val="0"/>
              </a:spcBef>
              <a:buNone/>
              <a:defRPr sz="2000" b="0" i="0" u="none" strike="noStrike" cap="none">
                <a:solidFill>
                  <a:schemeClr val="dk1"/>
                </a:solidFill>
                <a:latin typeface="Calibri"/>
                <a:ea typeface="Calibri"/>
                <a:cs typeface="Calibri"/>
                <a:sym typeface="Calibri"/>
              </a:defRPr>
            </a:lvl8pPr>
            <a:lvl9pPr marL="4075298" marR="0" lvl="8" indent="-11298" algn="l" rtl="0">
              <a:spcBef>
                <a:spcPts val="0"/>
              </a:spcBef>
              <a:buNone/>
              <a:defRPr sz="2000" b="0" i="0" u="none" strike="noStrike" cap="none">
                <a:solidFill>
                  <a:schemeClr val="dk1"/>
                </a:solidFill>
                <a:latin typeface="Calibri"/>
                <a:ea typeface="Calibri"/>
                <a:cs typeface="Calibri"/>
                <a:sym typeface="Calibri"/>
              </a:defRPr>
            </a:lvl9pPr>
          </a:lstStyle>
          <a:p>
            <a:endParaRPr dirty="0"/>
          </a:p>
        </p:txBody>
      </p:sp>
      <p:sp>
        <p:nvSpPr>
          <p:cNvPr id="4" name="Shape 4"/>
          <p:cNvSpPr txBox="1">
            <a:spLocks noGrp="1"/>
          </p:cNvSpPr>
          <p:nvPr>
            <p:ph type="dt" idx="10"/>
          </p:nvPr>
        </p:nvSpPr>
        <p:spPr>
          <a:xfrm>
            <a:off x="3884612" y="0"/>
            <a:ext cx="2971799" cy="457200"/>
          </a:xfrm>
          <a:prstGeom prst="rect">
            <a:avLst/>
          </a:prstGeom>
          <a:noFill/>
          <a:ln>
            <a:noFill/>
          </a:ln>
        </p:spPr>
        <p:txBody>
          <a:bodyPr lIns="91425" tIns="91425" rIns="91425" bIns="91425" anchor="t" anchorCtr="0"/>
          <a:lstStyle>
            <a:lvl1pPr marL="0" marR="0" lvl="0" indent="0" algn="r" rtl="0">
              <a:spcBef>
                <a:spcPts val="0"/>
              </a:spcBef>
              <a:buNone/>
              <a:defRPr sz="1200" b="0" i="0" u="none" strike="noStrike" cap="none">
                <a:solidFill>
                  <a:schemeClr val="dk1"/>
                </a:solidFill>
                <a:latin typeface="Calibri"/>
                <a:ea typeface="Calibri"/>
                <a:cs typeface="Calibri"/>
                <a:sym typeface="Calibri"/>
              </a:defRPr>
            </a:lvl1pPr>
            <a:lvl2pPr marL="509411" marR="0" lvl="1" indent="-1411" algn="l" rtl="0">
              <a:spcBef>
                <a:spcPts val="0"/>
              </a:spcBef>
              <a:buNone/>
              <a:defRPr sz="2000" b="0" i="0" u="none" strike="noStrike" cap="none">
                <a:solidFill>
                  <a:schemeClr val="dk1"/>
                </a:solidFill>
                <a:latin typeface="Calibri"/>
                <a:ea typeface="Calibri"/>
                <a:cs typeface="Calibri"/>
                <a:sym typeface="Calibri"/>
              </a:defRPr>
            </a:lvl2pPr>
            <a:lvl3pPr marL="1018823" marR="0" lvl="2" indent="-2823" algn="l" rtl="0">
              <a:spcBef>
                <a:spcPts val="0"/>
              </a:spcBef>
              <a:buNone/>
              <a:defRPr sz="2000" b="0" i="0" u="none" strike="noStrike" cap="none">
                <a:solidFill>
                  <a:schemeClr val="dk1"/>
                </a:solidFill>
                <a:latin typeface="Calibri"/>
                <a:ea typeface="Calibri"/>
                <a:cs typeface="Calibri"/>
                <a:sym typeface="Calibri"/>
              </a:defRPr>
            </a:lvl3pPr>
            <a:lvl4pPr marL="1528237" marR="0" lvl="3" indent="-4237" algn="l" rtl="0">
              <a:spcBef>
                <a:spcPts val="0"/>
              </a:spcBef>
              <a:buNone/>
              <a:defRPr sz="2000" b="0" i="0" u="none" strike="noStrike" cap="none">
                <a:solidFill>
                  <a:schemeClr val="dk1"/>
                </a:solidFill>
                <a:latin typeface="Calibri"/>
                <a:ea typeface="Calibri"/>
                <a:cs typeface="Calibri"/>
                <a:sym typeface="Calibri"/>
              </a:defRPr>
            </a:lvl4pPr>
            <a:lvl5pPr marL="2037649" marR="0" lvl="4" indent="-5649" algn="l" rtl="0">
              <a:spcBef>
                <a:spcPts val="0"/>
              </a:spcBef>
              <a:buNone/>
              <a:defRPr sz="2000" b="0" i="0" u="none" strike="noStrike" cap="none">
                <a:solidFill>
                  <a:schemeClr val="dk1"/>
                </a:solidFill>
                <a:latin typeface="Calibri"/>
                <a:ea typeface="Calibri"/>
                <a:cs typeface="Calibri"/>
                <a:sym typeface="Calibri"/>
              </a:defRPr>
            </a:lvl5pPr>
            <a:lvl6pPr marL="2547061" marR="0" lvl="5" indent="-7061" algn="l" rtl="0">
              <a:spcBef>
                <a:spcPts val="0"/>
              </a:spcBef>
              <a:buNone/>
              <a:defRPr sz="2000" b="0" i="0" u="none" strike="noStrike" cap="none">
                <a:solidFill>
                  <a:schemeClr val="dk1"/>
                </a:solidFill>
                <a:latin typeface="Calibri"/>
                <a:ea typeface="Calibri"/>
                <a:cs typeface="Calibri"/>
                <a:sym typeface="Calibri"/>
              </a:defRPr>
            </a:lvl6pPr>
            <a:lvl7pPr marL="3056473" marR="0" lvl="6" indent="-8472" algn="l" rtl="0">
              <a:spcBef>
                <a:spcPts val="0"/>
              </a:spcBef>
              <a:buNone/>
              <a:defRPr sz="2000" b="0" i="0" u="none" strike="noStrike" cap="none">
                <a:solidFill>
                  <a:schemeClr val="dk1"/>
                </a:solidFill>
                <a:latin typeface="Calibri"/>
                <a:ea typeface="Calibri"/>
                <a:cs typeface="Calibri"/>
                <a:sym typeface="Calibri"/>
              </a:defRPr>
            </a:lvl7pPr>
            <a:lvl8pPr marL="3565885" marR="0" lvl="7" indent="-9885" algn="l" rtl="0">
              <a:spcBef>
                <a:spcPts val="0"/>
              </a:spcBef>
              <a:buNone/>
              <a:defRPr sz="2000" b="0" i="0" u="none" strike="noStrike" cap="none">
                <a:solidFill>
                  <a:schemeClr val="dk1"/>
                </a:solidFill>
                <a:latin typeface="Calibri"/>
                <a:ea typeface="Calibri"/>
                <a:cs typeface="Calibri"/>
                <a:sym typeface="Calibri"/>
              </a:defRPr>
            </a:lvl8pPr>
            <a:lvl9pPr marL="4075298" marR="0" lvl="8" indent="-11298" algn="l" rtl="0">
              <a:spcBef>
                <a:spcPts val="0"/>
              </a:spcBef>
              <a:buNone/>
              <a:defRPr sz="2000" b="0" i="0" u="none" strike="noStrike" cap="none">
                <a:solidFill>
                  <a:schemeClr val="dk1"/>
                </a:solidFill>
                <a:latin typeface="Calibri"/>
                <a:ea typeface="Calibri"/>
                <a:cs typeface="Calibri"/>
                <a:sym typeface="Calibri"/>
              </a:defRPr>
            </a:lvl9pPr>
          </a:lstStyle>
          <a:p>
            <a:endParaRPr dirty="0"/>
          </a:p>
        </p:txBody>
      </p:sp>
      <p:sp>
        <p:nvSpPr>
          <p:cNvPr id="5" name="Shape 5"/>
          <p:cNvSpPr>
            <a:spLocks noGrp="1" noRot="1" noChangeAspect="1"/>
          </p:cNvSpPr>
          <p:nvPr>
            <p:ph type="sldImg" idx="3"/>
          </p:nvPr>
        </p:nvSpPr>
        <p:spPr>
          <a:xfrm>
            <a:off x="1209675" y="685800"/>
            <a:ext cx="4438650" cy="3429000"/>
          </a:xfrm>
          <a:custGeom>
            <a:avLst/>
            <a:gdLst/>
            <a:ahLst/>
            <a:cxnLst/>
            <a:rect l="0" t="0" r="0" b="0"/>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med" len="med"/>
            <a:tailEnd type="none" w="med" len="med"/>
          </a:ln>
        </p:spPr>
      </p:sp>
      <p:sp>
        <p:nvSpPr>
          <p:cNvPr id="6" name="Shape 6"/>
          <p:cNvSpPr txBox="1">
            <a:spLocks noGrp="1"/>
          </p:cNvSpPr>
          <p:nvPr>
            <p:ph type="body" idx="1"/>
          </p:nvPr>
        </p:nvSpPr>
        <p:spPr>
          <a:xfrm>
            <a:off x="685800" y="4343400"/>
            <a:ext cx="5486399" cy="4114800"/>
          </a:xfrm>
          <a:prstGeom prst="rect">
            <a:avLst/>
          </a:prstGeom>
          <a:noFill/>
          <a:ln>
            <a:noFill/>
          </a:ln>
        </p:spPr>
        <p:txBody>
          <a:bodyPr lIns="91425" tIns="91425" rIns="91425" bIns="91425" anchor="t" anchorCtr="0"/>
          <a:lstStyle>
            <a:lvl1pPr marL="0" marR="0" lvl="0" indent="0" algn="l" rtl="0">
              <a:spcBef>
                <a:spcPts val="0"/>
              </a:spcBef>
              <a:buNone/>
              <a:defRPr sz="1300" b="0" i="0" u="none" strike="noStrike" cap="none">
                <a:solidFill>
                  <a:schemeClr val="dk1"/>
                </a:solidFill>
                <a:latin typeface="Calibri"/>
                <a:ea typeface="Calibri"/>
                <a:cs typeface="Calibri"/>
                <a:sym typeface="Calibri"/>
              </a:defRPr>
            </a:lvl1pPr>
            <a:lvl2pPr marL="509411" marR="0" lvl="1" indent="-1411" algn="l" rtl="0">
              <a:spcBef>
                <a:spcPts val="0"/>
              </a:spcBef>
              <a:buNone/>
              <a:defRPr sz="1300" b="0" i="0" u="none" strike="noStrike" cap="none">
                <a:solidFill>
                  <a:schemeClr val="dk1"/>
                </a:solidFill>
                <a:latin typeface="Calibri"/>
                <a:ea typeface="Calibri"/>
                <a:cs typeface="Calibri"/>
                <a:sym typeface="Calibri"/>
              </a:defRPr>
            </a:lvl2pPr>
            <a:lvl3pPr marL="1018823" marR="0" lvl="2" indent="-2823" algn="l" rtl="0">
              <a:spcBef>
                <a:spcPts val="0"/>
              </a:spcBef>
              <a:buNone/>
              <a:defRPr sz="1300" b="0" i="0" u="none" strike="noStrike" cap="none">
                <a:solidFill>
                  <a:schemeClr val="dk1"/>
                </a:solidFill>
                <a:latin typeface="Calibri"/>
                <a:ea typeface="Calibri"/>
                <a:cs typeface="Calibri"/>
                <a:sym typeface="Calibri"/>
              </a:defRPr>
            </a:lvl3pPr>
            <a:lvl4pPr marL="1528237" marR="0" lvl="3" indent="-4237" algn="l" rtl="0">
              <a:spcBef>
                <a:spcPts val="0"/>
              </a:spcBef>
              <a:buNone/>
              <a:defRPr sz="1300" b="0" i="0" u="none" strike="noStrike" cap="none">
                <a:solidFill>
                  <a:schemeClr val="dk1"/>
                </a:solidFill>
                <a:latin typeface="Calibri"/>
                <a:ea typeface="Calibri"/>
                <a:cs typeface="Calibri"/>
                <a:sym typeface="Calibri"/>
              </a:defRPr>
            </a:lvl4pPr>
            <a:lvl5pPr marL="2037649" marR="0" lvl="4" indent="-5649" algn="l" rtl="0">
              <a:spcBef>
                <a:spcPts val="0"/>
              </a:spcBef>
              <a:buNone/>
              <a:defRPr sz="1300" b="0" i="0" u="none" strike="noStrike" cap="none">
                <a:solidFill>
                  <a:schemeClr val="dk1"/>
                </a:solidFill>
                <a:latin typeface="Calibri"/>
                <a:ea typeface="Calibri"/>
                <a:cs typeface="Calibri"/>
                <a:sym typeface="Calibri"/>
              </a:defRPr>
            </a:lvl5pPr>
            <a:lvl6pPr marL="2547061" marR="0" lvl="5" indent="-7061" algn="l" rtl="0">
              <a:spcBef>
                <a:spcPts val="0"/>
              </a:spcBef>
              <a:buNone/>
              <a:defRPr sz="1300" b="0" i="0" u="none" strike="noStrike" cap="none">
                <a:solidFill>
                  <a:schemeClr val="dk1"/>
                </a:solidFill>
                <a:latin typeface="Calibri"/>
                <a:ea typeface="Calibri"/>
                <a:cs typeface="Calibri"/>
                <a:sym typeface="Calibri"/>
              </a:defRPr>
            </a:lvl6pPr>
            <a:lvl7pPr marL="3056473" marR="0" lvl="6" indent="-8472" algn="l" rtl="0">
              <a:spcBef>
                <a:spcPts val="0"/>
              </a:spcBef>
              <a:buNone/>
              <a:defRPr sz="1300" b="0" i="0" u="none" strike="noStrike" cap="none">
                <a:solidFill>
                  <a:schemeClr val="dk1"/>
                </a:solidFill>
                <a:latin typeface="Calibri"/>
                <a:ea typeface="Calibri"/>
                <a:cs typeface="Calibri"/>
                <a:sym typeface="Calibri"/>
              </a:defRPr>
            </a:lvl7pPr>
            <a:lvl8pPr marL="3565885" marR="0" lvl="7" indent="-9885" algn="l" rtl="0">
              <a:spcBef>
                <a:spcPts val="0"/>
              </a:spcBef>
              <a:buNone/>
              <a:defRPr sz="1300" b="0" i="0" u="none" strike="noStrike" cap="none">
                <a:solidFill>
                  <a:schemeClr val="dk1"/>
                </a:solidFill>
                <a:latin typeface="Calibri"/>
                <a:ea typeface="Calibri"/>
                <a:cs typeface="Calibri"/>
                <a:sym typeface="Calibri"/>
              </a:defRPr>
            </a:lvl8pPr>
            <a:lvl9pPr marL="4075298" marR="0" lvl="8" indent="-11298" algn="l" rtl="0">
              <a:spcBef>
                <a:spcPts val="0"/>
              </a:spcBef>
              <a:buNone/>
              <a:defRPr sz="1300" b="0" i="0" u="none" strike="noStrike" cap="none">
                <a:solidFill>
                  <a:schemeClr val="dk1"/>
                </a:solidFill>
                <a:latin typeface="Calibri"/>
                <a:ea typeface="Calibri"/>
                <a:cs typeface="Calibri"/>
                <a:sym typeface="Calibri"/>
              </a:defRPr>
            </a:lvl9pPr>
          </a:lstStyle>
          <a:p>
            <a:endParaRPr/>
          </a:p>
        </p:txBody>
      </p:sp>
      <p:sp>
        <p:nvSpPr>
          <p:cNvPr id="7" name="Shape 7"/>
          <p:cNvSpPr txBox="1">
            <a:spLocks noGrp="1"/>
          </p:cNvSpPr>
          <p:nvPr>
            <p:ph type="ftr" idx="11"/>
          </p:nvPr>
        </p:nvSpPr>
        <p:spPr>
          <a:xfrm>
            <a:off x="0" y="8685213"/>
            <a:ext cx="2971799" cy="457200"/>
          </a:xfrm>
          <a:prstGeom prst="rect">
            <a:avLst/>
          </a:prstGeom>
          <a:noFill/>
          <a:ln>
            <a:noFill/>
          </a:ln>
        </p:spPr>
        <p:txBody>
          <a:bodyPr lIns="91425" tIns="91425" rIns="91425" bIns="91425" anchor="b" anchorCtr="0"/>
          <a:lstStyle>
            <a:lvl1pPr marL="0" marR="0" lvl="0" indent="0" algn="l" rtl="0">
              <a:spcBef>
                <a:spcPts val="0"/>
              </a:spcBef>
              <a:buNone/>
              <a:defRPr sz="1200" b="0" i="0" u="none" strike="noStrike" cap="none">
                <a:solidFill>
                  <a:schemeClr val="dk1"/>
                </a:solidFill>
                <a:latin typeface="Calibri"/>
                <a:ea typeface="Calibri"/>
                <a:cs typeface="Calibri"/>
                <a:sym typeface="Calibri"/>
              </a:defRPr>
            </a:lvl1pPr>
            <a:lvl2pPr marL="509411" marR="0" lvl="1" indent="-1411" algn="l" rtl="0">
              <a:spcBef>
                <a:spcPts val="0"/>
              </a:spcBef>
              <a:buNone/>
              <a:defRPr sz="2000" b="0" i="0" u="none" strike="noStrike" cap="none">
                <a:solidFill>
                  <a:schemeClr val="dk1"/>
                </a:solidFill>
                <a:latin typeface="Calibri"/>
                <a:ea typeface="Calibri"/>
                <a:cs typeface="Calibri"/>
                <a:sym typeface="Calibri"/>
              </a:defRPr>
            </a:lvl2pPr>
            <a:lvl3pPr marL="1018823" marR="0" lvl="2" indent="-2823" algn="l" rtl="0">
              <a:spcBef>
                <a:spcPts val="0"/>
              </a:spcBef>
              <a:buNone/>
              <a:defRPr sz="2000" b="0" i="0" u="none" strike="noStrike" cap="none">
                <a:solidFill>
                  <a:schemeClr val="dk1"/>
                </a:solidFill>
                <a:latin typeface="Calibri"/>
                <a:ea typeface="Calibri"/>
                <a:cs typeface="Calibri"/>
                <a:sym typeface="Calibri"/>
              </a:defRPr>
            </a:lvl3pPr>
            <a:lvl4pPr marL="1528237" marR="0" lvl="3" indent="-4237" algn="l" rtl="0">
              <a:spcBef>
                <a:spcPts val="0"/>
              </a:spcBef>
              <a:buNone/>
              <a:defRPr sz="2000" b="0" i="0" u="none" strike="noStrike" cap="none">
                <a:solidFill>
                  <a:schemeClr val="dk1"/>
                </a:solidFill>
                <a:latin typeface="Calibri"/>
                <a:ea typeface="Calibri"/>
                <a:cs typeface="Calibri"/>
                <a:sym typeface="Calibri"/>
              </a:defRPr>
            </a:lvl4pPr>
            <a:lvl5pPr marL="2037649" marR="0" lvl="4" indent="-5649" algn="l" rtl="0">
              <a:spcBef>
                <a:spcPts val="0"/>
              </a:spcBef>
              <a:buNone/>
              <a:defRPr sz="2000" b="0" i="0" u="none" strike="noStrike" cap="none">
                <a:solidFill>
                  <a:schemeClr val="dk1"/>
                </a:solidFill>
                <a:latin typeface="Calibri"/>
                <a:ea typeface="Calibri"/>
                <a:cs typeface="Calibri"/>
                <a:sym typeface="Calibri"/>
              </a:defRPr>
            </a:lvl5pPr>
            <a:lvl6pPr marL="2547061" marR="0" lvl="5" indent="-7061" algn="l" rtl="0">
              <a:spcBef>
                <a:spcPts val="0"/>
              </a:spcBef>
              <a:buNone/>
              <a:defRPr sz="2000" b="0" i="0" u="none" strike="noStrike" cap="none">
                <a:solidFill>
                  <a:schemeClr val="dk1"/>
                </a:solidFill>
                <a:latin typeface="Calibri"/>
                <a:ea typeface="Calibri"/>
                <a:cs typeface="Calibri"/>
                <a:sym typeface="Calibri"/>
              </a:defRPr>
            </a:lvl6pPr>
            <a:lvl7pPr marL="3056473" marR="0" lvl="6" indent="-8472" algn="l" rtl="0">
              <a:spcBef>
                <a:spcPts val="0"/>
              </a:spcBef>
              <a:buNone/>
              <a:defRPr sz="2000" b="0" i="0" u="none" strike="noStrike" cap="none">
                <a:solidFill>
                  <a:schemeClr val="dk1"/>
                </a:solidFill>
                <a:latin typeface="Calibri"/>
                <a:ea typeface="Calibri"/>
                <a:cs typeface="Calibri"/>
                <a:sym typeface="Calibri"/>
              </a:defRPr>
            </a:lvl7pPr>
            <a:lvl8pPr marL="3565885" marR="0" lvl="7" indent="-9885" algn="l" rtl="0">
              <a:spcBef>
                <a:spcPts val="0"/>
              </a:spcBef>
              <a:buNone/>
              <a:defRPr sz="2000" b="0" i="0" u="none" strike="noStrike" cap="none">
                <a:solidFill>
                  <a:schemeClr val="dk1"/>
                </a:solidFill>
                <a:latin typeface="Calibri"/>
                <a:ea typeface="Calibri"/>
                <a:cs typeface="Calibri"/>
                <a:sym typeface="Calibri"/>
              </a:defRPr>
            </a:lvl8pPr>
            <a:lvl9pPr marL="4075298" marR="0" lvl="8" indent="-11298" algn="l" rtl="0">
              <a:spcBef>
                <a:spcPts val="0"/>
              </a:spcBef>
              <a:buNone/>
              <a:defRPr sz="2000" b="0" i="0" u="none" strike="noStrike" cap="none">
                <a:solidFill>
                  <a:schemeClr val="dk1"/>
                </a:solidFill>
                <a:latin typeface="Calibri"/>
                <a:ea typeface="Calibri"/>
                <a:cs typeface="Calibri"/>
                <a:sym typeface="Calibri"/>
              </a:defRPr>
            </a:lvl9pPr>
          </a:lstStyle>
          <a:p>
            <a:endParaRPr dirty="0"/>
          </a:p>
        </p:txBody>
      </p:sp>
      <p:sp>
        <p:nvSpPr>
          <p:cNvPr id="8" name="Shape 8"/>
          <p:cNvSpPr txBox="1">
            <a:spLocks noGrp="1"/>
          </p:cNvSpPr>
          <p:nvPr>
            <p:ph type="sldNum" idx="12"/>
          </p:nvPr>
        </p:nvSpPr>
        <p:spPr>
          <a:xfrm>
            <a:off x="3884612" y="8685213"/>
            <a:ext cx="2971799" cy="457200"/>
          </a:xfrm>
          <a:prstGeom prst="rect">
            <a:avLst/>
          </a:prstGeom>
          <a:noFill/>
          <a:ln>
            <a:noFill/>
          </a:ln>
        </p:spPr>
        <p:txBody>
          <a:bodyPr lIns="91425" tIns="45700" rIns="91425" bIns="45700" anchor="b" anchorCtr="0">
            <a:noAutofit/>
          </a:bodyPr>
          <a:lstStyle/>
          <a:p>
            <a:pPr marL="0" marR="0" lvl="0" indent="0" algn="r" rtl="0">
              <a:spcBef>
                <a:spcPts val="0"/>
              </a:spcBef>
              <a:buSzPct val="25000"/>
              <a:buNone/>
            </a:pPr>
            <a:fld id="{00000000-1234-1234-1234-123412341234}" type="slidenum">
              <a:rPr lang="en-US" sz="1200" b="0" i="0" u="none" strike="noStrike" cap="none">
                <a:solidFill>
                  <a:schemeClr val="dk1"/>
                </a:solidFill>
                <a:latin typeface="Calibri"/>
                <a:ea typeface="Calibri"/>
                <a:cs typeface="Calibri"/>
                <a:sym typeface="Calibri"/>
              </a:rPr>
              <a:pPr marL="0" marR="0" lvl="0" indent="0" algn="r" rtl="0">
                <a:spcBef>
                  <a:spcPts val="0"/>
                </a:spcBef>
                <a:buSzPct val="25000"/>
                <a:buNone/>
              </a:pPr>
              <a:t>‹#›</a:t>
            </a:fld>
            <a:endParaRPr lang="en-US" sz="1200" b="0" i="0" u="none" strike="noStrike" cap="none" dirty="0">
              <a:solidFill>
                <a:schemeClr val="dk1"/>
              </a:solidFill>
              <a:latin typeface="Calibri"/>
              <a:ea typeface="Calibri"/>
              <a:cs typeface="Calibri"/>
              <a:sym typeface="Calibri"/>
            </a:endParaRPr>
          </a:p>
        </p:txBody>
      </p:sp>
    </p:spTree>
    <p:extLst>
      <p:ext uri="{BB962C8B-B14F-4D97-AF65-F5344CB8AC3E}">
        <p14:creationId xmlns:p14="http://schemas.microsoft.com/office/powerpoint/2010/main" val="1546174678"/>
      </p:ext>
    </p:extLst>
  </p:cSld>
  <p:clrMap bg1="lt1" tx1="dk1" bg2="dk2" tx2="lt2" accent1="accent1" accent2="accent2" accent3="accent3" accent4="accent4" accent5="accent5" accent6="accent6" hlink="hlink" folHlink="folHlink"/>
  <p:hf sldNum="0" hdr="0" ftr="0" dt="0"/>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3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3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3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3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40.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41.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42.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49.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50.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51.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54.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55.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317"/>
        <p:cNvGrpSpPr/>
        <p:nvPr/>
      </p:nvGrpSpPr>
      <p:grpSpPr>
        <a:xfrm>
          <a:off x="0" y="0"/>
          <a:ext cx="0" cy="0"/>
          <a:chOff x="0" y="0"/>
          <a:chExt cx="0" cy="0"/>
        </a:xfrm>
      </p:grpSpPr>
      <p:sp>
        <p:nvSpPr>
          <p:cNvPr id="318" name="Shape 318"/>
          <p:cNvSpPr>
            <a:spLocks noGrp="1" noRot="1" noChangeAspect="1"/>
          </p:cNvSpPr>
          <p:nvPr>
            <p:ph type="sldImg" idx="2"/>
          </p:nvPr>
        </p:nvSpPr>
        <p:spPr>
          <a:xfrm>
            <a:off x="1209675" y="685800"/>
            <a:ext cx="4438650" cy="3429000"/>
          </a:xfrm>
          <a:custGeom>
            <a:avLst/>
            <a:gdLst/>
            <a:ahLst/>
            <a:cxnLst/>
            <a:rect l="0" t="0" r="0" b="0"/>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med" len="med"/>
            <a:tailEnd type="none" w="med" len="med"/>
          </a:ln>
        </p:spPr>
      </p:sp>
      <p:sp>
        <p:nvSpPr>
          <p:cNvPr id="319" name="Shape 319"/>
          <p:cNvSpPr txBox="1">
            <a:spLocks noGrp="1"/>
          </p:cNvSpPr>
          <p:nvPr>
            <p:ph type="body" idx="1"/>
          </p:nvPr>
        </p:nvSpPr>
        <p:spPr>
          <a:xfrm>
            <a:off x="685800" y="4343400"/>
            <a:ext cx="5486399" cy="4114800"/>
          </a:xfrm>
          <a:prstGeom prst="rect">
            <a:avLst/>
          </a:prstGeom>
          <a:noFill/>
          <a:ln>
            <a:noFill/>
          </a:ln>
        </p:spPr>
        <p:txBody>
          <a:bodyPr lIns="91425" tIns="45700" rIns="91425" bIns="45700" anchor="t" anchorCtr="0">
            <a:noAutofit/>
          </a:bodyPr>
          <a:lstStyle/>
          <a:p>
            <a:pPr marL="0" marR="0" lvl="0" indent="0" algn="l" defTabSz="914400" rtl="0" eaLnBrk="1" fontAlgn="auto" latinLnBrk="0" hangingPunct="1">
              <a:lnSpc>
                <a:spcPct val="100000"/>
              </a:lnSpc>
              <a:spcBef>
                <a:spcPts val="0"/>
              </a:spcBef>
              <a:spcAft>
                <a:spcPts val="0"/>
              </a:spcAft>
              <a:buClrTx/>
              <a:buSzPct val="25000"/>
              <a:buFontTx/>
              <a:buNone/>
              <a:tabLst/>
              <a:defRPr/>
            </a:pPr>
            <a:r>
              <a:rPr lang="en-US" b="0" i="0" dirty="0">
                <a:solidFill>
                  <a:srgbClr val="242424"/>
                </a:solidFill>
                <a:effectLst/>
                <a:latin typeface="Segoe UI" panose="020F0502020204030204" pitchFamily="34" charset="0"/>
              </a:rPr>
              <a:t>Cover Credits: Currency Exchange Stock Chart: </a:t>
            </a:r>
            <a:r>
              <a:rPr lang="en-US" b="0" i="0" dirty="0" err="1">
                <a:solidFill>
                  <a:srgbClr val="242424"/>
                </a:solidFill>
                <a:effectLst/>
                <a:latin typeface="Segoe UI" panose="020F0502020204030204" pitchFamily="34" charset="0"/>
              </a:rPr>
              <a:t>cemagraphics</a:t>
            </a:r>
            <a:r>
              <a:rPr lang="en-US" b="0" i="0" dirty="0">
                <a:solidFill>
                  <a:srgbClr val="242424"/>
                </a:solidFill>
                <a:effectLst/>
                <a:latin typeface="Segoe UI" panose="020F0502020204030204" pitchFamily="34" charset="0"/>
              </a:rPr>
              <a:t>/Getty Images, Social Media Montage: SEAN GLADWELL/Getty Images, Circuit Pattern: </a:t>
            </a:r>
            <a:r>
              <a:rPr lang="en-US" b="0" i="0" dirty="0" err="1">
                <a:solidFill>
                  <a:srgbClr val="242424"/>
                </a:solidFill>
                <a:effectLst/>
                <a:latin typeface="Segoe UI" panose="020F0502020204030204" pitchFamily="34" charset="0"/>
              </a:rPr>
              <a:t>somsak</a:t>
            </a:r>
            <a:r>
              <a:rPr lang="en-US" b="0" i="0" dirty="0">
                <a:solidFill>
                  <a:srgbClr val="242424"/>
                </a:solidFill>
                <a:effectLst/>
                <a:latin typeface="Segoe UI" panose="020F0502020204030204" pitchFamily="34" charset="0"/>
              </a:rPr>
              <a:t> </a:t>
            </a:r>
            <a:r>
              <a:rPr lang="en-US" b="0" i="0" dirty="0" err="1">
                <a:solidFill>
                  <a:srgbClr val="242424"/>
                </a:solidFill>
                <a:effectLst/>
                <a:latin typeface="Segoe UI" panose="020F0502020204030204" pitchFamily="34" charset="0"/>
              </a:rPr>
              <a:t>Tangdamrongsub</a:t>
            </a:r>
            <a:r>
              <a:rPr lang="en-US" b="0" i="0" dirty="0">
                <a:solidFill>
                  <a:srgbClr val="242424"/>
                </a:solidFill>
                <a:effectLst/>
                <a:latin typeface="Segoe UI" panose="020F0502020204030204" pitchFamily="34" charset="0"/>
              </a:rPr>
              <a:t>/Getty Images, Cargo Containers: </a:t>
            </a:r>
            <a:r>
              <a:rPr lang="en-US" b="0" i="0" dirty="0" err="1">
                <a:solidFill>
                  <a:srgbClr val="242424"/>
                </a:solidFill>
                <a:effectLst/>
                <a:latin typeface="Segoe UI" panose="020F0502020204030204" pitchFamily="34" charset="0"/>
              </a:rPr>
              <a:t>urzine</a:t>
            </a:r>
            <a:r>
              <a:rPr lang="en-US" b="0" i="0" dirty="0">
                <a:solidFill>
                  <a:srgbClr val="242424"/>
                </a:solidFill>
                <a:effectLst/>
                <a:latin typeface="Segoe UI" panose="020F0502020204030204" pitchFamily="34" charset="0"/>
              </a:rPr>
              <a:t>/Getty Images</a:t>
            </a:r>
            <a:endParaRPr lang="en-US" sz="1300" b="0" i="0" u="none" strike="noStrike" cap="none" dirty="0">
              <a:solidFill>
                <a:schemeClr val="dk1"/>
              </a:solidFill>
              <a:latin typeface="Calibri"/>
              <a:ea typeface="Calibri"/>
              <a:cs typeface="Calibri"/>
              <a:sym typeface="Calibri"/>
            </a:endParaRPr>
          </a:p>
          <a:p>
            <a:pPr marL="0" marR="0" lvl="0" indent="0" algn="l" rtl="0">
              <a:spcBef>
                <a:spcPts val="0"/>
              </a:spcBef>
              <a:buSzPct val="25000"/>
              <a:buNone/>
            </a:pPr>
            <a:endParaRPr lang="en-US" sz="1300" b="0" i="0" u="none" strike="noStrike" cap="none" dirty="0">
              <a:solidFill>
                <a:schemeClr val="dk1"/>
              </a:solidFill>
              <a:latin typeface="Calibri"/>
              <a:ea typeface="Calibri"/>
              <a:cs typeface="Calibri"/>
              <a:sym typeface="Calibri"/>
            </a:endParaRPr>
          </a:p>
          <a:p>
            <a:pPr marL="0" marR="0" lvl="0" indent="0" algn="l" rtl="0">
              <a:spcBef>
                <a:spcPts val="0"/>
              </a:spcBef>
              <a:buSzPct val="25000"/>
              <a:buNone/>
            </a:pPr>
            <a:endParaRPr sz="1300" b="0" i="0" u="none" strike="noStrike" cap="none" dirty="0">
              <a:solidFill>
                <a:schemeClr val="dk1"/>
              </a:solidFill>
              <a:latin typeface="Calibri"/>
              <a:ea typeface="Calibri"/>
              <a:cs typeface="Calibri"/>
              <a:sym typeface="Calibri"/>
            </a:endParaRPr>
          </a:p>
        </p:txBody>
      </p:sp>
    </p:spTree>
    <p:extLst>
      <p:ext uri="{BB962C8B-B14F-4D97-AF65-F5344CB8AC3E}">
        <p14:creationId xmlns:p14="http://schemas.microsoft.com/office/powerpoint/2010/main" val="298248673"/>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indent="0" algn="l" defTabSz="914400" rtl="0" eaLnBrk="1" fontAlgn="auto" latinLnBrk="0" hangingPunct="1">
              <a:lnSpc>
                <a:spcPct val="100000"/>
              </a:lnSpc>
              <a:spcBef>
                <a:spcPts val="0"/>
              </a:spcBef>
              <a:spcAft>
                <a:spcPts val="0"/>
              </a:spcAft>
              <a:buClrTx/>
              <a:buSzTx/>
              <a:buFontTx/>
              <a:buNone/>
              <a:tabLst/>
              <a:defRPr/>
            </a:pPr>
            <a:endParaRPr lang="en-US" dirty="0"/>
          </a:p>
        </p:txBody>
      </p:sp>
    </p:spTree>
    <p:extLst>
      <p:ext uri="{BB962C8B-B14F-4D97-AF65-F5344CB8AC3E}">
        <p14:creationId xmlns:p14="http://schemas.microsoft.com/office/powerpoint/2010/main" val="2311336174"/>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indent="0" algn="l" defTabSz="914400" rtl="0" eaLnBrk="1" fontAlgn="auto" latinLnBrk="0" hangingPunct="1">
              <a:lnSpc>
                <a:spcPct val="100000"/>
              </a:lnSpc>
              <a:spcBef>
                <a:spcPts val="0"/>
              </a:spcBef>
              <a:spcAft>
                <a:spcPts val="0"/>
              </a:spcAft>
              <a:buClrTx/>
              <a:buSzTx/>
              <a:buFontTx/>
              <a:buNone/>
              <a:tabLst/>
              <a:defRPr/>
            </a:pPr>
            <a:endParaRPr lang="en-US" dirty="0"/>
          </a:p>
        </p:txBody>
      </p:sp>
    </p:spTree>
    <p:extLst>
      <p:ext uri="{BB962C8B-B14F-4D97-AF65-F5344CB8AC3E}">
        <p14:creationId xmlns:p14="http://schemas.microsoft.com/office/powerpoint/2010/main" val="661811894"/>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indent="0" algn="l" defTabSz="914400" rtl="0" eaLnBrk="1" fontAlgn="auto" latinLnBrk="0" hangingPunct="1">
              <a:lnSpc>
                <a:spcPct val="100000"/>
              </a:lnSpc>
              <a:spcBef>
                <a:spcPts val="0"/>
              </a:spcBef>
              <a:spcAft>
                <a:spcPts val="0"/>
              </a:spcAft>
              <a:buClrTx/>
              <a:buSzTx/>
              <a:buFontTx/>
              <a:buNone/>
              <a:tabLst/>
              <a:defRPr/>
            </a:pPr>
            <a:endParaRPr lang="en-US" dirty="0"/>
          </a:p>
        </p:txBody>
      </p:sp>
    </p:spTree>
    <p:extLst>
      <p:ext uri="{BB962C8B-B14F-4D97-AF65-F5344CB8AC3E}">
        <p14:creationId xmlns:p14="http://schemas.microsoft.com/office/powerpoint/2010/main" val="881709972"/>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indent="0" algn="l" defTabSz="914400" rtl="0" eaLnBrk="1" fontAlgn="auto" latinLnBrk="0" hangingPunct="1">
              <a:lnSpc>
                <a:spcPct val="100000"/>
              </a:lnSpc>
              <a:spcBef>
                <a:spcPts val="0"/>
              </a:spcBef>
              <a:spcAft>
                <a:spcPts val="0"/>
              </a:spcAft>
              <a:buClrTx/>
              <a:buSzTx/>
              <a:buFontTx/>
              <a:buNone/>
              <a:tabLst/>
              <a:defRPr/>
            </a:pPr>
            <a:endParaRPr lang="en-US" dirty="0"/>
          </a:p>
        </p:txBody>
      </p:sp>
    </p:spTree>
    <p:extLst>
      <p:ext uri="{BB962C8B-B14F-4D97-AF65-F5344CB8AC3E}">
        <p14:creationId xmlns:p14="http://schemas.microsoft.com/office/powerpoint/2010/main" val="2283486507"/>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indent="0" algn="l" defTabSz="914400" rtl="0" eaLnBrk="1" fontAlgn="auto" latinLnBrk="0" hangingPunct="1">
              <a:lnSpc>
                <a:spcPct val="100000"/>
              </a:lnSpc>
              <a:spcBef>
                <a:spcPts val="0"/>
              </a:spcBef>
              <a:spcAft>
                <a:spcPts val="0"/>
              </a:spcAft>
              <a:buClrTx/>
              <a:buSzTx/>
              <a:buFontTx/>
              <a:buNone/>
              <a:tabLst/>
              <a:defRPr/>
            </a:pPr>
            <a:endParaRPr lang="en-US" dirty="0"/>
          </a:p>
        </p:txBody>
      </p:sp>
    </p:spTree>
    <p:extLst>
      <p:ext uri="{BB962C8B-B14F-4D97-AF65-F5344CB8AC3E}">
        <p14:creationId xmlns:p14="http://schemas.microsoft.com/office/powerpoint/2010/main" val="1456861615"/>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indent="0" algn="l" defTabSz="914400" rtl="0" eaLnBrk="1" fontAlgn="auto" latinLnBrk="0" hangingPunct="1">
              <a:lnSpc>
                <a:spcPct val="100000"/>
              </a:lnSpc>
              <a:spcBef>
                <a:spcPts val="0"/>
              </a:spcBef>
              <a:spcAft>
                <a:spcPts val="0"/>
              </a:spcAft>
              <a:buClrTx/>
              <a:buSzTx/>
              <a:buFontTx/>
              <a:buNone/>
              <a:tabLst/>
              <a:defRPr/>
            </a:pPr>
            <a:endParaRPr lang="en-US" dirty="0"/>
          </a:p>
        </p:txBody>
      </p:sp>
    </p:spTree>
    <p:extLst>
      <p:ext uri="{BB962C8B-B14F-4D97-AF65-F5344CB8AC3E}">
        <p14:creationId xmlns:p14="http://schemas.microsoft.com/office/powerpoint/2010/main" val="1818434243"/>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indent="0" algn="l" defTabSz="914400" rtl="0" eaLnBrk="1" fontAlgn="auto" latinLnBrk="0" hangingPunct="1">
              <a:lnSpc>
                <a:spcPct val="100000"/>
              </a:lnSpc>
              <a:spcBef>
                <a:spcPts val="0"/>
              </a:spcBef>
              <a:spcAft>
                <a:spcPts val="0"/>
              </a:spcAft>
              <a:buClrTx/>
              <a:buSzTx/>
              <a:buFontTx/>
              <a:buNone/>
              <a:tabLst/>
              <a:defRPr/>
            </a:pPr>
            <a:endParaRPr lang="en-US" dirty="0"/>
          </a:p>
        </p:txBody>
      </p:sp>
    </p:spTree>
    <p:extLst>
      <p:ext uri="{BB962C8B-B14F-4D97-AF65-F5344CB8AC3E}">
        <p14:creationId xmlns:p14="http://schemas.microsoft.com/office/powerpoint/2010/main" val="336832920"/>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indent="0" algn="l" defTabSz="914400" rtl="0" eaLnBrk="1" fontAlgn="auto" latinLnBrk="0" hangingPunct="1">
              <a:lnSpc>
                <a:spcPct val="100000"/>
              </a:lnSpc>
              <a:spcBef>
                <a:spcPts val="0"/>
              </a:spcBef>
              <a:spcAft>
                <a:spcPts val="0"/>
              </a:spcAft>
              <a:buClrTx/>
              <a:buSzTx/>
              <a:buFontTx/>
              <a:buNone/>
              <a:tabLst/>
              <a:defRPr/>
            </a:pPr>
            <a:endParaRPr lang="en-US" dirty="0"/>
          </a:p>
        </p:txBody>
      </p:sp>
    </p:spTree>
    <p:extLst>
      <p:ext uri="{BB962C8B-B14F-4D97-AF65-F5344CB8AC3E}">
        <p14:creationId xmlns:p14="http://schemas.microsoft.com/office/powerpoint/2010/main" val="3177100518"/>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indent="0" algn="l" defTabSz="914400" rtl="0" eaLnBrk="1" fontAlgn="auto" latinLnBrk="0" hangingPunct="1">
              <a:lnSpc>
                <a:spcPct val="100000"/>
              </a:lnSpc>
              <a:spcBef>
                <a:spcPts val="0"/>
              </a:spcBef>
              <a:spcAft>
                <a:spcPts val="0"/>
              </a:spcAft>
              <a:buClrTx/>
              <a:buSzTx/>
              <a:buFontTx/>
              <a:buNone/>
              <a:tabLst/>
              <a:defRPr/>
            </a:pPr>
            <a:endParaRPr lang="en-US" dirty="0"/>
          </a:p>
        </p:txBody>
      </p:sp>
    </p:spTree>
    <p:extLst>
      <p:ext uri="{BB962C8B-B14F-4D97-AF65-F5344CB8AC3E}">
        <p14:creationId xmlns:p14="http://schemas.microsoft.com/office/powerpoint/2010/main" val="1422865018"/>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indent="0" algn="l" defTabSz="914400" rtl="0" eaLnBrk="1" fontAlgn="auto" latinLnBrk="0" hangingPunct="1">
              <a:lnSpc>
                <a:spcPct val="100000"/>
              </a:lnSpc>
              <a:spcBef>
                <a:spcPts val="0"/>
              </a:spcBef>
              <a:spcAft>
                <a:spcPts val="0"/>
              </a:spcAft>
              <a:buClrTx/>
              <a:buSzTx/>
              <a:buFontTx/>
              <a:buNone/>
              <a:tabLst/>
              <a:defRPr/>
            </a:pPr>
            <a:endParaRPr lang="en-US" dirty="0"/>
          </a:p>
        </p:txBody>
      </p:sp>
    </p:spTree>
    <p:extLst>
      <p:ext uri="{BB962C8B-B14F-4D97-AF65-F5344CB8AC3E}">
        <p14:creationId xmlns:p14="http://schemas.microsoft.com/office/powerpoint/2010/main" val="591940818"/>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indent="0" algn="l" defTabSz="914400" rtl="0" eaLnBrk="1" fontAlgn="auto" latinLnBrk="0" hangingPunct="1">
              <a:lnSpc>
                <a:spcPct val="100000"/>
              </a:lnSpc>
              <a:spcBef>
                <a:spcPts val="0"/>
              </a:spcBef>
              <a:spcAft>
                <a:spcPts val="0"/>
              </a:spcAft>
              <a:buClrTx/>
              <a:buSzTx/>
              <a:buFontTx/>
              <a:buNone/>
              <a:tabLst/>
              <a:defRPr/>
            </a:pPr>
            <a:endParaRPr lang="en-US" dirty="0"/>
          </a:p>
        </p:txBody>
      </p:sp>
    </p:spTree>
    <p:extLst>
      <p:ext uri="{BB962C8B-B14F-4D97-AF65-F5344CB8AC3E}">
        <p14:creationId xmlns:p14="http://schemas.microsoft.com/office/powerpoint/2010/main" val="3481233420"/>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IN" dirty="0"/>
          </a:p>
        </p:txBody>
      </p:sp>
    </p:spTree>
    <p:extLst>
      <p:ext uri="{BB962C8B-B14F-4D97-AF65-F5344CB8AC3E}">
        <p14:creationId xmlns:p14="http://schemas.microsoft.com/office/powerpoint/2010/main" val="858710786"/>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indent="0" algn="l" defTabSz="914400" rtl="0" eaLnBrk="1" fontAlgn="auto" latinLnBrk="0" hangingPunct="1">
              <a:lnSpc>
                <a:spcPct val="100000"/>
              </a:lnSpc>
              <a:spcBef>
                <a:spcPts val="0"/>
              </a:spcBef>
              <a:spcAft>
                <a:spcPts val="0"/>
              </a:spcAft>
              <a:buClrTx/>
              <a:buSzTx/>
              <a:buFontTx/>
              <a:buNone/>
              <a:tabLst/>
              <a:defRPr/>
            </a:pPr>
            <a:endParaRPr lang="en-US" dirty="0"/>
          </a:p>
        </p:txBody>
      </p:sp>
    </p:spTree>
    <p:extLst>
      <p:ext uri="{BB962C8B-B14F-4D97-AF65-F5344CB8AC3E}">
        <p14:creationId xmlns:p14="http://schemas.microsoft.com/office/powerpoint/2010/main" val="1882650422"/>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indent="0" algn="l" defTabSz="914400" rtl="0" eaLnBrk="1" fontAlgn="auto" latinLnBrk="0" hangingPunct="1">
              <a:lnSpc>
                <a:spcPct val="100000"/>
              </a:lnSpc>
              <a:spcBef>
                <a:spcPts val="0"/>
              </a:spcBef>
              <a:spcAft>
                <a:spcPts val="0"/>
              </a:spcAft>
              <a:buClrTx/>
              <a:buSzTx/>
              <a:buFontTx/>
              <a:buNone/>
              <a:tabLst/>
              <a:defRPr/>
            </a:pPr>
            <a:endParaRPr lang="en-US" dirty="0"/>
          </a:p>
        </p:txBody>
      </p:sp>
    </p:spTree>
    <p:extLst>
      <p:ext uri="{BB962C8B-B14F-4D97-AF65-F5344CB8AC3E}">
        <p14:creationId xmlns:p14="http://schemas.microsoft.com/office/powerpoint/2010/main" val="979972466"/>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p:cSld name="2_title_w_pictures">
    <p:spTree>
      <p:nvGrpSpPr>
        <p:cNvPr id="1" name="Shape 44"/>
        <p:cNvGrpSpPr/>
        <p:nvPr/>
      </p:nvGrpSpPr>
      <p:grpSpPr>
        <a:xfrm>
          <a:off x="0" y="0"/>
          <a:ext cx="0" cy="0"/>
          <a:chOff x="0" y="0"/>
          <a:chExt cx="0" cy="0"/>
        </a:xfrm>
      </p:grpSpPr>
      <p:cxnSp>
        <p:nvCxnSpPr>
          <p:cNvPr id="47" name="Textbox  47"/>
          <p:cNvCxnSpPr/>
          <p:nvPr/>
        </p:nvCxnSpPr>
        <p:spPr>
          <a:xfrm>
            <a:off x="469743" y="4845794"/>
            <a:ext cx="3604823" cy="0"/>
          </a:xfrm>
          <a:prstGeom prst="straightConnector1">
            <a:avLst/>
          </a:prstGeom>
          <a:noFill/>
          <a:ln w="127000" cap="flat" cmpd="sng">
            <a:solidFill>
              <a:schemeClr val="lt1"/>
            </a:solidFill>
            <a:prstDash val="solid"/>
            <a:round/>
            <a:headEnd type="none" w="med" len="med"/>
            <a:tailEnd type="none" w="med" len="med"/>
          </a:ln>
        </p:spPr>
      </p:cxnSp>
      <p:sp>
        <p:nvSpPr>
          <p:cNvPr id="45" name="Textbox 45"/>
          <p:cNvSpPr txBox="1">
            <a:spLocks noGrp="1"/>
          </p:cNvSpPr>
          <p:nvPr>
            <p:ph type="subTitle" idx="1"/>
          </p:nvPr>
        </p:nvSpPr>
        <p:spPr>
          <a:xfrm>
            <a:off x="370580" y="5029200"/>
            <a:ext cx="4980926" cy="1392809"/>
          </a:xfrm>
          <a:prstGeom prst="rect">
            <a:avLst/>
          </a:prstGeom>
          <a:noFill/>
          <a:ln>
            <a:noFill/>
          </a:ln>
        </p:spPr>
        <p:txBody>
          <a:bodyPr lIns="91425" tIns="91425" rIns="91425" bIns="91425" anchor="t" anchorCtr="0"/>
          <a:lstStyle>
            <a:lvl1pPr marL="0" marR="0" lvl="0" indent="0" algn="l" rtl="0">
              <a:spcBef>
                <a:spcPts val="480"/>
              </a:spcBef>
              <a:buClr>
                <a:srgbClr val="FFFFFF"/>
              </a:buClr>
              <a:buFont typeface="Arial"/>
              <a:buNone/>
              <a:defRPr sz="2400" b="0" i="0" u="none" strike="noStrike" cap="none">
                <a:solidFill>
                  <a:srgbClr val="FFFFFF"/>
                </a:solidFill>
                <a:latin typeface="Helvetica Neue"/>
                <a:ea typeface="Helvetica Neue"/>
                <a:cs typeface="Helvetica Neue"/>
                <a:sym typeface="Helvetica Neue"/>
              </a:defRPr>
            </a:lvl1pPr>
            <a:lvl2pPr marL="509411" marR="0" lvl="1" indent="-1411" algn="ctr" rtl="0">
              <a:spcBef>
                <a:spcPts val="620"/>
              </a:spcBef>
              <a:buClr>
                <a:srgbClr val="888888"/>
              </a:buClr>
              <a:buFont typeface="Arial"/>
              <a:buNone/>
              <a:defRPr sz="3100" b="0" i="0" u="none" strike="noStrike" cap="none">
                <a:solidFill>
                  <a:srgbClr val="888888"/>
                </a:solidFill>
                <a:latin typeface="Helvetica Neue"/>
                <a:ea typeface="Helvetica Neue"/>
                <a:cs typeface="Helvetica Neue"/>
                <a:sym typeface="Helvetica Neue"/>
              </a:defRPr>
            </a:lvl2pPr>
            <a:lvl3pPr marL="1018823" marR="0" lvl="2" indent="-2823" algn="ctr" rtl="0">
              <a:spcBef>
                <a:spcPts val="540"/>
              </a:spcBef>
              <a:buClr>
                <a:srgbClr val="888888"/>
              </a:buClr>
              <a:buFont typeface="Arial"/>
              <a:buNone/>
              <a:defRPr sz="2700" b="0" i="0" u="none" strike="noStrike" cap="none">
                <a:solidFill>
                  <a:srgbClr val="888888"/>
                </a:solidFill>
                <a:latin typeface="Helvetica Neue"/>
                <a:ea typeface="Helvetica Neue"/>
                <a:cs typeface="Helvetica Neue"/>
                <a:sym typeface="Helvetica Neue"/>
              </a:defRPr>
            </a:lvl3pPr>
            <a:lvl4pPr marL="1528237" marR="0" lvl="3" indent="-4237" algn="ctr" rtl="0">
              <a:spcBef>
                <a:spcPts val="440"/>
              </a:spcBef>
              <a:buClr>
                <a:srgbClr val="888888"/>
              </a:buClr>
              <a:buFont typeface="Arial"/>
              <a:buNone/>
              <a:defRPr sz="2200" b="0" i="0" u="none" strike="noStrike" cap="none">
                <a:solidFill>
                  <a:srgbClr val="888888"/>
                </a:solidFill>
                <a:latin typeface="Helvetica Neue"/>
                <a:ea typeface="Helvetica Neue"/>
                <a:cs typeface="Helvetica Neue"/>
                <a:sym typeface="Helvetica Neue"/>
              </a:defRPr>
            </a:lvl4pPr>
            <a:lvl5pPr marL="2037649" marR="0" lvl="4" indent="-5649" algn="ctr" rtl="0">
              <a:spcBef>
                <a:spcPts val="440"/>
              </a:spcBef>
              <a:buClr>
                <a:srgbClr val="888888"/>
              </a:buClr>
              <a:buFont typeface="Arial"/>
              <a:buNone/>
              <a:defRPr sz="2200" b="0" i="0" u="none" strike="noStrike" cap="none">
                <a:solidFill>
                  <a:srgbClr val="888888"/>
                </a:solidFill>
                <a:latin typeface="Helvetica Neue"/>
                <a:ea typeface="Helvetica Neue"/>
                <a:cs typeface="Helvetica Neue"/>
                <a:sym typeface="Helvetica Neue"/>
              </a:defRPr>
            </a:lvl5pPr>
            <a:lvl6pPr marL="2547061" marR="0" lvl="5" indent="-7061" algn="ctr" rtl="0">
              <a:spcBef>
                <a:spcPts val="440"/>
              </a:spcBef>
              <a:buClr>
                <a:srgbClr val="888888"/>
              </a:buClr>
              <a:buFont typeface="Arial"/>
              <a:buNone/>
              <a:defRPr sz="2200" b="0" i="0" u="none" strike="noStrike" cap="none">
                <a:solidFill>
                  <a:srgbClr val="888888"/>
                </a:solidFill>
                <a:latin typeface="Calibri"/>
                <a:ea typeface="Calibri"/>
                <a:cs typeface="Calibri"/>
                <a:sym typeface="Calibri"/>
              </a:defRPr>
            </a:lvl6pPr>
            <a:lvl7pPr marL="3056473" marR="0" lvl="6" indent="-8472" algn="ctr" rtl="0">
              <a:spcBef>
                <a:spcPts val="440"/>
              </a:spcBef>
              <a:buClr>
                <a:srgbClr val="888888"/>
              </a:buClr>
              <a:buFont typeface="Arial"/>
              <a:buNone/>
              <a:defRPr sz="2200" b="0" i="0" u="none" strike="noStrike" cap="none">
                <a:solidFill>
                  <a:srgbClr val="888888"/>
                </a:solidFill>
                <a:latin typeface="Calibri"/>
                <a:ea typeface="Calibri"/>
                <a:cs typeface="Calibri"/>
                <a:sym typeface="Calibri"/>
              </a:defRPr>
            </a:lvl7pPr>
            <a:lvl8pPr marL="3565885" marR="0" lvl="7" indent="-9885" algn="ctr" rtl="0">
              <a:spcBef>
                <a:spcPts val="440"/>
              </a:spcBef>
              <a:buClr>
                <a:srgbClr val="888888"/>
              </a:buClr>
              <a:buFont typeface="Arial"/>
              <a:buNone/>
              <a:defRPr sz="2200" b="0" i="0" u="none" strike="noStrike" cap="none">
                <a:solidFill>
                  <a:srgbClr val="888888"/>
                </a:solidFill>
                <a:latin typeface="Calibri"/>
                <a:ea typeface="Calibri"/>
                <a:cs typeface="Calibri"/>
                <a:sym typeface="Calibri"/>
              </a:defRPr>
            </a:lvl8pPr>
            <a:lvl9pPr marL="4075298" marR="0" lvl="8" indent="-11298" algn="ctr" rtl="0">
              <a:spcBef>
                <a:spcPts val="440"/>
              </a:spcBef>
              <a:buClr>
                <a:srgbClr val="888888"/>
              </a:buClr>
              <a:buFont typeface="Arial"/>
              <a:buNone/>
              <a:defRPr sz="2200" b="0" i="0" u="none" strike="noStrike" cap="none">
                <a:solidFill>
                  <a:srgbClr val="888888"/>
                </a:solidFill>
                <a:latin typeface="Calibri"/>
                <a:ea typeface="Calibri"/>
                <a:cs typeface="Calibri"/>
                <a:sym typeface="Calibri"/>
              </a:defRPr>
            </a:lvl9pPr>
          </a:lstStyle>
          <a:p>
            <a:r>
              <a:rPr lang="en-US"/>
              <a:t>Click to edit Master subtitle style</a:t>
            </a:r>
            <a:endParaRPr dirty="0"/>
          </a:p>
        </p:txBody>
      </p:sp>
      <p:sp>
        <p:nvSpPr>
          <p:cNvPr id="48" name="Textbox 48"/>
          <p:cNvSpPr txBox="1">
            <a:spLocks noGrp="1"/>
          </p:cNvSpPr>
          <p:nvPr>
            <p:ph type="body" idx="2"/>
          </p:nvPr>
        </p:nvSpPr>
        <p:spPr>
          <a:xfrm>
            <a:off x="364260" y="3611880"/>
            <a:ext cx="9313139" cy="1036320"/>
          </a:xfrm>
          <a:prstGeom prst="rect">
            <a:avLst/>
          </a:prstGeom>
          <a:noFill/>
          <a:ln>
            <a:noFill/>
          </a:ln>
        </p:spPr>
        <p:txBody>
          <a:bodyPr lIns="91425" tIns="91425" rIns="91425" bIns="91425" anchor="t" anchorCtr="0"/>
          <a:lstStyle>
            <a:lvl1pPr marL="0" marR="0" lvl="0" indent="0" algn="l" rtl="0">
              <a:spcBef>
                <a:spcPts val="1360"/>
              </a:spcBef>
              <a:buClr>
                <a:schemeClr val="lt1"/>
              </a:buClr>
              <a:buFont typeface="Arial"/>
              <a:buNone/>
              <a:defRPr sz="6800" b="1" i="0" u="none" strike="noStrike" cap="none">
                <a:solidFill>
                  <a:schemeClr val="lt1"/>
                </a:solidFill>
                <a:latin typeface="Helvetica Neue"/>
                <a:ea typeface="Helvetica Neue"/>
                <a:cs typeface="Helvetica Neue"/>
                <a:sym typeface="Helvetica Neue"/>
              </a:defRPr>
            </a:lvl1pPr>
            <a:lvl2pPr marL="509411" marR="0" lvl="1" indent="-1411" algn="l" rtl="0">
              <a:spcBef>
                <a:spcPts val="620"/>
              </a:spcBef>
              <a:buClr>
                <a:schemeClr val="lt1"/>
              </a:buClr>
              <a:buFont typeface="Arial"/>
              <a:buNone/>
              <a:defRPr sz="3100" b="0" i="0" u="none" strike="noStrike" cap="none">
                <a:solidFill>
                  <a:schemeClr val="lt1"/>
                </a:solidFill>
                <a:latin typeface="Helvetica Neue"/>
                <a:ea typeface="Helvetica Neue"/>
                <a:cs typeface="Helvetica Neue"/>
                <a:sym typeface="Helvetica Neue"/>
              </a:defRPr>
            </a:lvl2pPr>
            <a:lvl3pPr marL="1018825" marR="0" lvl="2" indent="-2825" algn="l" rtl="0">
              <a:spcBef>
                <a:spcPts val="540"/>
              </a:spcBef>
              <a:buClr>
                <a:schemeClr val="lt1"/>
              </a:buClr>
              <a:buFont typeface="Arial"/>
              <a:buNone/>
              <a:defRPr sz="2700" b="0" i="0" u="none" strike="noStrike" cap="none">
                <a:solidFill>
                  <a:schemeClr val="lt1"/>
                </a:solidFill>
                <a:latin typeface="Helvetica Neue"/>
                <a:ea typeface="Helvetica Neue"/>
                <a:cs typeface="Helvetica Neue"/>
                <a:sym typeface="Helvetica Neue"/>
              </a:defRPr>
            </a:lvl3pPr>
            <a:lvl4pPr marL="1528237" marR="0" lvl="3" indent="-4237" algn="l" rtl="0">
              <a:spcBef>
                <a:spcPts val="440"/>
              </a:spcBef>
              <a:buClr>
                <a:schemeClr val="lt1"/>
              </a:buClr>
              <a:buFont typeface="Arial"/>
              <a:buNone/>
              <a:defRPr sz="2200" b="0" i="0" u="none" strike="noStrike" cap="none">
                <a:solidFill>
                  <a:schemeClr val="lt1"/>
                </a:solidFill>
                <a:latin typeface="Helvetica Neue"/>
                <a:ea typeface="Helvetica Neue"/>
                <a:cs typeface="Helvetica Neue"/>
                <a:sym typeface="Helvetica Neue"/>
              </a:defRPr>
            </a:lvl4pPr>
            <a:lvl5pPr marL="2037649" marR="0" lvl="4" indent="-5649" algn="l" rtl="0">
              <a:spcBef>
                <a:spcPts val="440"/>
              </a:spcBef>
              <a:buClr>
                <a:schemeClr val="lt1"/>
              </a:buClr>
              <a:buFont typeface="Arial"/>
              <a:buNone/>
              <a:defRPr sz="2200" b="0" i="0" u="none" strike="noStrike" cap="none">
                <a:solidFill>
                  <a:schemeClr val="lt1"/>
                </a:solidFill>
                <a:latin typeface="Helvetica Neue"/>
                <a:ea typeface="Helvetica Neue"/>
                <a:cs typeface="Helvetica Neue"/>
                <a:sym typeface="Helvetica Neue"/>
              </a:defRPr>
            </a:lvl5pPr>
            <a:lvl6pPr marL="2801767" marR="0" lvl="5" indent="-122066" algn="l" rtl="0">
              <a:spcBef>
                <a:spcPts val="440"/>
              </a:spcBef>
              <a:buClr>
                <a:schemeClr val="dk1"/>
              </a:buClr>
              <a:buSzPct val="100000"/>
              <a:buFont typeface="Arial"/>
              <a:buChar char="•"/>
              <a:defRPr sz="2200" b="0" i="0" u="none" strike="noStrike" cap="none">
                <a:solidFill>
                  <a:schemeClr val="dk1"/>
                </a:solidFill>
                <a:latin typeface="Calibri"/>
                <a:ea typeface="Calibri"/>
                <a:cs typeface="Calibri"/>
                <a:sym typeface="Calibri"/>
              </a:defRPr>
            </a:lvl6pPr>
            <a:lvl7pPr marL="3311180" marR="0" lvl="6" indent="-123480" algn="l" rtl="0">
              <a:spcBef>
                <a:spcPts val="440"/>
              </a:spcBef>
              <a:buClr>
                <a:schemeClr val="dk1"/>
              </a:buClr>
              <a:buSzPct val="100000"/>
              <a:buFont typeface="Arial"/>
              <a:buChar char="•"/>
              <a:defRPr sz="2200" b="0" i="0" u="none" strike="noStrike" cap="none">
                <a:solidFill>
                  <a:schemeClr val="dk1"/>
                </a:solidFill>
                <a:latin typeface="Calibri"/>
                <a:ea typeface="Calibri"/>
                <a:cs typeface="Calibri"/>
                <a:sym typeface="Calibri"/>
              </a:defRPr>
            </a:lvl7pPr>
            <a:lvl8pPr marL="3820592" marR="0" lvl="7" indent="-124891" algn="l" rtl="0">
              <a:spcBef>
                <a:spcPts val="440"/>
              </a:spcBef>
              <a:buClr>
                <a:schemeClr val="dk1"/>
              </a:buClr>
              <a:buSzPct val="100000"/>
              <a:buFont typeface="Arial"/>
              <a:buChar char="•"/>
              <a:defRPr sz="2200" b="0" i="0" u="none" strike="noStrike" cap="none">
                <a:solidFill>
                  <a:schemeClr val="dk1"/>
                </a:solidFill>
                <a:latin typeface="Calibri"/>
                <a:ea typeface="Calibri"/>
                <a:cs typeface="Calibri"/>
                <a:sym typeface="Calibri"/>
              </a:defRPr>
            </a:lvl8pPr>
            <a:lvl9pPr marL="4330004" marR="0" lvl="8" indent="-126303" algn="l" rtl="0">
              <a:spcBef>
                <a:spcPts val="440"/>
              </a:spcBef>
              <a:buClr>
                <a:schemeClr val="dk1"/>
              </a:buClr>
              <a:buSzPct val="100000"/>
              <a:buFont typeface="Arial"/>
              <a:buChar char="•"/>
              <a:defRPr sz="2200" b="0" i="0" u="none" strike="noStrike" cap="none">
                <a:solidFill>
                  <a:schemeClr val="dk1"/>
                </a:solidFill>
                <a:latin typeface="Calibri"/>
                <a:ea typeface="Calibri"/>
                <a:cs typeface="Calibri"/>
                <a:sym typeface="Calibri"/>
              </a:defRPr>
            </a:lvl9pPr>
          </a:lstStyle>
          <a:p>
            <a:pPr lvl="0"/>
            <a:r>
              <a:rPr lang="en-US"/>
              <a:t>Click to edit Master text styles</a:t>
            </a:r>
          </a:p>
        </p:txBody>
      </p:sp>
    </p:spTree>
    <p:extLst>
      <p:ext uri="{BB962C8B-B14F-4D97-AF65-F5344CB8AC3E}">
        <p14:creationId xmlns:p14="http://schemas.microsoft.com/office/powerpoint/2010/main" val="2531961786"/>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p:cSld name="Title and Content 1">
    <p:spTree>
      <p:nvGrpSpPr>
        <p:cNvPr id="1" name="Shape 81"/>
        <p:cNvGrpSpPr/>
        <p:nvPr/>
      </p:nvGrpSpPr>
      <p:grpSpPr>
        <a:xfrm>
          <a:off x="0" y="0"/>
          <a:ext cx="0" cy="0"/>
          <a:chOff x="0" y="0"/>
          <a:chExt cx="0" cy="0"/>
        </a:xfrm>
      </p:grpSpPr>
      <p:sp>
        <p:nvSpPr>
          <p:cNvPr id="2" name="Title 1"/>
          <p:cNvSpPr>
            <a:spLocks noGrp="1"/>
          </p:cNvSpPr>
          <p:nvPr>
            <p:ph type="title"/>
          </p:nvPr>
        </p:nvSpPr>
        <p:spPr>
          <a:xfrm>
            <a:off x="0" y="379608"/>
            <a:ext cx="10058400" cy="815797"/>
          </a:xfrm>
        </p:spPr>
        <p:txBody>
          <a:bodyPr>
            <a:normAutofit/>
          </a:bodyPr>
          <a:lstStyle>
            <a:lvl1pPr>
              <a:spcBef>
                <a:spcPts val="624"/>
              </a:spcBef>
              <a:defRPr sz="3600" b="0">
                <a:solidFill>
                  <a:srgbClr val="002060"/>
                </a:solidFill>
                <a:latin typeface="Arial" pitchFamily="34" charset="0"/>
                <a:cs typeface="Arial" pitchFamily="34" charset="0"/>
              </a:defRPr>
            </a:lvl1pPr>
          </a:lstStyle>
          <a:p>
            <a:r>
              <a:rPr lang="en-US"/>
              <a:t>Click to edit Master title style</a:t>
            </a:r>
            <a:endParaRPr lang="en-US" dirty="0"/>
          </a:p>
        </p:txBody>
      </p:sp>
      <p:sp>
        <p:nvSpPr>
          <p:cNvPr id="6" name="Content Placeholder 5"/>
          <p:cNvSpPr>
            <a:spLocks noGrp="1"/>
          </p:cNvSpPr>
          <p:nvPr>
            <p:ph sz="quarter" idx="10"/>
          </p:nvPr>
        </p:nvSpPr>
        <p:spPr>
          <a:xfrm>
            <a:off x="117582" y="1933292"/>
            <a:ext cx="9804186" cy="2339072"/>
          </a:xfrm>
        </p:spPr>
        <p:txBody>
          <a:bodyPr>
            <a:normAutofit/>
          </a:bodyPr>
          <a:lstStyle>
            <a:lvl1pPr marL="457200" indent="-457200">
              <a:spcBef>
                <a:spcPts val="624"/>
              </a:spcBef>
              <a:buClr>
                <a:srgbClr val="4E4E4E"/>
              </a:buClr>
              <a:buFont typeface="Arial" pitchFamily="34" charset="0"/>
              <a:buChar char="•"/>
              <a:defRPr sz="2800">
                <a:solidFill>
                  <a:schemeClr val="tx1"/>
                </a:solidFill>
                <a:latin typeface="Arial" pitchFamily="34" charset="0"/>
                <a:cs typeface="Arial" pitchFamily="34" charset="0"/>
              </a:defRPr>
            </a:lvl1pPr>
            <a:lvl2pPr marL="965200" indent="-457200">
              <a:spcBef>
                <a:spcPts val="624"/>
              </a:spcBef>
              <a:buClr>
                <a:srgbClr val="4E4E4E"/>
              </a:buClr>
              <a:buFont typeface="Arial" pitchFamily="34" charset="0"/>
              <a:buChar char="–"/>
              <a:defRPr sz="2600">
                <a:solidFill>
                  <a:schemeClr val="tx1"/>
                </a:solidFill>
                <a:latin typeface="Arial" pitchFamily="34" charset="0"/>
                <a:cs typeface="Arial" pitchFamily="34" charset="0"/>
              </a:defRPr>
            </a:lvl2pPr>
            <a:lvl3pPr marL="1473200" indent="-457200">
              <a:spcBef>
                <a:spcPts val="624"/>
              </a:spcBef>
              <a:buClr>
                <a:srgbClr val="4E4E4E"/>
              </a:buClr>
              <a:buFont typeface="Wingdings" pitchFamily="2" charset="2"/>
              <a:buChar char="§"/>
              <a:defRPr sz="2400">
                <a:solidFill>
                  <a:schemeClr val="tx1"/>
                </a:solidFill>
                <a:latin typeface="Arial" pitchFamily="34" charset="0"/>
                <a:cs typeface="Arial" pitchFamily="34" charset="0"/>
              </a:defRPr>
            </a:lvl3pPr>
            <a:lvl4pPr marL="1866900" indent="-342900">
              <a:spcBef>
                <a:spcPts val="624"/>
              </a:spcBef>
              <a:buClr>
                <a:srgbClr val="4E4E4E"/>
              </a:buClr>
              <a:buFont typeface="Wingdings" pitchFamily="2" charset="2"/>
              <a:buChar char="q"/>
              <a:defRPr sz="2000">
                <a:solidFill>
                  <a:schemeClr val="tx1"/>
                </a:solidFill>
                <a:latin typeface="Arial" pitchFamily="34" charset="0"/>
                <a:cs typeface="Arial" pitchFamily="34" charset="0"/>
              </a:defRPr>
            </a:lvl4pPr>
            <a:lvl5pPr marL="2374900" indent="-342900">
              <a:spcBef>
                <a:spcPts val="624"/>
              </a:spcBef>
              <a:buClr>
                <a:srgbClr val="4E4E4E"/>
              </a:buClr>
              <a:buFont typeface="Arial" pitchFamily="34" charset="0"/>
              <a:buChar char="•"/>
              <a:defRPr>
                <a:solidFill>
                  <a:schemeClr val="tx1"/>
                </a:solidFill>
                <a:latin typeface="Arial" pitchFamily="34" charset="0"/>
                <a:cs typeface="Arial" pitchFamily="34" charset="0"/>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Tree>
    <p:extLst>
      <p:ext uri="{BB962C8B-B14F-4D97-AF65-F5344CB8AC3E}">
        <p14:creationId xmlns:p14="http://schemas.microsoft.com/office/powerpoint/2010/main" val="1533627468"/>
      </p:ext>
    </p:extLst>
  </p:cSld>
  <p:clrMapOvr>
    <a:masterClrMapping/>
  </p:clrMapOvr>
  <p:hf sldNum="0" hdr="0" ftr="0" dt="0"/>
</p:sldLayout>
</file>

<file path=ppt/slideLayouts/slideLayout3.xml><?xml version="1.0" encoding="utf-8"?>
<p:sldLayout xmlns:a="http://schemas.openxmlformats.org/drawingml/2006/main" xmlns:r="http://schemas.openxmlformats.org/officeDocument/2006/relationships" xmlns:p="http://schemas.openxmlformats.org/presentationml/2006/main" preserve="1">
  <p:cSld name="2_Figure+Caption">
    <p:spTree>
      <p:nvGrpSpPr>
        <p:cNvPr id="1" name="Shape 81"/>
        <p:cNvGrpSpPr/>
        <p:nvPr/>
      </p:nvGrpSpPr>
      <p:grpSpPr>
        <a:xfrm>
          <a:off x="0" y="0"/>
          <a:ext cx="0" cy="0"/>
          <a:chOff x="0" y="0"/>
          <a:chExt cx="0" cy="0"/>
        </a:xfrm>
      </p:grpSpPr>
      <p:pic>
        <p:nvPicPr>
          <p:cNvPr id="89" name="Textbox 89" descr="MacLearn_logo_reverse.png"/>
          <p:cNvPicPr preferRelativeResize="0"/>
          <p:nvPr/>
        </p:nvPicPr>
        <p:blipFill rotWithShape="1">
          <a:blip r:embed="rId2">
            <a:alphaModFix/>
          </a:blip>
          <a:srcRect/>
          <a:stretch/>
        </p:blipFill>
        <p:spPr>
          <a:xfrm>
            <a:off x="57148" y="117555"/>
            <a:ext cx="1524000" cy="468227"/>
          </a:xfrm>
          <a:prstGeom prst="rect">
            <a:avLst/>
          </a:prstGeom>
          <a:noFill/>
          <a:ln>
            <a:noFill/>
          </a:ln>
        </p:spPr>
      </p:pic>
      <p:sp>
        <p:nvSpPr>
          <p:cNvPr id="4" name="Title 1"/>
          <p:cNvSpPr>
            <a:spLocks noGrp="1"/>
          </p:cNvSpPr>
          <p:nvPr>
            <p:ph type="title"/>
          </p:nvPr>
        </p:nvSpPr>
        <p:spPr>
          <a:xfrm>
            <a:off x="4928" y="384212"/>
            <a:ext cx="10053472" cy="987115"/>
          </a:xfrm>
        </p:spPr>
        <p:txBody>
          <a:bodyPr/>
          <a:lstStyle>
            <a:lvl1pPr>
              <a:spcBef>
                <a:spcPts val="624"/>
              </a:spcBef>
              <a:defRPr sz="3600" b="0">
                <a:solidFill>
                  <a:srgbClr val="002060"/>
                </a:solidFill>
                <a:latin typeface="Arial" pitchFamily="34" charset="0"/>
                <a:cs typeface="Arial" pitchFamily="34" charset="0"/>
              </a:defRPr>
            </a:lvl1pPr>
          </a:lstStyle>
          <a:p>
            <a:r>
              <a:rPr lang="en-US" dirty="0"/>
              <a:t>Click to edit Master title style</a:t>
            </a:r>
          </a:p>
        </p:txBody>
      </p:sp>
      <p:sp>
        <p:nvSpPr>
          <p:cNvPr id="5" name="Content Placeholder 5"/>
          <p:cNvSpPr>
            <a:spLocks noGrp="1"/>
          </p:cNvSpPr>
          <p:nvPr>
            <p:ph sz="quarter" idx="10"/>
          </p:nvPr>
        </p:nvSpPr>
        <p:spPr>
          <a:xfrm>
            <a:off x="136632" y="2110519"/>
            <a:ext cx="9804186" cy="2903663"/>
          </a:xfrm>
        </p:spPr>
        <p:txBody>
          <a:bodyPr/>
          <a:lstStyle>
            <a:lvl1pPr marL="457200" indent="-457200">
              <a:spcBef>
                <a:spcPts val="624"/>
              </a:spcBef>
              <a:buClr>
                <a:srgbClr val="4E4E4E"/>
              </a:buClr>
              <a:buFont typeface="Arial" pitchFamily="34" charset="0"/>
              <a:buChar char="•"/>
              <a:defRPr sz="2800">
                <a:solidFill>
                  <a:schemeClr val="tx1"/>
                </a:solidFill>
                <a:latin typeface="Arial" pitchFamily="34" charset="0"/>
                <a:cs typeface="Arial" pitchFamily="34" charset="0"/>
              </a:defRPr>
            </a:lvl1pPr>
            <a:lvl2pPr marL="965200" indent="-457200">
              <a:spcBef>
                <a:spcPts val="624"/>
              </a:spcBef>
              <a:buClr>
                <a:srgbClr val="4E4E4E"/>
              </a:buClr>
              <a:buFont typeface="Arial" pitchFamily="34" charset="0"/>
              <a:buChar char="–"/>
              <a:defRPr sz="2600">
                <a:solidFill>
                  <a:schemeClr val="tx1"/>
                </a:solidFill>
                <a:latin typeface="Arial" pitchFamily="34" charset="0"/>
                <a:cs typeface="Arial" pitchFamily="34" charset="0"/>
              </a:defRPr>
            </a:lvl2pPr>
            <a:lvl3pPr marL="1473200" indent="-457200">
              <a:spcBef>
                <a:spcPts val="624"/>
              </a:spcBef>
              <a:buClr>
                <a:srgbClr val="4E4E4E"/>
              </a:buClr>
              <a:buFont typeface="Wingdings" pitchFamily="2" charset="2"/>
              <a:buChar char="§"/>
              <a:defRPr sz="2400">
                <a:solidFill>
                  <a:schemeClr val="tx1"/>
                </a:solidFill>
                <a:latin typeface="Arial" pitchFamily="34" charset="0"/>
                <a:cs typeface="Arial" pitchFamily="34" charset="0"/>
              </a:defRPr>
            </a:lvl3pPr>
            <a:lvl4pPr marL="1866900" indent="-342900">
              <a:spcBef>
                <a:spcPts val="624"/>
              </a:spcBef>
              <a:buClr>
                <a:srgbClr val="4E4E4E"/>
              </a:buClr>
              <a:buFont typeface="Wingdings" pitchFamily="2" charset="2"/>
              <a:buChar char="q"/>
              <a:defRPr sz="2000">
                <a:solidFill>
                  <a:schemeClr val="tx1"/>
                </a:solidFill>
                <a:latin typeface="Arial" pitchFamily="34" charset="0"/>
                <a:cs typeface="Arial" pitchFamily="34" charset="0"/>
              </a:defRPr>
            </a:lvl4pPr>
            <a:lvl5pPr marL="2374900" indent="-342900">
              <a:spcBef>
                <a:spcPts val="624"/>
              </a:spcBef>
              <a:buClr>
                <a:srgbClr val="4E4E4E"/>
              </a:buClr>
              <a:buFont typeface="Arial" pitchFamily="34" charset="0"/>
              <a:buChar char="•"/>
              <a:defRPr>
                <a:solidFill>
                  <a:schemeClr val="tx1"/>
                </a:solidFill>
                <a:latin typeface="Arial" pitchFamily="34" charset="0"/>
                <a:cs typeface="Arial" pitchFamily="34" charset="0"/>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3" name="Picture Placeholder 2"/>
          <p:cNvSpPr>
            <a:spLocks noGrp="1"/>
          </p:cNvSpPr>
          <p:nvPr>
            <p:ph type="pic" sz="quarter" idx="11"/>
          </p:nvPr>
        </p:nvSpPr>
        <p:spPr>
          <a:xfrm>
            <a:off x="190500" y="5200650"/>
            <a:ext cx="3162300" cy="2114550"/>
          </a:xfrm>
        </p:spPr>
        <p:txBody>
          <a:bodyPr/>
          <a:lstStyle/>
          <a:p>
            <a:r>
              <a:rPr lang="en-US" dirty="0"/>
              <a:t>Click icon to add picture</a:t>
            </a:r>
          </a:p>
        </p:txBody>
      </p:sp>
      <p:sp>
        <p:nvSpPr>
          <p:cNvPr id="7" name="Picture Placeholder 6"/>
          <p:cNvSpPr>
            <a:spLocks noGrp="1"/>
          </p:cNvSpPr>
          <p:nvPr>
            <p:ph type="pic" sz="quarter" idx="12"/>
          </p:nvPr>
        </p:nvSpPr>
        <p:spPr>
          <a:xfrm>
            <a:off x="6229350" y="5429250"/>
            <a:ext cx="3124200" cy="1885950"/>
          </a:xfrm>
        </p:spPr>
        <p:txBody>
          <a:bodyPr/>
          <a:lstStyle/>
          <a:p>
            <a:r>
              <a:rPr lang="en-US" dirty="0"/>
              <a:t>Click icon to add picture</a:t>
            </a:r>
          </a:p>
        </p:txBody>
      </p:sp>
    </p:spTree>
    <p:extLst>
      <p:ext uri="{BB962C8B-B14F-4D97-AF65-F5344CB8AC3E}">
        <p14:creationId xmlns:p14="http://schemas.microsoft.com/office/powerpoint/2010/main" val="597641833"/>
      </p:ext>
    </p:extLst>
  </p:cSld>
  <p:clrMapOvr>
    <a:masterClrMapping/>
  </p:clrMapOvr>
  <p:hf sldNum="0" hdr="0" ftr="0" dt="0"/>
</p:sldLayout>
</file>

<file path=ppt/slideLayouts/slideLayout4.xml><?xml version="1.0" encoding="utf-8"?>
<p:sldLayout xmlns:a="http://schemas.openxmlformats.org/drawingml/2006/main" xmlns:r="http://schemas.openxmlformats.org/officeDocument/2006/relationships" xmlns:p="http://schemas.openxmlformats.org/presentationml/2006/main">
  <p:cSld name="1_Part Opener">
    <p:bg>
      <p:bgPr>
        <a:gradFill>
          <a:gsLst>
            <a:gs pos="0">
              <a:srgbClr val="192E47"/>
            </a:gs>
            <a:gs pos="100000">
              <a:srgbClr val="515B6F"/>
            </a:gs>
          </a:gsLst>
          <a:lin ang="3000000" scaled="0"/>
        </a:gradFill>
        <a:effectLst/>
      </p:bgPr>
    </p:bg>
    <p:spTree>
      <p:nvGrpSpPr>
        <p:cNvPr id="1" name="Shape 269"/>
        <p:cNvGrpSpPr/>
        <p:nvPr/>
      </p:nvGrpSpPr>
      <p:grpSpPr>
        <a:xfrm>
          <a:off x="0" y="0"/>
          <a:ext cx="0" cy="0"/>
          <a:chOff x="0" y="0"/>
          <a:chExt cx="0" cy="0"/>
        </a:xfrm>
      </p:grpSpPr>
      <p:sp>
        <p:nvSpPr>
          <p:cNvPr id="2" name="Title 1"/>
          <p:cNvSpPr>
            <a:spLocks noGrp="1"/>
          </p:cNvSpPr>
          <p:nvPr>
            <p:ph type="title"/>
          </p:nvPr>
        </p:nvSpPr>
        <p:spPr>
          <a:xfrm>
            <a:off x="3946524" y="3648816"/>
            <a:ext cx="6111875" cy="1295400"/>
          </a:xfrm>
        </p:spPr>
        <p:txBody>
          <a:bodyPr/>
          <a:lstStyle>
            <a:lvl1pPr>
              <a:defRPr sz="3600" b="0"/>
            </a:lvl1pPr>
          </a:lstStyle>
          <a:p>
            <a:r>
              <a:rPr lang="en-US"/>
              <a:t>Click to edit Master title style</a:t>
            </a:r>
            <a:endParaRPr lang="en-US" dirty="0"/>
          </a:p>
        </p:txBody>
      </p:sp>
      <p:sp>
        <p:nvSpPr>
          <p:cNvPr id="4" name="Content Placeholder 3"/>
          <p:cNvSpPr>
            <a:spLocks noGrp="1"/>
          </p:cNvSpPr>
          <p:nvPr>
            <p:ph sz="quarter" idx="10"/>
          </p:nvPr>
        </p:nvSpPr>
        <p:spPr>
          <a:xfrm>
            <a:off x="7954963" y="1006475"/>
            <a:ext cx="1204912" cy="1355725"/>
          </a:xfrm>
        </p:spPr>
        <p:txBody>
          <a:bodyPr wrap="none" lIns="0" tIns="0" rIns="0" bIns="0" anchor="ctr" anchorCtr="0"/>
          <a:lstStyle>
            <a:lvl1pPr algn="ctr">
              <a:defRPr sz="10000" b="1"/>
            </a:lvl1pPr>
          </a:lstStyle>
          <a:p>
            <a:pPr lvl="0"/>
            <a:r>
              <a:rPr lang="en-US"/>
              <a:t>Click to edit Master text styles</a:t>
            </a:r>
          </a:p>
        </p:txBody>
      </p:sp>
      <p:sp>
        <p:nvSpPr>
          <p:cNvPr id="6" name="Picture Placeholder 5"/>
          <p:cNvSpPr>
            <a:spLocks noGrp="1"/>
          </p:cNvSpPr>
          <p:nvPr>
            <p:ph type="pic" sz="quarter" idx="11"/>
          </p:nvPr>
        </p:nvSpPr>
        <p:spPr>
          <a:xfrm>
            <a:off x="152400" y="1920875"/>
            <a:ext cx="3794125" cy="5135563"/>
          </a:xfrm>
        </p:spPr>
        <p:txBody>
          <a:bodyPr/>
          <a:lstStyle/>
          <a:p>
            <a:r>
              <a:rPr lang="en-US" dirty="0"/>
              <a:t>Click icon to add picture</a:t>
            </a:r>
          </a:p>
        </p:txBody>
      </p:sp>
      <p:sp>
        <p:nvSpPr>
          <p:cNvPr id="5" name="Half Frame 4">
            <a:extLst>
              <a:ext uri="{FF2B5EF4-FFF2-40B4-BE49-F238E27FC236}">
                <a16:creationId xmlns:a16="http://schemas.microsoft.com/office/drawing/2014/main" id="{D339AEC4-477A-4D24-9EA1-57F5E139782F}"/>
              </a:ext>
            </a:extLst>
          </p:cNvPr>
          <p:cNvSpPr/>
          <p:nvPr/>
        </p:nvSpPr>
        <p:spPr>
          <a:xfrm rot="16200000">
            <a:off x="7723955" y="767215"/>
            <a:ext cx="1834243" cy="1834243"/>
          </a:xfrm>
          <a:prstGeom prst="halfFrame">
            <a:avLst>
              <a:gd name="adj1" fmla="val 10484"/>
              <a:gd name="adj2" fmla="val 10485"/>
            </a:avLst>
          </a:prstGeom>
          <a:solidFill>
            <a:schemeClr val="accent2">
              <a:lumMod val="60000"/>
              <a:lumOff val="4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solidFill>
                <a:schemeClr val="tx1"/>
              </a:solidFill>
            </a:endParaRPr>
          </a:p>
        </p:txBody>
      </p:sp>
    </p:spTree>
    <p:extLst>
      <p:ext uri="{BB962C8B-B14F-4D97-AF65-F5344CB8AC3E}">
        <p14:creationId xmlns:p14="http://schemas.microsoft.com/office/powerpoint/2010/main" val="208608430"/>
      </p:ext>
    </p:extLst>
  </p:cSld>
  <p:clrMapOvr>
    <a:masterClrMapping/>
  </p:clrMapOvr>
  <p:hf sldNum="0" hdr="0" ftr="0" dt="0"/>
</p:sldLayout>
</file>

<file path=ppt/slideMasters/_rels/slideMaster1.xml.rels><?xml version="1.0" encoding="UTF-8" standalone="yes"?>
<Relationships xmlns="http://schemas.openxmlformats.org/package/2006/relationships"><Relationship Id="rId3" Type="http://schemas.openxmlformats.org/officeDocument/2006/relationships/slideLayout" Target="../slideLayouts/slideLayout3.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image" Target="../media/image1.png"/><Relationship Id="rId5" Type="http://schemas.openxmlformats.org/officeDocument/2006/relationships/theme" Target="../theme/theme1.xml"/><Relationship Id="rId4" Type="http://schemas.openxmlformats.org/officeDocument/2006/relationships/slideLayout" Target="../slideLayouts/slideLayout4.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Shape 9"/>
        <p:cNvGrpSpPr/>
        <p:nvPr/>
      </p:nvGrpSpPr>
      <p:grpSpPr>
        <a:xfrm>
          <a:off x="0" y="0"/>
          <a:ext cx="0" cy="0"/>
          <a:chOff x="0" y="0"/>
          <a:chExt cx="0" cy="0"/>
        </a:xfrm>
      </p:grpSpPr>
      <p:pic>
        <p:nvPicPr>
          <p:cNvPr id="14" name="Textbox 14" descr="MacLearn_logo_reverse.png"/>
          <p:cNvPicPr preferRelativeResize="0"/>
          <p:nvPr/>
        </p:nvPicPr>
        <p:blipFill rotWithShape="1">
          <a:blip r:embed="rId6">
            <a:alphaModFix/>
          </a:blip>
          <a:srcRect/>
          <a:stretch/>
        </p:blipFill>
        <p:spPr>
          <a:xfrm>
            <a:off x="228600" y="217571"/>
            <a:ext cx="1524000" cy="468227"/>
          </a:xfrm>
          <a:prstGeom prst="rect">
            <a:avLst/>
          </a:prstGeom>
          <a:noFill/>
          <a:ln>
            <a:noFill/>
          </a:ln>
        </p:spPr>
      </p:pic>
      <p:sp>
        <p:nvSpPr>
          <p:cNvPr id="15" name="Textbox 10"/>
          <p:cNvSpPr txBox="1">
            <a:spLocks noGrp="1"/>
          </p:cNvSpPr>
          <p:nvPr>
            <p:ph type="title"/>
          </p:nvPr>
        </p:nvSpPr>
        <p:spPr>
          <a:xfrm>
            <a:off x="2659577" y="311256"/>
            <a:ext cx="6895900" cy="1295400"/>
          </a:xfrm>
          <a:prstGeom prst="rect">
            <a:avLst/>
          </a:prstGeom>
          <a:noFill/>
          <a:ln>
            <a:noFill/>
          </a:ln>
        </p:spPr>
        <p:txBody>
          <a:bodyPr lIns="91425" tIns="91425" rIns="91425" bIns="91425" anchor="ctr" anchorCtr="0"/>
          <a:lstStyle>
            <a:lvl1pPr marL="0" marR="0" lvl="0" indent="0" algn="ctr" rtl="0">
              <a:spcBef>
                <a:spcPts val="0"/>
              </a:spcBef>
              <a:buClr>
                <a:schemeClr val="lt1"/>
              </a:buClr>
              <a:buFont typeface="Helvetica Neue"/>
              <a:buNone/>
              <a:defRPr sz="4900" b="1" i="0" u="none" strike="noStrike" cap="none">
                <a:solidFill>
                  <a:schemeClr val="lt1"/>
                </a:solidFill>
                <a:latin typeface="Helvetica Neue"/>
                <a:ea typeface="Helvetica Neue"/>
                <a:cs typeface="Helvetica Neue"/>
                <a:sym typeface="Helvetica Neue"/>
              </a:defRPr>
            </a:lvl1pPr>
            <a:lvl2pPr lvl="1" indent="0">
              <a:spcBef>
                <a:spcPts val="0"/>
              </a:spcBef>
              <a:buNone/>
              <a:defRPr sz="1800"/>
            </a:lvl2pPr>
            <a:lvl3pPr lvl="2" indent="0">
              <a:spcBef>
                <a:spcPts val="0"/>
              </a:spcBef>
              <a:buNone/>
              <a:defRPr sz="1800"/>
            </a:lvl3pPr>
            <a:lvl4pPr lvl="3" indent="0">
              <a:spcBef>
                <a:spcPts val="0"/>
              </a:spcBef>
              <a:buNone/>
              <a:defRPr sz="1800"/>
            </a:lvl4pPr>
            <a:lvl5pPr lvl="4" indent="0">
              <a:spcBef>
                <a:spcPts val="0"/>
              </a:spcBef>
              <a:buNone/>
              <a:defRPr sz="1800"/>
            </a:lvl5pPr>
            <a:lvl6pPr lvl="5" indent="0">
              <a:spcBef>
                <a:spcPts val="0"/>
              </a:spcBef>
              <a:buNone/>
              <a:defRPr sz="1800"/>
            </a:lvl6pPr>
            <a:lvl7pPr lvl="6" indent="0">
              <a:spcBef>
                <a:spcPts val="0"/>
              </a:spcBef>
              <a:buNone/>
              <a:defRPr sz="1800"/>
            </a:lvl7pPr>
            <a:lvl8pPr lvl="7" indent="0">
              <a:spcBef>
                <a:spcPts val="0"/>
              </a:spcBef>
              <a:buNone/>
              <a:defRPr sz="1800"/>
            </a:lvl8pPr>
            <a:lvl9pPr lvl="8" indent="0">
              <a:spcBef>
                <a:spcPts val="0"/>
              </a:spcBef>
              <a:buNone/>
              <a:defRPr sz="1800"/>
            </a:lvl9pPr>
          </a:lstStyle>
          <a:p>
            <a:endParaRPr/>
          </a:p>
        </p:txBody>
      </p:sp>
      <p:sp>
        <p:nvSpPr>
          <p:cNvPr id="16" name="Textbox 11"/>
          <p:cNvSpPr txBox="1">
            <a:spLocks noGrp="1"/>
          </p:cNvSpPr>
          <p:nvPr>
            <p:ph type="body" idx="1"/>
          </p:nvPr>
        </p:nvSpPr>
        <p:spPr>
          <a:xfrm>
            <a:off x="502920" y="1813559"/>
            <a:ext cx="9052559" cy="5129425"/>
          </a:xfrm>
          <a:prstGeom prst="rect">
            <a:avLst/>
          </a:prstGeom>
          <a:noFill/>
          <a:ln>
            <a:noFill/>
          </a:ln>
        </p:spPr>
        <p:txBody>
          <a:bodyPr lIns="91425" tIns="91425" rIns="91425" bIns="91425" anchor="t" anchorCtr="0"/>
          <a:lstStyle>
            <a:lvl1pPr marL="0" marR="0" lvl="0" indent="0" algn="l" rtl="0">
              <a:spcBef>
                <a:spcPts val="720"/>
              </a:spcBef>
              <a:buClr>
                <a:schemeClr val="lt1"/>
              </a:buClr>
              <a:buFont typeface="Arial"/>
              <a:buNone/>
              <a:defRPr sz="3600" b="0" i="0" u="none" strike="noStrike" cap="none">
                <a:solidFill>
                  <a:schemeClr val="lt1"/>
                </a:solidFill>
                <a:latin typeface="Helvetica Neue"/>
                <a:ea typeface="Helvetica Neue"/>
                <a:cs typeface="Helvetica Neue"/>
                <a:sym typeface="Helvetica Neue"/>
              </a:defRPr>
            </a:lvl1pPr>
            <a:lvl2pPr marL="509411" marR="0" lvl="1" indent="-1411" algn="l" rtl="0">
              <a:spcBef>
                <a:spcPts val="620"/>
              </a:spcBef>
              <a:buClr>
                <a:schemeClr val="lt1"/>
              </a:buClr>
              <a:buFont typeface="Arial"/>
              <a:buNone/>
              <a:defRPr sz="3100" b="0" i="0" u="none" strike="noStrike" cap="none">
                <a:solidFill>
                  <a:schemeClr val="lt1"/>
                </a:solidFill>
                <a:latin typeface="Helvetica Neue"/>
                <a:ea typeface="Helvetica Neue"/>
                <a:cs typeface="Helvetica Neue"/>
                <a:sym typeface="Helvetica Neue"/>
              </a:defRPr>
            </a:lvl2pPr>
            <a:lvl3pPr marL="1018825" marR="0" lvl="2" indent="-2825" algn="l" rtl="0">
              <a:spcBef>
                <a:spcPts val="540"/>
              </a:spcBef>
              <a:buClr>
                <a:schemeClr val="lt1"/>
              </a:buClr>
              <a:buFont typeface="Arial"/>
              <a:buNone/>
              <a:defRPr sz="2700" b="0" i="0" u="none" strike="noStrike" cap="none">
                <a:solidFill>
                  <a:schemeClr val="lt1"/>
                </a:solidFill>
                <a:latin typeface="Helvetica Neue"/>
                <a:ea typeface="Helvetica Neue"/>
                <a:cs typeface="Helvetica Neue"/>
                <a:sym typeface="Helvetica Neue"/>
              </a:defRPr>
            </a:lvl3pPr>
            <a:lvl4pPr marL="1528237" marR="0" lvl="3" indent="-4237" algn="l" rtl="0">
              <a:spcBef>
                <a:spcPts val="440"/>
              </a:spcBef>
              <a:buClr>
                <a:schemeClr val="lt1"/>
              </a:buClr>
              <a:buFont typeface="Arial"/>
              <a:buNone/>
              <a:defRPr sz="2200" b="0" i="0" u="none" strike="noStrike" cap="none">
                <a:solidFill>
                  <a:schemeClr val="lt1"/>
                </a:solidFill>
                <a:latin typeface="Helvetica Neue"/>
                <a:ea typeface="Helvetica Neue"/>
                <a:cs typeface="Helvetica Neue"/>
                <a:sym typeface="Helvetica Neue"/>
              </a:defRPr>
            </a:lvl4pPr>
            <a:lvl5pPr marL="2037649" marR="0" lvl="4" indent="-5649" algn="l" rtl="0">
              <a:spcBef>
                <a:spcPts val="440"/>
              </a:spcBef>
              <a:buClr>
                <a:schemeClr val="lt1"/>
              </a:buClr>
              <a:buFont typeface="Arial"/>
              <a:buNone/>
              <a:defRPr sz="2200" b="0" i="0" u="none" strike="noStrike" cap="none">
                <a:solidFill>
                  <a:schemeClr val="lt1"/>
                </a:solidFill>
                <a:latin typeface="Helvetica Neue"/>
                <a:ea typeface="Helvetica Neue"/>
                <a:cs typeface="Helvetica Neue"/>
                <a:sym typeface="Helvetica Neue"/>
              </a:defRPr>
            </a:lvl5pPr>
            <a:lvl6pPr marL="2801767" marR="0" lvl="5" indent="-122066" algn="l" rtl="0">
              <a:spcBef>
                <a:spcPts val="440"/>
              </a:spcBef>
              <a:buClr>
                <a:schemeClr val="dk1"/>
              </a:buClr>
              <a:buSzPct val="100000"/>
              <a:buFont typeface="Arial"/>
              <a:buChar char="•"/>
              <a:defRPr sz="2200" b="0" i="0" u="none" strike="noStrike" cap="none">
                <a:solidFill>
                  <a:schemeClr val="dk1"/>
                </a:solidFill>
                <a:latin typeface="Calibri"/>
                <a:ea typeface="Calibri"/>
                <a:cs typeface="Calibri"/>
                <a:sym typeface="Calibri"/>
              </a:defRPr>
            </a:lvl6pPr>
            <a:lvl7pPr marL="3311180" marR="0" lvl="6" indent="-123480" algn="l" rtl="0">
              <a:spcBef>
                <a:spcPts val="440"/>
              </a:spcBef>
              <a:buClr>
                <a:schemeClr val="dk1"/>
              </a:buClr>
              <a:buSzPct val="100000"/>
              <a:buFont typeface="Arial"/>
              <a:buChar char="•"/>
              <a:defRPr sz="2200" b="0" i="0" u="none" strike="noStrike" cap="none">
                <a:solidFill>
                  <a:schemeClr val="dk1"/>
                </a:solidFill>
                <a:latin typeface="Calibri"/>
                <a:ea typeface="Calibri"/>
                <a:cs typeface="Calibri"/>
                <a:sym typeface="Calibri"/>
              </a:defRPr>
            </a:lvl7pPr>
            <a:lvl8pPr marL="3820592" marR="0" lvl="7" indent="-124891" algn="l" rtl="0">
              <a:spcBef>
                <a:spcPts val="440"/>
              </a:spcBef>
              <a:buClr>
                <a:schemeClr val="dk1"/>
              </a:buClr>
              <a:buSzPct val="100000"/>
              <a:buFont typeface="Arial"/>
              <a:buChar char="•"/>
              <a:defRPr sz="2200" b="0" i="0" u="none" strike="noStrike" cap="none">
                <a:solidFill>
                  <a:schemeClr val="dk1"/>
                </a:solidFill>
                <a:latin typeface="Calibri"/>
                <a:ea typeface="Calibri"/>
                <a:cs typeface="Calibri"/>
                <a:sym typeface="Calibri"/>
              </a:defRPr>
            </a:lvl8pPr>
            <a:lvl9pPr marL="4330004" marR="0" lvl="8" indent="-126303" algn="l" rtl="0">
              <a:spcBef>
                <a:spcPts val="440"/>
              </a:spcBef>
              <a:buClr>
                <a:schemeClr val="dk1"/>
              </a:buClr>
              <a:buSzPct val="100000"/>
              <a:buFont typeface="Arial"/>
              <a:buChar char="•"/>
              <a:defRPr sz="2200" b="0" i="0" u="none" strike="noStrike" cap="none">
                <a:solidFill>
                  <a:schemeClr val="dk1"/>
                </a:solidFill>
                <a:latin typeface="Calibri"/>
                <a:ea typeface="Calibri"/>
                <a:cs typeface="Calibri"/>
                <a:sym typeface="Calibri"/>
              </a:defRPr>
            </a:lvl9pPr>
          </a:lstStyle>
          <a:p>
            <a:endParaRPr dirty="0"/>
          </a:p>
        </p:txBody>
      </p:sp>
      <p:sp>
        <p:nvSpPr>
          <p:cNvPr id="5" name="Rectangle 4">
            <a:extLst>
              <a:ext uri="{FF2B5EF4-FFF2-40B4-BE49-F238E27FC236}">
                <a16:creationId xmlns:a16="http://schemas.microsoft.com/office/drawing/2014/main" id="{1BED2A51-21A1-42D9-B005-314CCDB2417A}"/>
              </a:ext>
            </a:extLst>
          </p:cNvPr>
          <p:cNvSpPr/>
          <p:nvPr/>
        </p:nvSpPr>
        <p:spPr>
          <a:xfrm>
            <a:off x="3954780" y="7401580"/>
            <a:ext cx="6103620" cy="307777"/>
          </a:xfrm>
          <a:prstGeom prst="rect">
            <a:avLst/>
          </a:prstGeom>
        </p:spPr>
        <p:txBody>
          <a:bodyPr wrap="square">
            <a:spAutoFit/>
          </a:bodyPr>
          <a:lstStyle/>
          <a:p>
            <a:pPr algn="r"/>
            <a:r>
              <a:rPr lang="en-US" dirty="0">
                <a:solidFill>
                  <a:schemeClr val="bg1"/>
                </a:solidFill>
              </a:rPr>
              <a:t>Krugman, </a:t>
            </a:r>
            <a:r>
              <a:rPr lang="en-US" i="1" dirty="0">
                <a:solidFill>
                  <a:schemeClr val="bg1"/>
                </a:solidFill>
              </a:rPr>
              <a:t>Economics</a:t>
            </a:r>
            <a:r>
              <a:rPr lang="en-US" dirty="0">
                <a:solidFill>
                  <a:schemeClr val="bg1"/>
                </a:solidFill>
              </a:rPr>
              <a:t>, 6e, © 2020 Worth Publishers</a:t>
            </a:r>
          </a:p>
        </p:txBody>
      </p:sp>
      <p:sp>
        <p:nvSpPr>
          <p:cNvPr id="7" name="Google Shape;21;p3">
            <a:extLst>
              <a:ext uri="{FF2B5EF4-FFF2-40B4-BE49-F238E27FC236}">
                <a16:creationId xmlns:a16="http://schemas.microsoft.com/office/drawing/2014/main" id="{F29E1933-40A3-4B7B-900D-61FE1B1993B9}"/>
              </a:ext>
            </a:extLst>
          </p:cNvPr>
          <p:cNvSpPr/>
          <p:nvPr/>
        </p:nvSpPr>
        <p:spPr>
          <a:xfrm>
            <a:off x="0" y="7374355"/>
            <a:ext cx="10058399" cy="398045"/>
          </a:xfrm>
          <a:prstGeom prst="rect">
            <a:avLst/>
          </a:prstGeom>
          <a:gradFill>
            <a:gsLst>
              <a:gs pos="0">
                <a:srgbClr val="192E47"/>
              </a:gs>
              <a:gs pos="100000">
                <a:srgbClr val="515B6F"/>
              </a:gs>
            </a:gsLst>
            <a:lin ang="3000000" scaled="0"/>
          </a:gradFill>
          <a:ln>
            <a:noFill/>
          </a:ln>
        </p:spPr>
        <p:txBody>
          <a:bodyPr spcFirstLastPara="1" wrap="square" lIns="101875" tIns="50925" rIns="101875" bIns="50925" anchor="ctr" anchorCtr="0">
            <a:noAutofit/>
          </a:bodyPr>
          <a:lstStyle/>
          <a:p>
            <a:pPr marL="0" marR="0" lvl="0" indent="0" algn="ctr" rtl="0">
              <a:lnSpc>
                <a:spcPct val="100000"/>
              </a:lnSpc>
              <a:spcBef>
                <a:spcPts val="0"/>
              </a:spcBef>
              <a:spcAft>
                <a:spcPts val="0"/>
              </a:spcAft>
              <a:buClr>
                <a:srgbClr val="000000"/>
              </a:buClr>
              <a:buSzPts val="2000"/>
              <a:buFont typeface="Arial"/>
              <a:buNone/>
            </a:pPr>
            <a:endParaRPr sz="2000" b="0" i="0" u="none" strike="noStrike" cap="none" dirty="0">
              <a:solidFill>
                <a:schemeClr val="lt1"/>
              </a:solidFill>
              <a:latin typeface="Calibri"/>
              <a:ea typeface="Calibri"/>
              <a:cs typeface="Calibri"/>
              <a:sym typeface="Calibri"/>
            </a:endParaRPr>
          </a:p>
        </p:txBody>
      </p:sp>
      <p:sp>
        <p:nvSpPr>
          <p:cNvPr id="8" name="Rectangle 7">
            <a:extLst>
              <a:ext uri="{FF2B5EF4-FFF2-40B4-BE49-F238E27FC236}">
                <a16:creationId xmlns:a16="http://schemas.microsoft.com/office/drawing/2014/main" id="{D71AA27C-287D-40B4-97BD-D01D3FBEEC50}"/>
              </a:ext>
            </a:extLst>
          </p:cNvPr>
          <p:cNvSpPr/>
          <p:nvPr/>
        </p:nvSpPr>
        <p:spPr>
          <a:xfrm>
            <a:off x="0" y="7401580"/>
            <a:ext cx="10058400" cy="307777"/>
          </a:xfrm>
          <a:prstGeom prst="rect">
            <a:avLst/>
          </a:prstGeom>
        </p:spPr>
        <p:txBody>
          <a:bodyPr wrap="square">
            <a:spAutoFit/>
          </a:bodyPr>
          <a:lstStyle/>
          <a:p>
            <a:pPr algn="r"/>
            <a:r>
              <a:rPr lang="en-US" dirty="0">
                <a:solidFill>
                  <a:schemeClr val="bg1"/>
                </a:solidFill>
              </a:rPr>
              <a:t>Krugman, </a:t>
            </a:r>
            <a:r>
              <a:rPr lang="en-US" i="1" dirty="0">
                <a:solidFill>
                  <a:schemeClr val="bg1"/>
                </a:solidFill>
              </a:rPr>
              <a:t>Economics</a:t>
            </a:r>
            <a:r>
              <a:rPr lang="en-US" dirty="0">
                <a:solidFill>
                  <a:schemeClr val="bg1"/>
                </a:solidFill>
              </a:rPr>
              <a:t>, 7e, © 2024 Worth Publishers</a:t>
            </a:r>
          </a:p>
        </p:txBody>
      </p:sp>
      <p:pic>
        <p:nvPicPr>
          <p:cNvPr id="9" name="Google Shape;10;p1" descr="MacLearn_logo_reverse.png">
            <a:extLst>
              <a:ext uri="{FF2B5EF4-FFF2-40B4-BE49-F238E27FC236}">
                <a16:creationId xmlns:a16="http://schemas.microsoft.com/office/drawing/2014/main" id="{9F072656-7BE0-4F2A-9CDB-DB58D1D6752A}"/>
              </a:ext>
            </a:extLst>
          </p:cNvPr>
          <p:cNvPicPr preferRelativeResize="0"/>
          <p:nvPr/>
        </p:nvPicPr>
        <p:blipFill rotWithShape="1">
          <a:blip r:embed="rId6">
            <a:alphaModFix/>
          </a:blip>
          <a:srcRect/>
          <a:stretch/>
        </p:blipFill>
        <p:spPr>
          <a:xfrm>
            <a:off x="76200" y="7424440"/>
            <a:ext cx="1001762" cy="307777"/>
          </a:xfrm>
          <a:prstGeom prst="rect">
            <a:avLst/>
          </a:prstGeom>
          <a:noFill/>
          <a:ln>
            <a:noFill/>
          </a:ln>
        </p:spPr>
      </p:pic>
    </p:spTree>
    <p:extLst>
      <p:ext uri="{BB962C8B-B14F-4D97-AF65-F5344CB8AC3E}">
        <p14:creationId xmlns:p14="http://schemas.microsoft.com/office/powerpoint/2010/main" val="1762908426"/>
      </p:ext>
    </p:extLst>
  </p:cSld>
  <p:clrMap bg1="lt1" tx1="dk1" bg2="dk2" tx2="lt2" accent1="accent1" accent2="accent2" accent3="accent3" accent4="accent4" accent5="accent5" accent6="accent6" hlink="hlink" folHlink="folHlink"/>
  <p:sldLayoutIdLst>
    <p:sldLayoutId id="2147483678" r:id="rId1"/>
    <p:sldLayoutId id="2147483679" r:id="rId2"/>
    <p:sldLayoutId id="2147483680" r:id="rId3"/>
    <p:sldLayoutId id="2147483681" r:id="rId4"/>
  </p:sldLayoutIdLst>
  <p:hf sldNum="0" hdr="0" ftr="0" dt="0"/>
  <p:txStyles>
    <p:titleStyle>
      <a:defPPr marR="0" lvl="0" algn="l" rtl="0">
        <a:lnSpc>
          <a:spcPct val="100000"/>
        </a:lnSpc>
        <a:spcBef>
          <a:spcPts val="0"/>
        </a:spcBef>
        <a:spcAft>
          <a:spcPts val="0"/>
        </a:spcAft>
      </a:defPPr>
      <a:lvl1pPr marR="0" lvl="0" algn="l" rtl="0" eaLnBrk="1" hangingPunct="1">
        <a:lnSpc>
          <a:spcPct val="100000"/>
        </a:lnSpc>
        <a:spcBef>
          <a:spcPts val="0"/>
        </a:spcBef>
        <a:spcAft>
          <a:spcPts val="0"/>
        </a:spcAft>
        <a:buNone/>
        <a:defRPr sz="1400" b="0" i="0" u="none" strike="noStrike" cap="none">
          <a:solidFill>
            <a:srgbClr val="000000"/>
          </a:solidFill>
          <a:latin typeface="Arial"/>
          <a:ea typeface="Arial"/>
          <a:cs typeface="Arial"/>
          <a:sym typeface="Arial"/>
        </a:defRPr>
      </a:lvl1pPr>
    </p:titleStyle>
    <p:bodyStyle>
      <a:defPPr marR="0" lvl="0" algn="l" rtl="0">
        <a:lnSpc>
          <a:spcPct val="100000"/>
        </a:lnSpc>
        <a:spcBef>
          <a:spcPts val="0"/>
        </a:spcBef>
        <a:spcAft>
          <a:spcPts val="0"/>
        </a:spcAft>
      </a:defPPr>
      <a:lvl1pPr marR="0" lvl="0" algn="l" rtl="0" eaLnBrk="1" hangingPunct="1">
        <a:lnSpc>
          <a:spcPct val="100000"/>
        </a:lnSpc>
        <a:spcBef>
          <a:spcPts val="0"/>
        </a:spcBef>
        <a:spcAft>
          <a:spcPts val="0"/>
        </a:spcAft>
        <a:buNone/>
        <a:defRPr sz="1400" b="0" i="0" u="none" strike="noStrike" cap="none">
          <a:solidFill>
            <a:srgbClr val="000000"/>
          </a:solidFill>
          <a:latin typeface="Arial"/>
          <a:ea typeface="Arial"/>
          <a:cs typeface="Arial"/>
          <a:sym typeface="Arial"/>
        </a:defRPr>
      </a:lvl1pPr>
      <a:lvl2pPr marR="0" lvl="1" algn="l" rtl="0" eaLnBrk="1" hangingPunct="1">
        <a:lnSpc>
          <a:spcPct val="100000"/>
        </a:lnSpc>
        <a:spcBef>
          <a:spcPts val="0"/>
        </a:spcBef>
        <a:spcAft>
          <a:spcPts val="0"/>
        </a:spcAft>
        <a:buNone/>
        <a:defRPr sz="1400" b="0" i="0" u="none" strike="noStrike" cap="none">
          <a:solidFill>
            <a:srgbClr val="000000"/>
          </a:solidFill>
          <a:latin typeface="Arial"/>
          <a:ea typeface="Arial"/>
          <a:cs typeface="Arial"/>
          <a:sym typeface="Arial"/>
        </a:defRPr>
      </a:lvl2pPr>
      <a:lvl3pPr marR="0" lvl="2" algn="l" rtl="0" eaLnBrk="1" hangingPunct="1">
        <a:lnSpc>
          <a:spcPct val="100000"/>
        </a:lnSpc>
        <a:spcBef>
          <a:spcPts val="0"/>
        </a:spcBef>
        <a:spcAft>
          <a:spcPts val="0"/>
        </a:spcAft>
        <a:buNone/>
        <a:defRPr sz="1400" b="0" i="0" u="none" strike="noStrike" cap="none">
          <a:solidFill>
            <a:srgbClr val="000000"/>
          </a:solidFill>
          <a:latin typeface="Arial"/>
          <a:ea typeface="Arial"/>
          <a:cs typeface="Arial"/>
          <a:sym typeface="Arial"/>
        </a:defRPr>
      </a:lvl3pPr>
      <a:lvl4pPr marR="0" lvl="3" algn="l" rtl="0" eaLnBrk="1" hangingPunct="1">
        <a:lnSpc>
          <a:spcPct val="100000"/>
        </a:lnSpc>
        <a:spcBef>
          <a:spcPts val="0"/>
        </a:spcBef>
        <a:spcAft>
          <a:spcPts val="0"/>
        </a:spcAft>
        <a:buNone/>
        <a:defRPr sz="1400" b="0" i="0" u="none" strike="noStrike" cap="none">
          <a:solidFill>
            <a:srgbClr val="000000"/>
          </a:solidFill>
          <a:latin typeface="Arial"/>
          <a:ea typeface="Arial"/>
          <a:cs typeface="Arial"/>
          <a:sym typeface="Arial"/>
        </a:defRPr>
      </a:lvl4pPr>
      <a:lvl5pPr marR="0" lvl="4" algn="l" rtl="0" eaLnBrk="1" hangingPunct="1">
        <a:lnSpc>
          <a:spcPct val="100000"/>
        </a:lnSpc>
        <a:spcBef>
          <a:spcPts val="0"/>
        </a:spcBef>
        <a:spcAft>
          <a:spcPts val="0"/>
        </a:spcAft>
        <a:buNone/>
        <a:defRPr sz="1400" b="0" i="0" u="none" strike="noStrike" cap="none">
          <a:solidFill>
            <a:srgbClr val="000000"/>
          </a:solidFill>
          <a:latin typeface="Arial"/>
          <a:ea typeface="Arial"/>
          <a:cs typeface="Arial"/>
          <a:sym typeface="Arial"/>
        </a:defRPr>
      </a:lvl5pPr>
      <a:lvl6pPr marR="0" lvl="5" algn="l" rtl="0" eaLnBrk="1" hangingPunct="1">
        <a:lnSpc>
          <a:spcPct val="100000"/>
        </a:lnSpc>
        <a:spcBef>
          <a:spcPts val="0"/>
        </a:spcBef>
        <a:spcAft>
          <a:spcPts val="0"/>
        </a:spcAft>
        <a:buNone/>
        <a:defRPr sz="1400" b="0" i="0" u="none" strike="noStrike" cap="none">
          <a:solidFill>
            <a:srgbClr val="000000"/>
          </a:solidFill>
          <a:latin typeface="Arial"/>
          <a:ea typeface="Arial"/>
          <a:cs typeface="Arial"/>
          <a:sym typeface="Arial"/>
        </a:defRPr>
      </a:lvl6pPr>
      <a:lvl7pPr marR="0" lvl="6" algn="l" rtl="0" eaLnBrk="1" hangingPunct="1">
        <a:lnSpc>
          <a:spcPct val="100000"/>
        </a:lnSpc>
        <a:spcBef>
          <a:spcPts val="0"/>
        </a:spcBef>
        <a:spcAft>
          <a:spcPts val="0"/>
        </a:spcAft>
        <a:buNone/>
        <a:defRPr sz="1400" b="0" i="0" u="none" strike="noStrike" cap="none">
          <a:solidFill>
            <a:srgbClr val="000000"/>
          </a:solidFill>
          <a:latin typeface="Arial"/>
          <a:ea typeface="Arial"/>
          <a:cs typeface="Arial"/>
          <a:sym typeface="Arial"/>
        </a:defRPr>
      </a:lvl7pPr>
      <a:lvl8pPr marR="0" lvl="7" algn="l" rtl="0" eaLnBrk="1" hangingPunct="1">
        <a:lnSpc>
          <a:spcPct val="100000"/>
        </a:lnSpc>
        <a:spcBef>
          <a:spcPts val="0"/>
        </a:spcBef>
        <a:spcAft>
          <a:spcPts val="0"/>
        </a:spcAft>
        <a:buNone/>
        <a:defRPr sz="1400" b="0" i="0" u="none" strike="noStrike" cap="none">
          <a:solidFill>
            <a:srgbClr val="000000"/>
          </a:solidFill>
          <a:latin typeface="Arial"/>
          <a:ea typeface="Arial"/>
          <a:cs typeface="Arial"/>
          <a:sym typeface="Arial"/>
        </a:defRPr>
      </a:lvl8pPr>
      <a:lvl9pPr marR="0" lvl="8" algn="l" rtl="0" eaLnBrk="1" hangingPunct="1">
        <a:lnSpc>
          <a:spcPct val="100000"/>
        </a:lnSpc>
        <a:spcBef>
          <a:spcPts val="0"/>
        </a:spcBef>
        <a:spcAft>
          <a:spcPts val="0"/>
        </a:spcAft>
        <a:buNone/>
        <a:defRPr sz="1400" b="0" i="0" u="none" strike="noStrike" cap="none">
          <a:solidFill>
            <a:srgbClr val="000000"/>
          </a:solidFill>
          <a:latin typeface="Arial"/>
          <a:ea typeface="Arial"/>
          <a:cs typeface="Arial"/>
          <a:sym typeface="Arial"/>
        </a:defRPr>
      </a:lvl9pPr>
    </p:bodyStyle>
    <p:otherStyle>
      <a:defPPr marR="0" lvl="0" algn="l" rtl="0">
        <a:lnSpc>
          <a:spcPct val="100000"/>
        </a:lnSpc>
        <a:spcBef>
          <a:spcPts val="0"/>
        </a:spcBef>
        <a:spcAft>
          <a:spcPts val="0"/>
        </a:spcAft>
      </a:defPPr>
      <a:lvl1pPr marR="0" lvl="0" algn="l" rtl="0" eaLnBrk="1" hangingPunct="1">
        <a:lnSpc>
          <a:spcPct val="100000"/>
        </a:lnSpc>
        <a:spcBef>
          <a:spcPts val="0"/>
        </a:spcBef>
        <a:spcAft>
          <a:spcPts val="0"/>
        </a:spcAft>
        <a:buNone/>
        <a:defRPr sz="1400" b="0" i="0" u="none" strike="noStrike" cap="none">
          <a:solidFill>
            <a:srgbClr val="000000"/>
          </a:solidFill>
          <a:latin typeface="Arial"/>
          <a:ea typeface="Arial"/>
          <a:cs typeface="Arial"/>
          <a:sym typeface="Arial"/>
        </a:defRPr>
      </a:lvl1pPr>
      <a:lvl2pPr marR="0" lvl="1" algn="l" rtl="0" eaLnBrk="1" hangingPunct="1">
        <a:lnSpc>
          <a:spcPct val="100000"/>
        </a:lnSpc>
        <a:spcBef>
          <a:spcPts val="0"/>
        </a:spcBef>
        <a:spcAft>
          <a:spcPts val="0"/>
        </a:spcAft>
        <a:buNone/>
        <a:defRPr sz="1400" b="0" i="0" u="none" strike="noStrike" cap="none">
          <a:solidFill>
            <a:srgbClr val="000000"/>
          </a:solidFill>
          <a:latin typeface="Arial"/>
          <a:ea typeface="Arial"/>
          <a:cs typeface="Arial"/>
          <a:sym typeface="Arial"/>
        </a:defRPr>
      </a:lvl2pPr>
      <a:lvl3pPr marR="0" lvl="2" algn="l" rtl="0" eaLnBrk="1" hangingPunct="1">
        <a:lnSpc>
          <a:spcPct val="100000"/>
        </a:lnSpc>
        <a:spcBef>
          <a:spcPts val="0"/>
        </a:spcBef>
        <a:spcAft>
          <a:spcPts val="0"/>
        </a:spcAft>
        <a:buNone/>
        <a:defRPr sz="1400" b="0" i="0" u="none" strike="noStrike" cap="none">
          <a:solidFill>
            <a:srgbClr val="000000"/>
          </a:solidFill>
          <a:latin typeface="Arial"/>
          <a:ea typeface="Arial"/>
          <a:cs typeface="Arial"/>
          <a:sym typeface="Arial"/>
        </a:defRPr>
      </a:lvl3pPr>
      <a:lvl4pPr marR="0" lvl="3" algn="l" rtl="0" eaLnBrk="1" hangingPunct="1">
        <a:lnSpc>
          <a:spcPct val="100000"/>
        </a:lnSpc>
        <a:spcBef>
          <a:spcPts val="0"/>
        </a:spcBef>
        <a:spcAft>
          <a:spcPts val="0"/>
        </a:spcAft>
        <a:buNone/>
        <a:defRPr sz="1400" b="0" i="0" u="none" strike="noStrike" cap="none">
          <a:solidFill>
            <a:srgbClr val="000000"/>
          </a:solidFill>
          <a:latin typeface="Arial"/>
          <a:ea typeface="Arial"/>
          <a:cs typeface="Arial"/>
          <a:sym typeface="Arial"/>
        </a:defRPr>
      </a:lvl4pPr>
      <a:lvl5pPr marR="0" lvl="4" algn="l" rtl="0" eaLnBrk="1" hangingPunct="1">
        <a:lnSpc>
          <a:spcPct val="100000"/>
        </a:lnSpc>
        <a:spcBef>
          <a:spcPts val="0"/>
        </a:spcBef>
        <a:spcAft>
          <a:spcPts val="0"/>
        </a:spcAft>
        <a:buNone/>
        <a:defRPr sz="1400" b="0" i="0" u="none" strike="noStrike" cap="none">
          <a:solidFill>
            <a:srgbClr val="000000"/>
          </a:solidFill>
          <a:latin typeface="Arial"/>
          <a:ea typeface="Arial"/>
          <a:cs typeface="Arial"/>
          <a:sym typeface="Arial"/>
        </a:defRPr>
      </a:lvl5pPr>
      <a:lvl6pPr marR="0" lvl="5" algn="l" rtl="0" eaLnBrk="1" hangingPunct="1">
        <a:lnSpc>
          <a:spcPct val="100000"/>
        </a:lnSpc>
        <a:spcBef>
          <a:spcPts val="0"/>
        </a:spcBef>
        <a:spcAft>
          <a:spcPts val="0"/>
        </a:spcAft>
        <a:buNone/>
        <a:defRPr sz="1400" b="0" i="0" u="none" strike="noStrike" cap="none">
          <a:solidFill>
            <a:srgbClr val="000000"/>
          </a:solidFill>
          <a:latin typeface="Arial"/>
          <a:ea typeface="Arial"/>
          <a:cs typeface="Arial"/>
          <a:sym typeface="Arial"/>
        </a:defRPr>
      </a:lvl6pPr>
      <a:lvl7pPr marR="0" lvl="6" algn="l" rtl="0" eaLnBrk="1" hangingPunct="1">
        <a:lnSpc>
          <a:spcPct val="100000"/>
        </a:lnSpc>
        <a:spcBef>
          <a:spcPts val="0"/>
        </a:spcBef>
        <a:spcAft>
          <a:spcPts val="0"/>
        </a:spcAft>
        <a:buNone/>
        <a:defRPr sz="1400" b="0" i="0" u="none" strike="noStrike" cap="none">
          <a:solidFill>
            <a:srgbClr val="000000"/>
          </a:solidFill>
          <a:latin typeface="Arial"/>
          <a:ea typeface="Arial"/>
          <a:cs typeface="Arial"/>
          <a:sym typeface="Arial"/>
        </a:defRPr>
      </a:lvl7pPr>
      <a:lvl8pPr marR="0" lvl="7" algn="l" rtl="0" eaLnBrk="1" hangingPunct="1">
        <a:lnSpc>
          <a:spcPct val="100000"/>
        </a:lnSpc>
        <a:spcBef>
          <a:spcPts val="0"/>
        </a:spcBef>
        <a:spcAft>
          <a:spcPts val="0"/>
        </a:spcAft>
        <a:buNone/>
        <a:defRPr sz="1400" b="0" i="0" u="none" strike="noStrike" cap="none">
          <a:solidFill>
            <a:srgbClr val="000000"/>
          </a:solidFill>
          <a:latin typeface="Arial"/>
          <a:ea typeface="Arial"/>
          <a:cs typeface="Arial"/>
          <a:sym typeface="Arial"/>
        </a:defRPr>
      </a:lvl8pPr>
      <a:lvl9pPr marR="0" lvl="8" algn="l" rtl="0" eaLnBrk="1" hangingPunct="1">
        <a:lnSpc>
          <a:spcPct val="100000"/>
        </a:lnSpc>
        <a:spcBef>
          <a:spcPts val="0"/>
        </a:spcBef>
        <a:spcAft>
          <a:spcPts val="0"/>
        </a:spcAft>
        <a:buNone/>
        <a:defRPr sz="1400" b="0" i="0" u="none" strike="noStrike" cap="none">
          <a:solidFill>
            <a:srgbClr val="000000"/>
          </a:solidFill>
          <a:latin typeface="Arial"/>
          <a:ea typeface="Arial"/>
          <a:cs typeface="Arial"/>
          <a:sym typeface="Arial"/>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2.jpeg"/><Relationship Id="rId2" Type="http://schemas.openxmlformats.org/officeDocument/2006/relationships/notesSlide" Target="../notesSlides/notesSlide1.xml"/><Relationship Id="rId1" Type="http://schemas.openxmlformats.org/officeDocument/2006/relationships/slideLayout" Target="../slideLayouts/slideLayout4.xml"/></Relationships>
</file>

<file path=ppt/slides/_rels/slide2.xml.rels><?xml version="1.0" encoding="UTF-8" standalone="yes"?>
<Relationships xmlns="http://schemas.openxmlformats.org/package/2006/relationships"><Relationship Id="rId2" Type="http://schemas.openxmlformats.org/officeDocument/2006/relationships/image" Target="../media/image3.emf"/><Relationship Id="rId1" Type="http://schemas.openxmlformats.org/officeDocument/2006/relationships/slideLayout" Target="../slideLayouts/slideLayout3.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5.xml.rels><?xml version="1.0" encoding="UTF-8" standalone="yes"?>
<Relationships xmlns="http://schemas.openxmlformats.org/package/2006/relationships"><Relationship Id="rId2" Type="http://schemas.openxmlformats.org/officeDocument/2006/relationships/image" Target="../media/image4.png"/><Relationship Id="rId1" Type="http://schemas.openxmlformats.org/officeDocument/2006/relationships/slideLayout" Target="../slideLayouts/slideLayout3.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7.xml.rels><?xml version="1.0" encoding="UTF-8" standalone="yes"?>
<Relationships xmlns="http://schemas.openxmlformats.org/package/2006/relationships"><Relationship Id="rId2" Type="http://schemas.openxmlformats.org/officeDocument/2006/relationships/image" Target="../media/image5.png"/><Relationship Id="rId1" Type="http://schemas.openxmlformats.org/officeDocument/2006/relationships/slideLayout" Target="../slideLayouts/slideLayout3.xml"/></Relationships>
</file>

<file path=ppt/slides/_rels/slide8.xml.rels><?xml version="1.0" encoding="UTF-8" standalone="yes"?>
<Relationships xmlns="http://schemas.openxmlformats.org/package/2006/relationships"><Relationship Id="rId2" Type="http://schemas.openxmlformats.org/officeDocument/2006/relationships/image" Target="../media/image6.png"/><Relationship Id="rId1" Type="http://schemas.openxmlformats.org/officeDocument/2006/relationships/slideLayout" Target="../slideLayouts/slideLayout3.xml"/></Relationships>
</file>

<file path=ppt/slides/_rels/slide9.xml.rels><?xml version="1.0" encoding="UTF-8" standalone="yes"?>
<Relationships xmlns="http://schemas.openxmlformats.org/package/2006/relationships"><Relationship Id="rId3" Type="http://schemas.openxmlformats.org/officeDocument/2006/relationships/hyperlink" Target="https://www.circleofblue.org/waterpricing/" TargetMode="External"/><Relationship Id="rId2" Type="http://schemas.openxmlformats.org/officeDocument/2006/relationships/image" Target="../media/image7.png"/><Relationship Id="rId1" Type="http://schemas.openxmlformats.org/officeDocument/2006/relationships/slideLayout" Target="../slideLayouts/slideLayout3.xml"/></Relationships>
</file>

<file path=ppt/slides/_rels/slide10.xml.rels><?xml version="1.0" encoding="UTF-8" standalone="yes"?>
<Relationships xmlns="http://schemas.openxmlformats.org/package/2006/relationships"><Relationship Id="rId3" Type="http://schemas.openxmlformats.org/officeDocument/2006/relationships/image" Target="../media/image8.png"/><Relationship Id="rId2" Type="http://schemas.openxmlformats.org/officeDocument/2006/relationships/hyperlink" Target="https://pubs.usgs.gov/circ/1441/circ1441.pdf" TargetMode="External"/><Relationship Id="rId1" Type="http://schemas.openxmlformats.org/officeDocument/2006/relationships/slideLayout" Target="../slideLayouts/slideLayout3.xml"/></Relationships>
</file>

<file path=ppt/slides/_rels/slide11.xml.rels><?xml version="1.0" encoding="UTF-8" standalone="yes"?>
<Relationships xmlns="http://schemas.openxmlformats.org/package/2006/relationships"><Relationship Id="rId3" Type="http://schemas.openxmlformats.org/officeDocument/2006/relationships/image" Target="../media/image9.png"/><Relationship Id="rId2" Type="http://schemas.openxmlformats.org/officeDocument/2006/relationships/hyperlink" Target="https://fred.stlouisfed.org/series/WPU5831" TargetMode="External"/><Relationship Id="rId1" Type="http://schemas.openxmlformats.org/officeDocument/2006/relationships/slideLayout" Target="../slideLayouts/slideLayout3.xml"/></Relationships>
</file>

<file path=ppt/slides/_rels/slide12.xml.rels><?xml version="1.0" encoding="UTF-8" standalone="yes"?>
<Relationships xmlns="http://schemas.openxmlformats.org/package/2006/relationships"><Relationship Id="rId3" Type="http://schemas.openxmlformats.org/officeDocument/2006/relationships/image" Target="../media/image10.emf"/><Relationship Id="rId2" Type="http://schemas.openxmlformats.org/officeDocument/2006/relationships/oleObject" Target="../embeddings/oleObject1.bin"/><Relationship Id="rId1" Type="http://schemas.openxmlformats.org/officeDocument/2006/relationships/slideLayout" Target="../slideLayouts/slideLayout3.xml"/></Relationships>
</file>

<file path=ppt/slides/_rels/slide13.xml.rels><?xml version="1.0" encoding="UTF-8" standalone="yes"?>
<Relationships xmlns="http://schemas.openxmlformats.org/package/2006/relationships"><Relationship Id="rId3" Type="http://schemas.openxmlformats.org/officeDocument/2006/relationships/image" Target="../media/image11.emf"/><Relationship Id="rId2" Type="http://schemas.openxmlformats.org/officeDocument/2006/relationships/oleObject" Target="../embeddings/oleObject2.bin"/><Relationship Id="rId1" Type="http://schemas.openxmlformats.org/officeDocument/2006/relationships/slideLayout" Target="../slideLayouts/slideLayout3.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3" Type="http://schemas.openxmlformats.org/officeDocument/2006/relationships/image" Target="../media/image12.emf"/><Relationship Id="rId2" Type="http://schemas.openxmlformats.org/officeDocument/2006/relationships/oleObject" Target="../embeddings/oleObject3.bin"/><Relationship Id="rId1" Type="http://schemas.openxmlformats.org/officeDocument/2006/relationships/slideLayout" Target="../slideLayouts/slideLayout2.xml"/><Relationship Id="rId5" Type="http://schemas.openxmlformats.org/officeDocument/2006/relationships/image" Target="../media/image13.emf"/><Relationship Id="rId4" Type="http://schemas.openxmlformats.org/officeDocument/2006/relationships/oleObject" Target="../embeddings/oleObject4.bin"/></Relationships>
</file>

<file path=ppt/slides/_rels/slide16.xml.rels><?xml version="1.0" encoding="UTF-8" standalone="yes"?>
<Relationships xmlns="http://schemas.openxmlformats.org/package/2006/relationships"><Relationship Id="rId3" Type="http://schemas.openxmlformats.org/officeDocument/2006/relationships/image" Target="../media/image14.emf"/><Relationship Id="rId7" Type="http://schemas.openxmlformats.org/officeDocument/2006/relationships/image" Target="../media/image16.emf"/><Relationship Id="rId2" Type="http://schemas.openxmlformats.org/officeDocument/2006/relationships/oleObject" Target="../embeddings/oleObject5.bin"/><Relationship Id="rId1" Type="http://schemas.openxmlformats.org/officeDocument/2006/relationships/slideLayout" Target="../slideLayouts/slideLayout3.xml"/><Relationship Id="rId6" Type="http://schemas.openxmlformats.org/officeDocument/2006/relationships/oleObject" Target="../embeddings/oleObject7.bin"/><Relationship Id="rId5" Type="http://schemas.openxmlformats.org/officeDocument/2006/relationships/image" Target="../media/image15.emf"/><Relationship Id="rId4" Type="http://schemas.openxmlformats.org/officeDocument/2006/relationships/oleObject" Target="../embeddings/oleObject6.bin"/></Relationships>
</file>

<file path=ppt/slides/_rels/slide17.xml.rels><?xml version="1.0" encoding="UTF-8" standalone="yes"?>
<Relationships xmlns="http://schemas.openxmlformats.org/package/2006/relationships"><Relationship Id="rId3" Type="http://schemas.openxmlformats.org/officeDocument/2006/relationships/image" Target="../media/image16.png"/><Relationship Id="rId2" Type="http://schemas.openxmlformats.org/officeDocument/2006/relationships/notesSlide" Target="../notesSlides/notesSlide2.xml"/><Relationship Id="rId1" Type="http://schemas.openxmlformats.org/officeDocument/2006/relationships/slideLayout" Target="../slideLayouts/slideLayout3.xml"/><Relationship Id="rId5" Type="http://schemas.openxmlformats.org/officeDocument/2006/relationships/image" Target="../media/image18.png"/><Relationship Id="rId4" Type="http://schemas.openxmlformats.org/officeDocument/2006/relationships/image" Target="../media/image17.png"/></Relationships>
</file>

<file path=ppt/slides/_rels/slide18.xml.rels><?xml version="1.0" encoding="UTF-8" standalone="yes"?>
<Relationships xmlns="http://schemas.openxmlformats.org/package/2006/relationships"><Relationship Id="rId2" Type="http://schemas.openxmlformats.org/officeDocument/2006/relationships/notesSlide" Target="../notesSlides/notesSlide3.xml"/><Relationship Id="rId1" Type="http://schemas.openxmlformats.org/officeDocument/2006/relationships/slideLayout" Target="../slideLayouts/slideLayout3.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0.xml.rels><?xml version="1.0" encoding="UTF-8" standalone="yes"?>
<Relationships xmlns="http://schemas.openxmlformats.org/package/2006/relationships"><Relationship Id="rId8" Type="http://schemas.openxmlformats.org/officeDocument/2006/relationships/image" Target="../media/image25.png"/><Relationship Id="rId3" Type="http://schemas.openxmlformats.org/officeDocument/2006/relationships/image" Target="../media/image20.png"/><Relationship Id="rId7" Type="http://schemas.openxmlformats.org/officeDocument/2006/relationships/image" Target="../media/image24.png"/><Relationship Id="rId2" Type="http://schemas.openxmlformats.org/officeDocument/2006/relationships/image" Target="../media/image19.png"/><Relationship Id="rId1" Type="http://schemas.openxmlformats.org/officeDocument/2006/relationships/slideLayout" Target="../slideLayouts/slideLayout2.xml"/><Relationship Id="rId6" Type="http://schemas.openxmlformats.org/officeDocument/2006/relationships/image" Target="../media/image23.png"/><Relationship Id="rId5" Type="http://schemas.openxmlformats.org/officeDocument/2006/relationships/image" Target="../media/image22.png"/><Relationship Id="rId10" Type="http://schemas.openxmlformats.org/officeDocument/2006/relationships/image" Target="../media/image27.png"/><Relationship Id="rId4" Type="http://schemas.openxmlformats.org/officeDocument/2006/relationships/image" Target="../media/image21.png"/><Relationship Id="rId9" Type="http://schemas.openxmlformats.org/officeDocument/2006/relationships/image" Target="../media/image26.png"/></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2.xml.rels><?xml version="1.0" encoding="UTF-8" standalone="yes"?>
<Relationships xmlns="http://schemas.openxmlformats.org/package/2006/relationships"><Relationship Id="rId3" Type="http://schemas.openxmlformats.org/officeDocument/2006/relationships/image" Target="../media/image27.png"/><Relationship Id="rId2" Type="http://schemas.openxmlformats.org/officeDocument/2006/relationships/image" Target="../media/image28.png"/><Relationship Id="rId1" Type="http://schemas.openxmlformats.org/officeDocument/2006/relationships/slideLayout" Target="../slideLayouts/slideLayout2.xml"/><Relationship Id="rId5" Type="http://schemas.openxmlformats.org/officeDocument/2006/relationships/image" Target="../media/image30.png"/><Relationship Id="rId4" Type="http://schemas.openxmlformats.org/officeDocument/2006/relationships/image" Target="../media/image29.png"/></Relationships>
</file>

<file path=ppt/slides/_rels/slide23.xml.rels><?xml version="1.0" encoding="UTF-8" standalone="yes"?>
<Relationships xmlns="http://schemas.openxmlformats.org/package/2006/relationships"><Relationship Id="rId8" Type="http://schemas.openxmlformats.org/officeDocument/2006/relationships/image" Target="../media/image36.png"/><Relationship Id="rId3" Type="http://schemas.openxmlformats.org/officeDocument/2006/relationships/image" Target="../media/image32.png"/><Relationship Id="rId7" Type="http://schemas.openxmlformats.org/officeDocument/2006/relationships/image" Target="../media/image35.png"/><Relationship Id="rId2" Type="http://schemas.openxmlformats.org/officeDocument/2006/relationships/image" Target="../media/image31.png"/><Relationship Id="rId1" Type="http://schemas.openxmlformats.org/officeDocument/2006/relationships/slideLayout" Target="../slideLayouts/slideLayout2.xml"/><Relationship Id="rId6" Type="http://schemas.openxmlformats.org/officeDocument/2006/relationships/image" Target="../media/image27.png"/><Relationship Id="rId5" Type="http://schemas.openxmlformats.org/officeDocument/2006/relationships/image" Target="../media/image34.png"/><Relationship Id="rId4" Type="http://schemas.openxmlformats.org/officeDocument/2006/relationships/image" Target="../media/image33.png"/></Relationships>
</file>

<file path=ppt/slides/_rels/slide24.xml.rels><?xml version="1.0" encoding="UTF-8" standalone="yes"?>
<Relationships xmlns="http://schemas.openxmlformats.org/package/2006/relationships"><Relationship Id="rId8" Type="http://schemas.openxmlformats.org/officeDocument/2006/relationships/image" Target="../media/image42.png"/><Relationship Id="rId3" Type="http://schemas.openxmlformats.org/officeDocument/2006/relationships/image" Target="../media/image38.png"/><Relationship Id="rId7" Type="http://schemas.openxmlformats.org/officeDocument/2006/relationships/image" Target="../media/image41.png"/><Relationship Id="rId2" Type="http://schemas.openxmlformats.org/officeDocument/2006/relationships/image" Target="../media/image37.png"/><Relationship Id="rId1" Type="http://schemas.openxmlformats.org/officeDocument/2006/relationships/slideLayout" Target="../slideLayouts/slideLayout2.xml"/><Relationship Id="rId6" Type="http://schemas.openxmlformats.org/officeDocument/2006/relationships/image" Target="../media/image27.png"/><Relationship Id="rId5" Type="http://schemas.openxmlformats.org/officeDocument/2006/relationships/image" Target="../media/image40.png"/><Relationship Id="rId4" Type="http://schemas.openxmlformats.org/officeDocument/2006/relationships/image" Target="../media/image39.png"/></Relationships>
</file>

<file path=ppt/slides/_rels/slide25.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6.xml.rels><?xml version="1.0" encoding="UTF-8" standalone="yes"?>
<Relationships xmlns="http://schemas.openxmlformats.org/package/2006/relationships"><Relationship Id="rId3" Type="http://schemas.openxmlformats.org/officeDocument/2006/relationships/image" Target="../media/image44.png"/><Relationship Id="rId2" Type="http://schemas.openxmlformats.org/officeDocument/2006/relationships/image" Target="../media/image43.png"/><Relationship Id="rId1" Type="http://schemas.openxmlformats.org/officeDocument/2006/relationships/slideLayout" Target="../slideLayouts/slideLayout2.xml"/><Relationship Id="rId4" Type="http://schemas.openxmlformats.org/officeDocument/2006/relationships/image" Target="../media/image27.png"/></Relationships>
</file>

<file path=ppt/slides/_rels/slide27.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8.xml.rels><?xml version="1.0" encoding="UTF-8" standalone="yes"?>
<Relationships xmlns="http://schemas.openxmlformats.org/package/2006/relationships"><Relationship Id="rId3" Type="http://schemas.openxmlformats.org/officeDocument/2006/relationships/image" Target="../media/image46.png"/><Relationship Id="rId2" Type="http://schemas.openxmlformats.org/officeDocument/2006/relationships/image" Target="../media/image45.png"/><Relationship Id="rId1" Type="http://schemas.openxmlformats.org/officeDocument/2006/relationships/slideLayout" Target="../slideLayouts/slideLayout2.xml"/><Relationship Id="rId6" Type="http://schemas.openxmlformats.org/officeDocument/2006/relationships/image" Target="../media/image27.png"/><Relationship Id="rId5" Type="http://schemas.openxmlformats.org/officeDocument/2006/relationships/image" Target="../media/image48.png"/><Relationship Id="rId4" Type="http://schemas.openxmlformats.org/officeDocument/2006/relationships/image" Target="../media/image47.png"/></Relationships>
</file>

<file path=ppt/slides/_rels/slide29.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30.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31.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32.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33.xml.rels><?xml version="1.0" encoding="UTF-8" standalone="yes"?>
<Relationships xmlns="http://schemas.openxmlformats.org/package/2006/relationships"><Relationship Id="rId3" Type="http://schemas.openxmlformats.org/officeDocument/2006/relationships/image" Target="../media/image50.png"/><Relationship Id="rId7" Type="http://schemas.openxmlformats.org/officeDocument/2006/relationships/image" Target="../media/image27.png"/><Relationship Id="rId2" Type="http://schemas.openxmlformats.org/officeDocument/2006/relationships/image" Target="../media/image49.png"/><Relationship Id="rId1" Type="http://schemas.openxmlformats.org/officeDocument/2006/relationships/slideLayout" Target="../slideLayouts/slideLayout3.xml"/><Relationship Id="rId6" Type="http://schemas.openxmlformats.org/officeDocument/2006/relationships/image" Target="../media/image53.png"/><Relationship Id="rId5" Type="http://schemas.openxmlformats.org/officeDocument/2006/relationships/image" Target="../media/image52.png"/><Relationship Id="rId4" Type="http://schemas.openxmlformats.org/officeDocument/2006/relationships/image" Target="../media/image51.png"/></Relationships>
</file>

<file path=ppt/slides/_rels/slide34.xml.rels><?xml version="1.0" encoding="UTF-8" standalone="yes"?>
<Relationships xmlns="http://schemas.openxmlformats.org/package/2006/relationships"><Relationship Id="rId2" Type="http://schemas.openxmlformats.org/officeDocument/2006/relationships/notesSlide" Target="../notesSlides/notesSlide4.xml"/><Relationship Id="rId1" Type="http://schemas.openxmlformats.org/officeDocument/2006/relationships/slideLayout" Target="../slideLayouts/slideLayout3.xml"/></Relationships>
</file>

<file path=ppt/slides/_rels/slide35.xml.rels><?xml version="1.0" encoding="UTF-8" standalone="yes"?>
<Relationships xmlns="http://schemas.openxmlformats.org/package/2006/relationships"><Relationship Id="rId2" Type="http://schemas.openxmlformats.org/officeDocument/2006/relationships/notesSlide" Target="../notesSlides/notesSlide5.xml"/><Relationship Id="rId1" Type="http://schemas.openxmlformats.org/officeDocument/2006/relationships/slideLayout" Target="../slideLayouts/slideLayout3.xml"/></Relationships>
</file>

<file path=ppt/slides/_rels/slide36.xml.rels><?xml version="1.0" encoding="UTF-8" standalone="yes"?>
<Relationships xmlns="http://schemas.openxmlformats.org/package/2006/relationships"><Relationship Id="rId2" Type="http://schemas.openxmlformats.org/officeDocument/2006/relationships/notesSlide" Target="../notesSlides/notesSlide6.xml"/><Relationship Id="rId1" Type="http://schemas.openxmlformats.org/officeDocument/2006/relationships/slideLayout" Target="../slideLayouts/slideLayout3.xml"/></Relationships>
</file>

<file path=ppt/slides/_rels/slide37.xml.rels><?xml version="1.0" encoding="UTF-8" standalone="yes"?>
<Relationships xmlns="http://schemas.openxmlformats.org/package/2006/relationships"><Relationship Id="rId2" Type="http://schemas.openxmlformats.org/officeDocument/2006/relationships/notesSlide" Target="../notesSlides/notesSlide7.xml"/><Relationship Id="rId1" Type="http://schemas.openxmlformats.org/officeDocument/2006/relationships/slideLayout" Target="../slideLayouts/slideLayout3.xml"/></Relationships>
</file>

<file path=ppt/slides/_rels/slide38.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39.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40.xml.rels><?xml version="1.0" encoding="UTF-8" standalone="yes"?>
<Relationships xmlns="http://schemas.openxmlformats.org/package/2006/relationships"><Relationship Id="rId2" Type="http://schemas.openxmlformats.org/officeDocument/2006/relationships/notesSlide" Target="../notesSlides/notesSlide8.xml"/><Relationship Id="rId1" Type="http://schemas.openxmlformats.org/officeDocument/2006/relationships/slideLayout" Target="../slideLayouts/slideLayout3.xml"/></Relationships>
</file>

<file path=ppt/slides/_rels/slide41.xml.rels><?xml version="1.0" encoding="UTF-8" standalone="yes"?>
<Relationships xmlns="http://schemas.openxmlformats.org/package/2006/relationships"><Relationship Id="rId2" Type="http://schemas.openxmlformats.org/officeDocument/2006/relationships/notesSlide" Target="../notesSlides/notesSlide9.xml"/><Relationship Id="rId1" Type="http://schemas.openxmlformats.org/officeDocument/2006/relationships/slideLayout" Target="../slideLayouts/slideLayout3.xml"/></Relationships>
</file>

<file path=ppt/slides/_rels/slide42.xml.rels><?xml version="1.0" encoding="UTF-8" standalone="yes"?>
<Relationships xmlns="http://schemas.openxmlformats.org/package/2006/relationships"><Relationship Id="rId8" Type="http://schemas.openxmlformats.org/officeDocument/2006/relationships/image" Target="../media/image59.png"/><Relationship Id="rId3" Type="http://schemas.openxmlformats.org/officeDocument/2006/relationships/image" Target="../media/image54.png"/><Relationship Id="rId7" Type="http://schemas.openxmlformats.org/officeDocument/2006/relationships/image" Target="../media/image58.png"/><Relationship Id="rId2" Type="http://schemas.openxmlformats.org/officeDocument/2006/relationships/notesSlide" Target="../notesSlides/notesSlide10.xml"/><Relationship Id="rId1" Type="http://schemas.openxmlformats.org/officeDocument/2006/relationships/slideLayout" Target="../slideLayouts/slideLayout3.xml"/><Relationship Id="rId6" Type="http://schemas.openxmlformats.org/officeDocument/2006/relationships/image" Target="../media/image57.png"/><Relationship Id="rId5" Type="http://schemas.openxmlformats.org/officeDocument/2006/relationships/image" Target="../media/image56.png"/><Relationship Id="rId4" Type="http://schemas.openxmlformats.org/officeDocument/2006/relationships/image" Target="../media/image55.png"/></Relationships>
</file>

<file path=ppt/slides/_rels/slide43.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44.xml.rels><?xml version="1.0" encoding="UTF-8" standalone="yes"?>
<Relationships xmlns="http://schemas.openxmlformats.org/package/2006/relationships"><Relationship Id="rId3" Type="http://schemas.openxmlformats.org/officeDocument/2006/relationships/image" Target="../media/image61.png"/><Relationship Id="rId2" Type="http://schemas.openxmlformats.org/officeDocument/2006/relationships/image" Target="../media/image60.png"/><Relationship Id="rId1" Type="http://schemas.openxmlformats.org/officeDocument/2006/relationships/slideLayout" Target="../slideLayouts/slideLayout3.xml"/></Relationships>
</file>

<file path=ppt/slides/_rels/slide45.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46.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47.xml.rels><?xml version="1.0" encoding="UTF-8" standalone="yes"?>
<Relationships xmlns="http://schemas.openxmlformats.org/package/2006/relationships"><Relationship Id="rId3" Type="http://schemas.openxmlformats.org/officeDocument/2006/relationships/image" Target="../media/image62.emf"/><Relationship Id="rId2" Type="http://schemas.openxmlformats.org/officeDocument/2006/relationships/oleObject" Target="../embeddings/oleObject8.bin"/><Relationship Id="rId1" Type="http://schemas.openxmlformats.org/officeDocument/2006/relationships/slideLayout" Target="../slideLayouts/slideLayout3.xml"/></Relationships>
</file>

<file path=ppt/slides/_rels/slide48.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49.xml.rels><?xml version="1.0" encoding="UTF-8" standalone="yes"?>
<Relationships xmlns="http://schemas.openxmlformats.org/package/2006/relationships"><Relationship Id="rId2" Type="http://schemas.openxmlformats.org/officeDocument/2006/relationships/notesSlide" Target="../notesSlides/notesSlide11.xml"/><Relationship Id="rId1" Type="http://schemas.openxmlformats.org/officeDocument/2006/relationships/slideLayout" Target="../slideLayouts/slideLayout3.xml"/></Relationships>
</file>

<file path=ppt/slides/_rels/slide50.xml.rels><?xml version="1.0" encoding="UTF-8" standalone="yes"?>
<Relationships xmlns="http://schemas.openxmlformats.org/package/2006/relationships"><Relationship Id="rId3" Type="http://schemas.openxmlformats.org/officeDocument/2006/relationships/oleObject" Target="../embeddings/oleObject9.bin"/><Relationship Id="rId7" Type="http://schemas.openxmlformats.org/officeDocument/2006/relationships/image" Target="../media/image590.png"/><Relationship Id="rId2" Type="http://schemas.openxmlformats.org/officeDocument/2006/relationships/notesSlide" Target="../notesSlides/notesSlide12.xml"/><Relationship Id="rId1" Type="http://schemas.openxmlformats.org/officeDocument/2006/relationships/slideLayout" Target="../slideLayouts/slideLayout3.xml"/><Relationship Id="rId6" Type="http://schemas.openxmlformats.org/officeDocument/2006/relationships/image" Target="../media/image62.emf"/><Relationship Id="rId5" Type="http://schemas.openxmlformats.org/officeDocument/2006/relationships/oleObject" Target="../embeddings/oleObject9.bin"/><Relationship Id="rId4" Type="http://schemas.openxmlformats.org/officeDocument/2006/relationships/image" Target="../media/image62.emf"/></Relationships>
</file>

<file path=ppt/slides/_rels/slide51.xml.rels><?xml version="1.0" encoding="UTF-8" standalone="yes"?>
<Relationships xmlns="http://schemas.openxmlformats.org/package/2006/relationships"><Relationship Id="rId3" Type="http://schemas.openxmlformats.org/officeDocument/2006/relationships/oleObject" Target="../embeddings/oleObject10.bin"/><Relationship Id="rId2" Type="http://schemas.openxmlformats.org/officeDocument/2006/relationships/notesSlide" Target="../notesSlides/notesSlide13.xml"/><Relationship Id="rId1" Type="http://schemas.openxmlformats.org/officeDocument/2006/relationships/slideLayout" Target="../slideLayouts/slideLayout3.xml"/><Relationship Id="rId4" Type="http://schemas.openxmlformats.org/officeDocument/2006/relationships/image" Target="../media/image63.emf"/></Relationships>
</file>

<file path=ppt/slides/_rels/slide52.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53.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54.xml.rels><?xml version="1.0" encoding="UTF-8" standalone="yes"?>
<Relationships xmlns="http://schemas.openxmlformats.org/package/2006/relationships"><Relationship Id="rId3" Type="http://schemas.openxmlformats.org/officeDocument/2006/relationships/image" Target="../media/image64.png"/><Relationship Id="rId2" Type="http://schemas.openxmlformats.org/officeDocument/2006/relationships/notesSlide" Target="../notesSlides/notesSlide14.xml"/><Relationship Id="rId1" Type="http://schemas.openxmlformats.org/officeDocument/2006/relationships/slideLayout" Target="../slideLayouts/slideLayout3.xml"/><Relationship Id="rId5" Type="http://schemas.openxmlformats.org/officeDocument/2006/relationships/image" Target="../media/image66.png"/><Relationship Id="rId4" Type="http://schemas.openxmlformats.org/officeDocument/2006/relationships/image" Target="../media/image65.png"/></Relationships>
</file>

<file path=ppt/slides/_rels/slide55.xml.rels><?xml version="1.0" encoding="UTF-8" standalone="yes"?>
<Relationships xmlns="http://schemas.openxmlformats.org/package/2006/relationships"><Relationship Id="rId2" Type="http://schemas.openxmlformats.org/officeDocument/2006/relationships/notesSlide" Target="../notesSlides/notesSlide15.xml"/><Relationship Id="rId1" Type="http://schemas.openxmlformats.org/officeDocument/2006/relationships/slideLayout" Target="../slideLayouts/slideLayout3.xml"/></Relationships>
</file>

<file path=ppt/slides/_rels/slide56.xml.rels><?xml version="1.0" encoding="UTF-8" standalone="yes"?>
<Relationships xmlns="http://schemas.openxmlformats.org/package/2006/relationships"><Relationship Id="rId3" Type="http://schemas.openxmlformats.org/officeDocument/2006/relationships/image" Target="../media/image64.emf"/><Relationship Id="rId2" Type="http://schemas.openxmlformats.org/officeDocument/2006/relationships/oleObject" Target="../embeddings/oleObject11.bin"/><Relationship Id="rId1" Type="http://schemas.openxmlformats.org/officeDocument/2006/relationships/slideLayout" Target="../slideLayouts/slideLayout3.xml"/></Relationships>
</file>

<file path=ppt/slides/_rels/slide57.xml.rels><?xml version="1.0" encoding="UTF-8" standalone="yes"?>
<Relationships xmlns="http://schemas.openxmlformats.org/package/2006/relationships"><Relationship Id="rId8" Type="http://schemas.openxmlformats.org/officeDocument/2006/relationships/image" Target="../media/image73.png"/><Relationship Id="rId3" Type="http://schemas.openxmlformats.org/officeDocument/2006/relationships/image" Target="../media/image68.png"/><Relationship Id="rId7" Type="http://schemas.openxmlformats.org/officeDocument/2006/relationships/image" Target="../media/image72.png"/><Relationship Id="rId2" Type="http://schemas.openxmlformats.org/officeDocument/2006/relationships/image" Target="../media/image67.png"/><Relationship Id="rId1" Type="http://schemas.openxmlformats.org/officeDocument/2006/relationships/slideLayout" Target="../slideLayouts/slideLayout2.xml"/><Relationship Id="rId6" Type="http://schemas.openxmlformats.org/officeDocument/2006/relationships/image" Target="../media/image71.png"/><Relationship Id="rId5" Type="http://schemas.openxmlformats.org/officeDocument/2006/relationships/image" Target="../media/image70.png"/><Relationship Id="rId10" Type="http://schemas.openxmlformats.org/officeDocument/2006/relationships/image" Target="../media/image27.png"/><Relationship Id="rId4" Type="http://schemas.openxmlformats.org/officeDocument/2006/relationships/image" Target="../media/image69.png"/><Relationship Id="rId9" Type="http://schemas.openxmlformats.org/officeDocument/2006/relationships/image" Target="../media/image74.png"/></Relationships>
</file>

<file path=ppt/slides/_rels/slide58.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59.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60.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61.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62.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63.xml.rels><?xml version="1.0" encoding="UTF-8" standalone="yes"?>
<Relationships xmlns="http://schemas.openxmlformats.org/package/2006/relationships"><Relationship Id="rId3" Type="http://schemas.openxmlformats.org/officeDocument/2006/relationships/image" Target="../media/image76.png"/><Relationship Id="rId2" Type="http://schemas.openxmlformats.org/officeDocument/2006/relationships/image" Target="../media/image75.png"/><Relationship Id="rId1" Type="http://schemas.openxmlformats.org/officeDocument/2006/relationships/slideLayout" Target="../slideLayouts/slideLayout3.xml"/><Relationship Id="rId4" Type="http://schemas.openxmlformats.org/officeDocument/2006/relationships/image" Target="../media/image77.png"/></Relationships>
</file>

<file path=ppt/slides/_rels/slide64.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65.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Shape 321"/>
        <p:cNvGrpSpPr/>
        <p:nvPr/>
      </p:nvGrpSpPr>
      <p:grpSpPr>
        <a:xfrm>
          <a:off x="0" y="0"/>
          <a:ext cx="0" cy="0"/>
          <a:chOff x="0" y="0"/>
          <a:chExt cx="0" cy="0"/>
        </a:xfrm>
      </p:grpSpPr>
      <p:sp>
        <p:nvSpPr>
          <p:cNvPr id="2" name="Title 1"/>
          <p:cNvSpPr>
            <a:spLocks noGrp="1"/>
          </p:cNvSpPr>
          <p:nvPr>
            <p:ph type="title"/>
          </p:nvPr>
        </p:nvSpPr>
        <p:spPr/>
        <p:txBody>
          <a:bodyPr/>
          <a:lstStyle/>
          <a:p>
            <a:r>
              <a:rPr lang="en-US" dirty="0">
                <a:latin typeface="+mn-lt"/>
              </a:rPr>
              <a:t>Elasticity</a:t>
            </a:r>
          </a:p>
        </p:txBody>
      </p:sp>
      <p:pic>
        <p:nvPicPr>
          <p:cNvPr id="5" name="Picture Placeholder 4" descr="Cover: Economics, Seventh Edition by Paul Krugman and Robin Wells.">
            <a:extLst>
              <a:ext uri="{FF2B5EF4-FFF2-40B4-BE49-F238E27FC236}">
                <a16:creationId xmlns:a16="http://schemas.microsoft.com/office/drawing/2014/main" id="{E0C9EA73-3948-C825-AAC1-A1E7E0D4047E}"/>
              </a:ext>
              <a:ext uri="{C183D7F6-B498-43B3-948B-1728B52AA6E4}">
                <adec:decorative xmlns:adec="http://schemas.microsoft.com/office/drawing/2017/decorative" val="0"/>
              </a:ext>
            </a:extLst>
          </p:cNvPr>
          <p:cNvPicPr>
            <a:picLocks noGrp="1" noChangeAspect="1"/>
          </p:cNvPicPr>
          <p:nvPr>
            <p:ph type="pic" sz="quarter" idx="11"/>
          </p:nvPr>
        </p:nvPicPr>
        <p:blipFill>
          <a:blip r:embed="rId3"/>
          <a:srcRect l="2739" r="2739"/>
          <a:stretch>
            <a:fillRect/>
          </a:stretch>
        </p:blipFill>
        <p:spPr>
          <a:xfrm>
            <a:off x="152400" y="1093597"/>
            <a:ext cx="4405313" cy="5962841"/>
          </a:xfrm>
        </p:spPr>
      </p:pic>
      <p:sp>
        <p:nvSpPr>
          <p:cNvPr id="9" name="Sub Title 1"/>
          <p:cNvSpPr>
            <a:spLocks noGrp="1"/>
          </p:cNvSpPr>
          <p:nvPr>
            <p:ph sz="quarter" idx="10"/>
          </p:nvPr>
        </p:nvSpPr>
        <p:spPr/>
        <p:txBody>
          <a:bodyPr/>
          <a:lstStyle/>
          <a:p>
            <a:pPr lvl="0"/>
            <a:r>
              <a:rPr lang="en-US" dirty="0">
                <a:latin typeface="+mn-lt"/>
              </a:rPr>
              <a:t>6</a:t>
            </a:r>
          </a:p>
        </p:txBody>
      </p:sp>
    </p:spTree>
    <p:extLst>
      <p:ext uri="{BB962C8B-B14F-4D97-AF65-F5344CB8AC3E}">
        <p14:creationId xmlns:p14="http://schemas.microsoft.com/office/powerpoint/2010/main" val="2351078112"/>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77E6D06-FBC0-48CF-A979-DB3D7A9C140A}"/>
              </a:ext>
            </a:extLst>
          </p:cNvPr>
          <p:cNvSpPr>
            <a:spLocks noGrp="1"/>
          </p:cNvSpPr>
          <p:nvPr>
            <p:ph type="title"/>
          </p:nvPr>
        </p:nvSpPr>
        <p:spPr>
          <a:xfrm>
            <a:off x="4928" y="-5807"/>
            <a:ext cx="10053472" cy="987115"/>
          </a:xfrm>
        </p:spPr>
        <p:txBody>
          <a:bodyPr/>
          <a:lstStyle/>
          <a:p>
            <a:r>
              <a:rPr lang="en-US" dirty="0"/>
              <a:t>Midterm #1</a:t>
            </a:r>
          </a:p>
        </p:txBody>
      </p:sp>
      <p:pic>
        <p:nvPicPr>
          <p:cNvPr id="11" name="Picture 10">
            <a:extLst>
              <a:ext uri="{FF2B5EF4-FFF2-40B4-BE49-F238E27FC236}">
                <a16:creationId xmlns:a16="http://schemas.microsoft.com/office/drawing/2014/main" id="{CF8F92BA-383B-4738-8EA9-552F2DD47AAC}"/>
              </a:ext>
            </a:extLst>
          </p:cNvPr>
          <p:cNvPicPr>
            <a:picLocks noChangeAspect="1"/>
          </p:cNvPicPr>
          <p:nvPr/>
        </p:nvPicPr>
        <p:blipFill>
          <a:blip r:embed="rId2"/>
          <a:stretch>
            <a:fillRect/>
          </a:stretch>
        </p:blipFill>
        <p:spPr>
          <a:xfrm>
            <a:off x="401443" y="653143"/>
            <a:ext cx="9467385" cy="6466114"/>
          </a:xfrm>
          <a:prstGeom prst="rect">
            <a:avLst/>
          </a:prstGeom>
        </p:spPr>
      </p:pic>
    </p:spTree>
    <p:extLst>
      <p:ext uri="{BB962C8B-B14F-4D97-AF65-F5344CB8AC3E}">
        <p14:creationId xmlns:p14="http://schemas.microsoft.com/office/powerpoint/2010/main" val="2082451063"/>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77E6D06-FBC0-48CF-A979-DB3D7A9C140A}"/>
              </a:ext>
            </a:extLst>
          </p:cNvPr>
          <p:cNvSpPr>
            <a:spLocks noGrp="1"/>
          </p:cNvSpPr>
          <p:nvPr>
            <p:ph type="title"/>
          </p:nvPr>
        </p:nvSpPr>
        <p:spPr>
          <a:xfrm>
            <a:off x="-176129" y="406788"/>
            <a:ext cx="10053472" cy="987115"/>
          </a:xfrm>
        </p:spPr>
        <p:txBody>
          <a:bodyPr/>
          <a:lstStyle/>
          <a:p>
            <a:r>
              <a:rPr lang="en-US" sz="4800" dirty="0"/>
              <a:t>Midterm #1</a:t>
            </a:r>
          </a:p>
        </p:txBody>
      </p:sp>
      <p:sp>
        <p:nvSpPr>
          <p:cNvPr id="3" name="TextBox 2">
            <a:extLst>
              <a:ext uri="{FF2B5EF4-FFF2-40B4-BE49-F238E27FC236}">
                <a16:creationId xmlns:a16="http://schemas.microsoft.com/office/drawing/2014/main" id="{5095C515-F2B0-4E77-8FDE-FB787FCD55DD}"/>
              </a:ext>
            </a:extLst>
          </p:cNvPr>
          <p:cNvSpPr txBox="1"/>
          <p:nvPr/>
        </p:nvSpPr>
        <p:spPr>
          <a:xfrm>
            <a:off x="96775" y="1993374"/>
            <a:ext cx="9872415" cy="3508653"/>
          </a:xfrm>
          <a:prstGeom prst="rect">
            <a:avLst/>
          </a:prstGeom>
          <a:noFill/>
        </p:spPr>
        <p:txBody>
          <a:bodyPr wrap="square" rtlCol="0">
            <a:spAutoFit/>
          </a:bodyPr>
          <a:lstStyle/>
          <a:p>
            <a:r>
              <a:rPr lang="en-US" sz="3700" dirty="0"/>
              <a:t>Extra Credit Assignment:</a:t>
            </a:r>
          </a:p>
          <a:p>
            <a:pPr marL="285750" indent="-285750">
              <a:buFont typeface="Arial" panose="020B0604020202020204" pitchFamily="34" charset="0"/>
              <a:buChar char="•"/>
            </a:pPr>
            <a:r>
              <a:rPr lang="en-US" sz="3700" dirty="0"/>
              <a:t>5 Questions</a:t>
            </a:r>
          </a:p>
          <a:p>
            <a:pPr marL="285750" indent="-285750">
              <a:buFont typeface="Arial" panose="020B0604020202020204" pitchFamily="34" charset="0"/>
              <a:buChar char="•"/>
            </a:pPr>
            <a:r>
              <a:rPr lang="en-US" sz="3700" dirty="0"/>
              <a:t>10 points</a:t>
            </a:r>
          </a:p>
          <a:p>
            <a:pPr marL="285750" indent="-285750">
              <a:buFont typeface="Arial" panose="020B0604020202020204" pitchFamily="34" charset="0"/>
              <a:buChar char="•"/>
            </a:pPr>
            <a:r>
              <a:rPr lang="en-US" sz="3700" dirty="0"/>
              <a:t>Due this Friday September 27</a:t>
            </a:r>
            <a:r>
              <a:rPr lang="en-US" sz="3700" baseline="30000" dirty="0"/>
              <a:t>th</a:t>
            </a:r>
            <a:r>
              <a:rPr lang="en-US" sz="3700" dirty="0"/>
              <a:t> at 11:59pm</a:t>
            </a:r>
          </a:p>
          <a:p>
            <a:pPr marL="285750" indent="-285750">
              <a:buFont typeface="Arial" panose="020B0604020202020204" pitchFamily="34" charset="0"/>
              <a:buChar char="•"/>
            </a:pPr>
            <a:r>
              <a:rPr lang="en-US" sz="3700" dirty="0"/>
              <a:t>Points will be added to your Midterm 1 grade</a:t>
            </a:r>
          </a:p>
          <a:p>
            <a:pPr marL="285750" indent="-285750">
              <a:buFont typeface="Arial" panose="020B0604020202020204" pitchFamily="34" charset="0"/>
              <a:buChar char="•"/>
            </a:pPr>
            <a:endParaRPr lang="en-US" sz="3700" dirty="0"/>
          </a:p>
        </p:txBody>
      </p:sp>
    </p:spTree>
    <p:extLst>
      <p:ext uri="{BB962C8B-B14F-4D97-AF65-F5344CB8AC3E}">
        <p14:creationId xmlns:p14="http://schemas.microsoft.com/office/powerpoint/2010/main" val="3491999105"/>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928" y="167042"/>
            <a:ext cx="10053472" cy="987115"/>
          </a:xfrm>
        </p:spPr>
        <p:txBody>
          <a:bodyPr/>
          <a:lstStyle/>
          <a:p>
            <a:r>
              <a:rPr lang="en-US" dirty="0">
                <a:latin typeface="+mn-lt"/>
              </a:rPr>
              <a:t>WHAT YOU WILL LEARN IN THIS CHAPTER</a:t>
            </a:r>
          </a:p>
        </p:txBody>
      </p:sp>
      <p:sp>
        <p:nvSpPr>
          <p:cNvPr id="24" name="Content Placeholder 2"/>
          <p:cNvSpPr>
            <a:spLocks noGrp="1"/>
          </p:cNvSpPr>
          <p:nvPr>
            <p:ph sz="quarter" idx="10"/>
          </p:nvPr>
        </p:nvSpPr>
        <p:spPr>
          <a:xfrm>
            <a:off x="127107" y="1744759"/>
            <a:ext cx="9804186" cy="2903663"/>
          </a:xfrm>
        </p:spPr>
        <p:txBody>
          <a:bodyPr/>
          <a:lstStyle/>
          <a:p>
            <a:pPr marL="354013" indent="-354013">
              <a:spcAft>
                <a:spcPts val="1200"/>
              </a:spcAft>
            </a:pPr>
            <a:r>
              <a:rPr lang="en-US" dirty="0">
                <a:latin typeface="+mn-lt"/>
              </a:rPr>
              <a:t>Why is elasticity used to measure the response to changes in prices or income?</a:t>
            </a:r>
          </a:p>
          <a:p>
            <a:pPr marL="354013" indent="-354013">
              <a:spcAft>
                <a:spcPts val="1200"/>
              </a:spcAft>
            </a:pPr>
            <a:r>
              <a:rPr lang="en-US" dirty="0">
                <a:latin typeface="+mn-lt"/>
              </a:rPr>
              <a:t>What are the different elasticity measures, and what do they mean?</a:t>
            </a:r>
          </a:p>
          <a:p>
            <a:pPr marL="354013" indent="-354013">
              <a:spcAft>
                <a:spcPts val="1200"/>
              </a:spcAft>
            </a:pPr>
            <a:r>
              <a:rPr lang="en-US" dirty="0">
                <a:latin typeface="+mn-lt"/>
              </a:rPr>
              <a:t>What factors influence the size of these various elasticities?</a:t>
            </a:r>
          </a:p>
          <a:p>
            <a:pPr marL="354013" indent="-354013">
              <a:spcAft>
                <a:spcPts val="1200"/>
              </a:spcAft>
            </a:pPr>
            <a:r>
              <a:rPr lang="en-US" dirty="0">
                <a:latin typeface="+mn-lt"/>
              </a:rPr>
              <a:t>Why is it vitally important to determine the size of the relevant elasticity before setting prices or government fees?</a:t>
            </a:r>
          </a:p>
        </p:txBody>
      </p:sp>
    </p:spTree>
    <p:extLst>
      <p:ext uri="{BB962C8B-B14F-4D97-AF65-F5344CB8AC3E}">
        <p14:creationId xmlns:p14="http://schemas.microsoft.com/office/powerpoint/2010/main" val="3244868728"/>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928" y="148239"/>
            <a:ext cx="10053472" cy="987115"/>
          </a:xfrm>
        </p:spPr>
        <p:txBody>
          <a:bodyPr/>
          <a:lstStyle/>
          <a:p>
            <a:r>
              <a:rPr lang="en-US" dirty="0">
                <a:latin typeface="+mn-lt"/>
              </a:rPr>
              <a:t>TAKEN FOR A RIDE</a:t>
            </a:r>
          </a:p>
        </p:txBody>
      </p:sp>
      <p:sp>
        <p:nvSpPr>
          <p:cNvPr id="8" name="Content Placeholder 7"/>
          <p:cNvSpPr>
            <a:spLocks noGrp="1"/>
          </p:cNvSpPr>
          <p:nvPr>
            <p:ph sz="quarter" idx="10"/>
          </p:nvPr>
        </p:nvSpPr>
        <p:spPr>
          <a:xfrm>
            <a:off x="136632" y="1420902"/>
            <a:ext cx="9804186" cy="3052778"/>
          </a:xfrm>
        </p:spPr>
        <p:txBody>
          <a:bodyPr/>
          <a:lstStyle/>
          <a:p>
            <a:pPr marL="354013" indent="-354013"/>
            <a:r>
              <a:rPr lang="en-US" dirty="0">
                <a:solidFill>
                  <a:srgbClr val="000000"/>
                </a:solidFill>
                <a:latin typeface="+mn-lt"/>
              </a:rPr>
              <a:t>Taken for a ride: $1,772.41 for driving nine miles in an ambulance for a nonemergency treatment. </a:t>
            </a:r>
          </a:p>
          <a:p>
            <a:pPr marL="354013" indent="-354013"/>
            <a:r>
              <a:rPr lang="en-US" dirty="0">
                <a:solidFill>
                  <a:srgbClr val="000000"/>
                </a:solidFill>
                <a:latin typeface="+mn-lt"/>
              </a:rPr>
              <a:t>How are ambulance services able to charge thousands of dollars whether or not an ambulance is actually needed? </a:t>
            </a:r>
          </a:p>
          <a:p>
            <a:pPr marL="354013" indent="-354013"/>
            <a:r>
              <a:rPr lang="en-US" dirty="0">
                <a:solidFill>
                  <a:srgbClr val="000000"/>
                </a:solidFill>
                <a:latin typeface="+mn-lt"/>
              </a:rPr>
              <a:t>The answer is price responsiveness of consumers to price</a:t>
            </a:r>
            <a:r>
              <a:rPr lang="en-US" dirty="0">
                <a:latin typeface="+mn-lt"/>
              </a:rPr>
              <a:t>—</a:t>
            </a:r>
            <a:r>
              <a:rPr lang="en-US" dirty="0">
                <a:solidFill>
                  <a:srgbClr val="000000"/>
                </a:solidFill>
                <a:latin typeface="+mn-lt"/>
              </a:rPr>
              <a:t>the price elasticity of demand.</a:t>
            </a:r>
          </a:p>
        </p:txBody>
      </p:sp>
      <p:pic>
        <p:nvPicPr>
          <p:cNvPr id="6" name="Picture Placeholder 4" descr="A photo shows a stretcher being shifted from an ambulance through its back doors.">
            <a:extLst>
              <a:ext uri="{FF2B5EF4-FFF2-40B4-BE49-F238E27FC236}">
                <a16:creationId xmlns:a16="http://schemas.microsoft.com/office/drawing/2014/main" id="{A152750B-E02C-4DBE-9D49-2F22CA2C4B02}"/>
              </a:ext>
            </a:extLst>
          </p:cNvPr>
          <p:cNvPicPr>
            <a:picLocks noGrp="1" noChangeAspect="1"/>
          </p:cNvPicPr>
          <p:nvPr>
            <p:ph type="pic" idx="4294967295"/>
          </p:nvPr>
        </p:nvPicPr>
        <p:blipFill>
          <a:blip r:embed="rId2">
            <a:extLst>
              <a:ext uri="{28A0092B-C50C-407E-A947-70E740481C1C}">
                <a14:useLocalDpi xmlns:a14="http://schemas.microsoft.com/office/drawing/2010/main" val="0"/>
              </a:ext>
            </a:extLst>
          </a:blip>
          <a:stretch>
            <a:fillRect/>
          </a:stretch>
        </p:blipFill>
        <p:spPr>
          <a:xfrm>
            <a:off x="2878156" y="4473680"/>
            <a:ext cx="4294971" cy="2829974"/>
          </a:xfrm>
          <a:prstGeom prst="rect">
            <a:avLst/>
          </a:prstGeom>
        </p:spPr>
      </p:pic>
    </p:spTree>
    <p:extLst>
      <p:ext uri="{BB962C8B-B14F-4D97-AF65-F5344CB8AC3E}">
        <p14:creationId xmlns:p14="http://schemas.microsoft.com/office/powerpoint/2010/main" val="3920260631"/>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latin typeface="+mn-lt"/>
              </a:rPr>
              <a:t>PRICE ELASTICITY OF DEMAND</a:t>
            </a:r>
          </a:p>
        </p:txBody>
      </p:sp>
      <p:sp>
        <p:nvSpPr>
          <p:cNvPr id="3" name="Content Placeholder 2"/>
          <p:cNvSpPr>
            <a:spLocks noGrp="1"/>
          </p:cNvSpPr>
          <p:nvPr>
            <p:ph sz="quarter" idx="10"/>
          </p:nvPr>
        </p:nvSpPr>
        <p:spPr>
          <a:xfrm>
            <a:off x="136632" y="1648401"/>
            <a:ext cx="9804186" cy="3552249"/>
          </a:xfrm>
        </p:spPr>
        <p:txBody>
          <a:bodyPr/>
          <a:lstStyle/>
          <a:p>
            <a:pPr marL="0" indent="0">
              <a:spcAft>
                <a:spcPts val="1200"/>
              </a:spcAft>
              <a:buNone/>
              <a:defRPr/>
            </a:pPr>
            <a:r>
              <a:rPr lang="en-US" dirty="0">
                <a:latin typeface="+mn-lt"/>
              </a:rPr>
              <a:t>Price elasticity of demand is the measure of price responsiveness:</a:t>
            </a:r>
          </a:p>
          <a:p>
            <a:pPr marL="354013" indent="-354013">
              <a:spcAft>
                <a:spcPts val="1200"/>
              </a:spcAft>
              <a:defRPr/>
            </a:pPr>
            <a:r>
              <a:rPr lang="en-US" dirty="0">
                <a:latin typeface="+mn-lt"/>
              </a:rPr>
              <a:t>A demand is </a:t>
            </a:r>
            <a:r>
              <a:rPr lang="en-US" b="1" dirty="0">
                <a:latin typeface="+mn-lt"/>
              </a:rPr>
              <a:t>elastic</a:t>
            </a:r>
            <a:r>
              <a:rPr lang="en-US" dirty="0">
                <a:latin typeface="+mn-lt"/>
              </a:rPr>
              <a:t> when an increase in price reduces the quantity demanded a lot.</a:t>
            </a:r>
          </a:p>
          <a:p>
            <a:pPr marL="354013" indent="-354013" eaLnBrk="1" hangingPunct="1">
              <a:spcAft>
                <a:spcPts val="1200"/>
              </a:spcAft>
              <a:defRPr/>
            </a:pPr>
            <a:r>
              <a:rPr lang="en-US" dirty="0">
                <a:latin typeface="+mn-lt"/>
              </a:rPr>
              <a:t>A demand is </a:t>
            </a:r>
            <a:r>
              <a:rPr lang="en-US" b="1" dirty="0">
                <a:latin typeface="+mn-lt"/>
              </a:rPr>
              <a:t>inelastic</a:t>
            </a:r>
            <a:r>
              <a:rPr lang="en-US" dirty="0">
                <a:latin typeface="+mn-lt"/>
              </a:rPr>
              <a:t> when an increase in price reduces quantity demanded just a little.</a:t>
            </a:r>
          </a:p>
        </p:txBody>
      </p:sp>
    </p:spTree>
    <p:extLst>
      <p:ext uri="{BB962C8B-B14F-4D97-AF65-F5344CB8AC3E}">
        <p14:creationId xmlns:p14="http://schemas.microsoft.com/office/powerpoint/2010/main" val="2848989187"/>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1" name="Picture 10">
            <a:extLst>
              <a:ext uri="{FF2B5EF4-FFF2-40B4-BE49-F238E27FC236}">
                <a16:creationId xmlns:a16="http://schemas.microsoft.com/office/drawing/2014/main" id="{77CBD7EF-A134-4F5F-9F66-E03EAA2133D7}"/>
              </a:ext>
            </a:extLst>
          </p:cNvPr>
          <p:cNvPicPr>
            <a:picLocks noChangeAspect="1"/>
          </p:cNvPicPr>
          <p:nvPr/>
        </p:nvPicPr>
        <p:blipFill>
          <a:blip r:embed="rId2"/>
          <a:stretch>
            <a:fillRect/>
          </a:stretch>
        </p:blipFill>
        <p:spPr>
          <a:xfrm>
            <a:off x="167268" y="457199"/>
            <a:ext cx="9411630" cy="6779941"/>
          </a:xfrm>
          <a:prstGeom prst="rect">
            <a:avLst/>
          </a:prstGeom>
        </p:spPr>
      </p:pic>
    </p:spTree>
    <p:extLst>
      <p:ext uri="{BB962C8B-B14F-4D97-AF65-F5344CB8AC3E}">
        <p14:creationId xmlns:p14="http://schemas.microsoft.com/office/powerpoint/2010/main" val="74608769"/>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9" name="Picture 8">
            <a:extLst>
              <a:ext uri="{FF2B5EF4-FFF2-40B4-BE49-F238E27FC236}">
                <a16:creationId xmlns:a16="http://schemas.microsoft.com/office/drawing/2014/main" id="{2FF46695-ACEF-40A5-A520-FBEFAFFB4C20}"/>
              </a:ext>
            </a:extLst>
          </p:cNvPr>
          <p:cNvPicPr>
            <a:picLocks noChangeAspect="1"/>
          </p:cNvPicPr>
          <p:nvPr/>
        </p:nvPicPr>
        <p:blipFill>
          <a:blip r:embed="rId2"/>
          <a:stretch>
            <a:fillRect/>
          </a:stretch>
        </p:blipFill>
        <p:spPr>
          <a:xfrm>
            <a:off x="579864" y="398539"/>
            <a:ext cx="8507800" cy="6791407"/>
          </a:xfrm>
          <a:prstGeom prst="rect">
            <a:avLst/>
          </a:prstGeom>
        </p:spPr>
      </p:pic>
    </p:spTree>
    <p:extLst>
      <p:ext uri="{BB962C8B-B14F-4D97-AF65-F5344CB8AC3E}">
        <p14:creationId xmlns:p14="http://schemas.microsoft.com/office/powerpoint/2010/main" val="3816957418"/>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Picture 2">
            <a:extLst>
              <a:ext uri="{FF2B5EF4-FFF2-40B4-BE49-F238E27FC236}">
                <a16:creationId xmlns:a16="http://schemas.microsoft.com/office/drawing/2014/main" id="{CBE0F81C-8473-4D86-B18B-2A2B5E31C613}"/>
              </a:ext>
            </a:extLst>
          </p:cNvPr>
          <p:cNvPicPr>
            <a:picLocks noChangeAspect="1"/>
          </p:cNvPicPr>
          <p:nvPr/>
        </p:nvPicPr>
        <p:blipFill>
          <a:blip r:embed="rId2"/>
          <a:stretch>
            <a:fillRect/>
          </a:stretch>
        </p:blipFill>
        <p:spPr>
          <a:xfrm>
            <a:off x="0" y="767205"/>
            <a:ext cx="10058400" cy="5911604"/>
          </a:xfrm>
          <a:prstGeom prst="rect">
            <a:avLst/>
          </a:prstGeom>
        </p:spPr>
      </p:pic>
      <p:sp>
        <p:nvSpPr>
          <p:cNvPr id="6" name="TextBox 5">
            <a:extLst>
              <a:ext uri="{FF2B5EF4-FFF2-40B4-BE49-F238E27FC236}">
                <a16:creationId xmlns:a16="http://schemas.microsoft.com/office/drawing/2014/main" id="{F08FCA86-2C05-47B7-A45C-3403664635A1}"/>
              </a:ext>
            </a:extLst>
          </p:cNvPr>
          <p:cNvSpPr txBox="1"/>
          <p:nvPr/>
        </p:nvSpPr>
        <p:spPr>
          <a:xfrm>
            <a:off x="211873" y="90095"/>
            <a:ext cx="9634653" cy="523220"/>
          </a:xfrm>
          <a:prstGeom prst="rect">
            <a:avLst/>
          </a:prstGeom>
          <a:noFill/>
        </p:spPr>
        <p:txBody>
          <a:bodyPr wrap="square">
            <a:spAutoFit/>
          </a:bodyPr>
          <a:lstStyle/>
          <a:p>
            <a:r>
              <a:rPr lang="en-US" sz="2800" b="1" i="0" dirty="0">
                <a:solidFill>
                  <a:srgbClr val="000000"/>
                </a:solidFill>
                <a:effectLst/>
                <a:latin typeface="FuturaBT-Book"/>
              </a:rPr>
              <a:t>Five years of water rates data from 30 major U.S. cities</a:t>
            </a:r>
            <a:endParaRPr lang="en-US" sz="2800" b="1" dirty="0"/>
          </a:p>
        </p:txBody>
      </p:sp>
      <p:sp>
        <p:nvSpPr>
          <p:cNvPr id="8" name="TextBox 7">
            <a:extLst>
              <a:ext uri="{FF2B5EF4-FFF2-40B4-BE49-F238E27FC236}">
                <a16:creationId xmlns:a16="http://schemas.microsoft.com/office/drawing/2014/main" id="{7AFEF3C0-64A1-4728-A3A7-C39D03CC5122}"/>
              </a:ext>
            </a:extLst>
          </p:cNvPr>
          <p:cNvSpPr txBox="1"/>
          <p:nvPr/>
        </p:nvSpPr>
        <p:spPr>
          <a:xfrm>
            <a:off x="0" y="7047570"/>
            <a:ext cx="5040350" cy="307777"/>
          </a:xfrm>
          <a:prstGeom prst="rect">
            <a:avLst/>
          </a:prstGeom>
          <a:noFill/>
        </p:spPr>
        <p:txBody>
          <a:bodyPr wrap="square">
            <a:spAutoFit/>
          </a:bodyPr>
          <a:lstStyle/>
          <a:p>
            <a:r>
              <a:rPr lang="en-US" dirty="0">
                <a:hlinkClick r:id="rId3"/>
              </a:rPr>
              <a:t>Water Pricing - Circle of Blue</a:t>
            </a:r>
            <a:endParaRPr lang="en-US" dirty="0"/>
          </a:p>
        </p:txBody>
      </p:sp>
    </p:spTree>
    <p:extLst>
      <p:ext uri="{BB962C8B-B14F-4D97-AF65-F5344CB8AC3E}">
        <p14:creationId xmlns:p14="http://schemas.microsoft.com/office/powerpoint/2010/main" val="2706142180"/>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TextBox 5">
            <a:extLst>
              <a:ext uri="{FF2B5EF4-FFF2-40B4-BE49-F238E27FC236}">
                <a16:creationId xmlns:a16="http://schemas.microsoft.com/office/drawing/2014/main" id="{F08FCA86-2C05-47B7-A45C-3403664635A1}"/>
              </a:ext>
            </a:extLst>
          </p:cNvPr>
          <p:cNvSpPr txBox="1"/>
          <p:nvPr/>
        </p:nvSpPr>
        <p:spPr>
          <a:xfrm>
            <a:off x="189571" y="90095"/>
            <a:ext cx="10058400" cy="1077218"/>
          </a:xfrm>
          <a:prstGeom prst="rect">
            <a:avLst/>
          </a:prstGeom>
          <a:noFill/>
        </p:spPr>
        <p:txBody>
          <a:bodyPr wrap="square">
            <a:spAutoFit/>
          </a:bodyPr>
          <a:lstStyle/>
          <a:p>
            <a:pPr algn="ctr"/>
            <a:r>
              <a:rPr lang="en-US" sz="3200" dirty="0"/>
              <a:t>Trends in estimated water use in the United States, 1950–2015</a:t>
            </a:r>
            <a:endParaRPr lang="en-US" sz="1800" b="1" dirty="0"/>
          </a:p>
        </p:txBody>
      </p:sp>
      <p:sp>
        <p:nvSpPr>
          <p:cNvPr id="8" name="TextBox 7">
            <a:extLst>
              <a:ext uri="{FF2B5EF4-FFF2-40B4-BE49-F238E27FC236}">
                <a16:creationId xmlns:a16="http://schemas.microsoft.com/office/drawing/2014/main" id="{7AFEF3C0-64A1-4728-A3A7-C39D03CC5122}"/>
              </a:ext>
            </a:extLst>
          </p:cNvPr>
          <p:cNvSpPr txBox="1"/>
          <p:nvPr/>
        </p:nvSpPr>
        <p:spPr>
          <a:xfrm>
            <a:off x="-1" y="7047570"/>
            <a:ext cx="7504771" cy="307777"/>
          </a:xfrm>
          <a:prstGeom prst="rect">
            <a:avLst/>
          </a:prstGeom>
          <a:noFill/>
        </p:spPr>
        <p:txBody>
          <a:bodyPr wrap="square">
            <a:spAutoFit/>
          </a:bodyPr>
          <a:lstStyle/>
          <a:p>
            <a:r>
              <a:rPr lang="en-US" dirty="0">
                <a:hlinkClick r:id="rId2"/>
              </a:rPr>
              <a:t>circ1441.pdf - Estimated Use of Water in the United States in 2015 (usgs.gov)</a:t>
            </a:r>
            <a:endParaRPr lang="en-US" dirty="0"/>
          </a:p>
        </p:txBody>
      </p:sp>
      <p:pic>
        <p:nvPicPr>
          <p:cNvPr id="4" name="Picture 3">
            <a:extLst>
              <a:ext uri="{FF2B5EF4-FFF2-40B4-BE49-F238E27FC236}">
                <a16:creationId xmlns:a16="http://schemas.microsoft.com/office/drawing/2014/main" id="{4CCC82C3-6CB8-41C3-9F58-417A5E636887}"/>
              </a:ext>
            </a:extLst>
          </p:cNvPr>
          <p:cNvPicPr>
            <a:picLocks noChangeAspect="1"/>
          </p:cNvPicPr>
          <p:nvPr/>
        </p:nvPicPr>
        <p:blipFill>
          <a:blip r:embed="rId3"/>
          <a:stretch>
            <a:fillRect/>
          </a:stretch>
        </p:blipFill>
        <p:spPr>
          <a:xfrm>
            <a:off x="122663" y="1128092"/>
            <a:ext cx="9645805" cy="5958700"/>
          </a:xfrm>
          <a:prstGeom prst="rect">
            <a:avLst/>
          </a:prstGeom>
        </p:spPr>
      </p:pic>
    </p:spTree>
    <p:extLst>
      <p:ext uri="{BB962C8B-B14F-4D97-AF65-F5344CB8AC3E}">
        <p14:creationId xmlns:p14="http://schemas.microsoft.com/office/powerpoint/2010/main" val="3037485983"/>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 name="TextBox 7">
            <a:extLst>
              <a:ext uri="{FF2B5EF4-FFF2-40B4-BE49-F238E27FC236}">
                <a16:creationId xmlns:a16="http://schemas.microsoft.com/office/drawing/2014/main" id="{7AFEF3C0-64A1-4728-A3A7-C39D03CC5122}"/>
              </a:ext>
            </a:extLst>
          </p:cNvPr>
          <p:cNvSpPr txBox="1"/>
          <p:nvPr/>
        </p:nvSpPr>
        <p:spPr>
          <a:xfrm>
            <a:off x="0" y="6913756"/>
            <a:ext cx="7504771" cy="523220"/>
          </a:xfrm>
          <a:prstGeom prst="rect">
            <a:avLst/>
          </a:prstGeom>
          <a:noFill/>
        </p:spPr>
        <p:txBody>
          <a:bodyPr wrap="square">
            <a:spAutoFit/>
          </a:bodyPr>
          <a:lstStyle/>
          <a:p>
            <a:r>
              <a:rPr lang="en-US" dirty="0">
                <a:hlinkClick r:id="rId2"/>
              </a:rPr>
              <a:t>Producer Price Index by Commodity: Retail Trade Services: Apparel, Jewelry, Footwear, and Accessories Retailing (WPU5831) | FRED | St. Louis Fed (stlouisfed.org)</a:t>
            </a:r>
            <a:endParaRPr lang="en-US" dirty="0"/>
          </a:p>
        </p:txBody>
      </p:sp>
      <p:pic>
        <p:nvPicPr>
          <p:cNvPr id="7" name="Picture 6">
            <a:extLst>
              <a:ext uri="{FF2B5EF4-FFF2-40B4-BE49-F238E27FC236}">
                <a16:creationId xmlns:a16="http://schemas.microsoft.com/office/drawing/2014/main" id="{F390D6D0-359F-4842-827B-E885BFE68C27}"/>
              </a:ext>
            </a:extLst>
          </p:cNvPr>
          <p:cNvPicPr>
            <a:picLocks noChangeAspect="1"/>
          </p:cNvPicPr>
          <p:nvPr/>
        </p:nvPicPr>
        <p:blipFill>
          <a:blip r:embed="rId3"/>
          <a:stretch>
            <a:fillRect/>
          </a:stretch>
        </p:blipFill>
        <p:spPr>
          <a:xfrm>
            <a:off x="0" y="200722"/>
            <a:ext cx="10058400" cy="6479070"/>
          </a:xfrm>
          <a:prstGeom prst="rect">
            <a:avLst/>
          </a:prstGeom>
        </p:spPr>
      </p:pic>
    </p:spTree>
    <p:extLst>
      <p:ext uri="{BB962C8B-B14F-4D97-AF65-F5344CB8AC3E}">
        <p14:creationId xmlns:p14="http://schemas.microsoft.com/office/powerpoint/2010/main" val="3719746585"/>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latin typeface="+mn-lt"/>
              </a:rPr>
              <a:t>CALCULATING THE PRICE ELASTICITY OF DEMAND (1 of 2)</a:t>
            </a:r>
          </a:p>
        </p:txBody>
      </p:sp>
      <p:sp>
        <p:nvSpPr>
          <p:cNvPr id="3" name="Content Placeholder 2"/>
          <p:cNvSpPr>
            <a:spLocks noGrp="1"/>
          </p:cNvSpPr>
          <p:nvPr>
            <p:ph sz="quarter" idx="10"/>
          </p:nvPr>
        </p:nvSpPr>
        <p:spPr/>
        <p:txBody>
          <a:bodyPr/>
          <a:lstStyle/>
          <a:p>
            <a:pPr marL="354013" indent="-354013"/>
            <a:r>
              <a:rPr lang="en-US" dirty="0">
                <a:solidFill>
                  <a:srgbClr val="000000"/>
                </a:solidFill>
                <a:latin typeface="+mn-lt"/>
              </a:rPr>
              <a:t>Price elasticity of demand = the </a:t>
            </a:r>
            <a:r>
              <a:rPr lang="en-US" i="1" dirty="0">
                <a:solidFill>
                  <a:srgbClr val="000000"/>
                </a:solidFill>
                <a:latin typeface="+mn-lt"/>
              </a:rPr>
              <a:t>percentage </a:t>
            </a:r>
            <a:r>
              <a:rPr lang="en-US" dirty="0">
                <a:solidFill>
                  <a:srgbClr val="000000"/>
                </a:solidFill>
                <a:latin typeface="+mn-lt"/>
              </a:rPr>
              <a:t>change in quantity demanded divided by the </a:t>
            </a:r>
            <a:r>
              <a:rPr lang="en-US" i="1" dirty="0">
                <a:solidFill>
                  <a:srgbClr val="000000"/>
                </a:solidFill>
                <a:latin typeface="+mn-lt"/>
              </a:rPr>
              <a:t>percentage</a:t>
            </a:r>
            <a:r>
              <a:rPr lang="en-US" dirty="0">
                <a:solidFill>
                  <a:srgbClr val="000000"/>
                </a:solidFill>
                <a:latin typeface="+mn-lt"/>
              </a:rPr>
              <a:t> change in price.</a:t>
            </a:r>
          </a:p>
        </p:txBody>
      </p:sp>
      <p:graphicFrame>
        <p:nvGraphicFramePr>
          <p:cNvPr id="4" name="Object 3">
            <a:extLst>
              <a:ext uri="{FF2B5EF4-FFF2-40B4-BE49-F238E27FC236}">
                <a16:creationId xmlns:a16="http://schemas.microsoft.com/office/drawing/2014/main" id="{A00E6738-B027-7F5D-73BE-D9BAC7187DFB}"/>
              </a:ext>
            </a:extLst>
          </p:cNvPr>
          <p:cNvGraphicFramePr>
            <a:graphicFrameLocks noChangeAspect="1"/>
          </p:cNvGraphicFramePr>
          <p:nvPr>
            <p:extLst>
              <p:ext uri="{D42A27DB-BD31-4B8C-83A1-F6EECF244321}">
                <p14:modId xmlns:p14="http://schemas.microsoft.com/office/powerpoint/2010/main" val="1661511434"/>
              </p:ext>
            </p:extLst>
          </p:nvPr>
        </p:nvGraphicFramePr>
        <p:xfrm>
          <a:off x="946416" y="3908923"/>
          <a:ext cx="8163980" cy="816706"/>
        </p:xfrm>
        <a:graphic>
          <a:graphicData uri="http://schemas.openxmlformats.org/presentationml/2006/ole">
            <mc:AlternateContent xmlns:mc="http://schemas.openxmlformats.org/markup-compatibility/2006">
              <mc:Choice xmlns:v="urn:schemas-microsoft-com:vml" Requires="v">
                <p:oleObj name="Equation" r:id="rId2" imgW="4189180" imgH="419641" progId="Equation.DSMT4">
                  <p:embed/>
                </p:oleObj>
              </mc:Choice>
              <mc:Fallback>
                <p:oleObj name="Equation" r:id="rId2" imgW="4189180" imgH="419641" progId="Equation.DSMT4">
                  <p:embed/>
                  <p:pic>
                    <p:nvPicPr>
                      <p:cNvPr id="4" name="Object 3">
                        <a:extLst>
                          <a:ext uri="{FF2B5EF4-FFF2-40B4-BE49-F238E27FC236}">
                            <a16:creationId xmlns:a16="http://schemas.microsoft.com/office/drawing/2014/main" id="{A00E6738-B027-7F5D-73BE-D9BAC7187DFB}"/>
                          </a:ext>
                        </a:extLst>
                      </p:cNvPr>
                      <p:cNvPicPr/>
                      <p:nvPr/>
                    </p:nvPicPr>
                    <p:blipFill>
                      <a:blip r:embed="rId3"/>
                      <a:stretch>
                        <a:fillRect/>
                      </a:stretch>
                    </p:blipFill>
                    <p:spPr>
                      <a:xfrm>
                        <a:off x="946416" y="3908923"/>
                        <a:ext cx="8163980" cy="816706"/>
                      </a:xfrm>
                      <a:prstGeom prst="rect">
                        <a:avLst/>
                      </a:prstGeom>
                    </p:spPr>
                  </p:pic>
                </p:oleObj>
              </mc:Fallback>
            </mc:AlternateContent>
          </a:graphicData>
        </a:graphic>
      </p:graphicFrame>
    </p:spTree>
    <p:extLst>
      <p:ext uri="{BB962C8B-B14F-4D97-AF65-F5344CB8AC3E}">
        <p14:creationId xmlns:p14="http://schemas.microsoft.com/office/powerpoint/2010/main" val="3782436494"/>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latin typeface="+mn-lt"/>
              </a:rPr>
              <a:t>CALCULATING THE PRICE ELASTICITY OF DEMAND (2 of 2)</a:t>
            </a:r>
          </a:p>
        </p:txBody>
      </p:sp>
      <p:sp>
        <p:nvSpPr>
          <p:cNvPr id="3" name="Content Placeholder 2"/>
          <p:cNvSpPr>
            <a:spLocks noGrp="1"/>
          </p:cNvSpPr>
          <p:nvPr>
            <p:ph sz="quarter" idx="10"/>
          </p:nvPr>
        </p:nvSpPr>
        <p:spPr>
          <a:xfrm>
            <a:off x="136632" y="2110519"/>
            <a:ext cx="9804186" cy="1773239"/>
          </a:xfrm>
        </p:spPr>
        <p:txBody>
          <a:bodyPr/>
          <a:lstStyle/>
          <a:p>
            <a:pPr marL="354013" indent="-354013"/>
            <a:r>
              <a:rPr lang="en-US" dirty="0">
                <a:latin typeface="+mn-lt"/>
              </a:rPr>
              <a:t>Example:</a:t>
            </a:r>
          </a:p>
          <a:p>
            <a:pPr marL="720725" lvl="1" indent="-366713"/>
            <a:r>
              <a:rPr lang="en-US" dirty="0">
                <a:latin typeface="+mn-lt"/>
              </a:rPr>
              <a:t>If the price of oil increases by 10% and the quantity demanded falls by 5%, then the price elasticity of demand for oil is:</a:t>
            </a:r>
          </a:p>
        </p:txBody>
      </p:sp>
      <p:graphicFrame>
        <p:nvGraphicFramePr>
          <p:cNvPr id="4" name="Object 3">
            <a:extLst>
              <a:ext uri="{FF2B5EF4-FFF2-40B4-BE49-F238E27FC236}">
                <a16:creationId xmlns:a16="http://schemas.microsoft.com/office/drawing/2014/main" id="{AF22249A-74E3-C3CF-6BDB-6B54E9343F1E}"/>
              </a:ext>
            </a:extLst>
          </p:cNvPr>
          <p:cNvGraphicFramePr>
            <a:graphicFrameLocks noChangeAspect="1"/>
          </p:cNvGraphicFramePr>
          <p:nvPr>
            <p:extLst>
              <p:ext uri="{D42A27DB-BD31-4B8C-83A1-F6EECF244321}">
                <p14:modId xmlns:p14="http://schemas.microsoft.com/office/powerpoint/2010/main" val="2463958315"/>
              </p:ext>
            </p:extLst>
          </p:nvPr>
        </p:nvGraphicFramePr>
        <p:xfrm>
          <a:off x="4354236" y="4060446"/>
          <a:ext cx="1349929" cy="644285"/>
        </p:xfrm>
        <a:graphic>
          <a:graphicData uri="http://schemas.openxmlformats.org/presentationml/2006/ole">
            <mc:AlternateContent xmlns:mc="http://schemas.openxmlformats.org/markup-compatibility/2006">
              <mc:Choice xmlns:v="urn:schemas-microsoft-com:vml" Requires="v">
                <p:oleObj name="Equation" r:id="rId2" imgW="837692" imgH="400533" progId="Equation.DSMT4">
                  <p:embed/>
                </p:oleObj>
              </mc:Choice>
              <mc:Fallback>
                <p:oleObj name="Equation" r:id="rId2" imgW="837692" imgH="400533" progId="Equation.DSMT4">
                  <p:embed/>
                  <p:pic>
                    <p:nvPicPr>
                      <p:cNvPr id="4" name="Object 3">
                        <a:extLst>
                          <a:ext uri="{FF2B5EF4-FFF2-40B4-BE49-F238E27FC236}">
                            <a16:creationId xmlns:a16="http://schemas.microsoft.com/office/drawing/2014/main" id="{AF22249A-74E3-C3CF-6BDB-6B54E9343F1E}"/>
                          </a:ext>
                        </a:extLst>
                      </p:cNvPr>
                      <p:cNvPicPr/>
                      <p:nvPr/>
                    </p:nvPicPr>
                    <p:blipFill>
                      <a:blip r:embed="rId3"/>
                      <a:stretch>
                        <a:fillRect/>
                      </a:stretch>
                    </p:blipFill>
                    <p:spPr>
                      <a:xfrm>
                        <a:off x="4354236" y="4060446"/>
                        <a:ext cx="1349929" cy="644285"/>
                      </a:xfrm>
                      <a:prstGeom prst="rect">
                        <a:avLst/>
                      </a:prstGeom>
                    </p:spPr>
                  </p:pic>
                </p:oleObj>
              </mc:Fallback>
            </mc:AlternateContent>
          </a:graphicData>
        </a:graphic>
      </p:graphicFrame>
      <p:sp>
        <p:nvSpPr>
          <p:cNvPr id="6" name="Content Placeholder 5"/>
          <p:cNvSpPr>
            <a:spLocks noGrp="1"/>
          </p:cNvSpPr>
          <p:nvPr>
            <p:ph sz="quarter" idx="4294967295"/>
          </p:nvPr>
        </p:nvSpPr>
        <p:spPr>
          <a:xfrm>
            <a:off x="0" y="5365750"/>
            <a:ext cx="9742488" cy="1773238"/>
          </a:xfrm>
        </p:spPr>
        <p:txBody>
          <a:bodyPr/>
          <a:lstStyle/>
          <a:p>
            <a:pPr marL="720725" lvl="2" indent="-366713">
              <a:spcBef>
                <a:spcPts val="624"/>
              </a:spcBef>
              <a:buClr>
                <a:srgbClr val="4E4E4E"/>
              </a:buClr>
              <a:buFont typeface="Arial" panose="020B0604020202020204" pitchFamily="34" charset="0"/>
              <a:buChar char="–"/>
            </a:pPr>
            <a:r>
              <a:rPr lang="en-US" sz="2600" i="1" dirty="0">
                <a:solidFill>
                  <a:srgbClr val="000000"/>
                </a:solidFill>
                <a:latin typeface="+mn-lt"/>
                <a:cs typeface="Arial" panose="020B0604020202020204" pitchFamily="34" charset="0"/>
              </a:rPr>
              <a:t>Note: </a:t>
            </a:r>
            <a:r>
              <a:rPr lang="en-US" sz="2600" dirty="0">
                <a:solidFill>
                  <a:srgbClr val="000000"/>
                </a:solidFill>
                <a:latin typeface="+mn-lt"/>
                <a:cs typeface="Arial" panose="020B0604020202020204" pitchFamily="34" charset="0"/>
              </a:rPr>
              <a:t>since we know that price and quantity demanded will always move in opposite directions (law of demand) we usually drop the minus sign (for price elasticity of demand  </a:t>
            </a:r>
            <a:r>
              <a:rPr lang="en-US" sz="2600" i="1" dirty="0">
                <a:solidFill>
                  <a:srgbClr val="000000"/>
                </a:solidFill>
                <a:latin typeface="+mn-lt"/>
                <a:cs typeface="Arial" panose="020B0604020202020204" pitchFamily="34" charset="0"/>
              </a:rPr>
              <a:t>only</a:t>
            </a:r>
            <a:r>
              <a:rPr lang="en-US" sz="2600" dirty="0">
                <a:solidFill>
                  <a:srgbClr val="000000"/>
                </a:solidFill>
                <a:latin typeface="+mn-lt"/>
                <a:cs typeface="Arial" panose="020B0604020202020204" pitchFamily="34" charset="0"/>
              </a:rPr>
              <a:t>).</a:t>
            </a:r>
          </a:p>
        </p:txBody>
      </p:sp>
    </p:spTree>
    <p:extLst>
      <p:ext uri="{BB962C8B-B14F-4D97-AF65-F5344CB8AC3E}">
        <p14:creationId xmlns:p14="http://schemas.microsoft.com/office/powerpoint/2010/main" val="1690623520"/>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latin typeface="+mn-lt"/>
              </a:rPr>
              <a:t>THE MIDPOINT METHOD (1 of 3)</a:t>
            </a:r>
          </a:p>
        </p:txBody>
      </p:sp>
      <p:sp>
        <p:nvSpPr>
          <p:cNvPr id="4" name="Content Placeholder 2">
            <a:extLst>
              <a:ext uri="{FF2B5EF4-FFF2-40B4-BE49-F238E27FC236}">
                <a16:creationId xmlns:a16="http://schemas.microsoft.com/office/drawing/2014/main" id="{9CD7600C-36C0-631F-5480-A1BB32923CB4}"/>
              </a:ext>
            </a:extLst>
          </p:cNvPr>
          <p:cNvSpPr txBox="1">
            <a:spLocks noGrp="1"/>
          </p:cNvSpPr>
          <p:nvPr>
            <p:ph sz="quarter" idx="10"/>
          </p:nvPr>
        </p:nvSpPr>
        <p:spPr>
          <a:xfrm>
            <a:off x="289032" y="1463040"/>
            <a:ext cx="9563628" cy="4149090"/>
          </a:xfrm>
          <a:prstGeom prst="rect">
            <a:avLst/>
          </a:prstGeom>
          <a:noFill/>
          <a:ln>
            <a:noFill/>
          </a:ln>
        </p:spPr>
        <p:txBody>
          <a:bodyPr lIns="91425" tIns="91425" rIns="91425" bIns="91425" anchor="t" anchorCtr="0">
            <a:normAutofit/>
          </a:bodyPr>
          <a:lstStyle>
            <a:defPPr marR="0" lvl="0" algn="l" rtl="0">
              <a:lnSpc>
                <a:spcPct val="100000"/>
              </a:lnSpc>
              <a:spcBef>
                <a:spcPts val="0"/>
              </a:spcBef>
              <a:spcAft>
                <a:spcPts val="0"/>
              </a:spcAft>
            </a:defPPr>
            <a:lvl1pPr marL="457200" marR="0" lvl="0" indent="-457200" algn="l" rtl="0" eaLnBrk="1" hangingPunct="1">
              <a:lnSpc>
                <a:spcPct val="100000"/>
              </a:lnSpc>
              <a:spcBef>
                <a:spcPts val="624"/>
              </a:spcBef>
              <a:spcAft>
                <a:spcPts val="0"/>
              </a:spcAft>
              <a:buClr>
                <a:srgbClr val="4E4E4E"/>
              </a:buClr>
              <a:buFont typeface="Arial" pitchFamily="34" charset="0"/>
              <a:buChar char="•"/>
              <a:defRPr sz="2800" b="0" i="0" u="none" strike="noStrike" cap="none">
                <a:solidFill>
                  <a:schemeClr val="tx1"/>
                </a:solidFill>
                <a:latin typeface="Arial" pitchFamily="34" charset="0"/>
                <a:ea typeface="Helvetica Neue"/>
                <a:cs typeface="Arial" pitchFamily="34" charset="0"/>
                <a:sym typeface="Helvetica Neue"/>
              </a:defRPr>
            </a:lvl1pPr>
            <a:lvl2pPr marL="965200" marR="0" lvl="1" indent="-457200" algn="l" rtl="0" eaLnBrk="1" hangingPunct="1">
              <a:lnSpc>
                <a:spcPct val="100000"/>
              </a:lnSpc>
              <a:spcBef>
                <a:spcPts val="624"/>
              </a:spcBef>
              <a:spcAft>
                <a:spcPts val="0"/>
              </a:spcAft>
              <a:buClr>
                <a:srgbClr val="4E4E4E"/>
              </a:buClr>
              <a:buFont typeface="Arial" pitchFamily="34" charset="0"/>
              <a:buChar char="–"/>
              <a:defRPr sz="2600" b="0" i="0" u="none" strike="noStrike" cap="none">
                <a:solidFill>
                  <a:schemeClr val="tx1"/>
                </a:solidFill>
                <a:latin typeface="Arial" pitchFamily="34" charset="0"/>
                <a:ea typeface="Helvetica Neue"/>
                <a:cs typeface="Arial" pitchFamily="34" charset="0"/>
                <a:sym typeface="Helvetica Neue"/>
              </a:defRPr>
            </a:lvl2pPr>
            <a:lvl3pPr marL="1473200" marR="0" lvl="2" indent="-457200" algn="l" rtl="0" eaLnBrk="1" hangingPunct="1">
              <a:lnSpc>
                <a:spcPct val="100000"/>
              </a:lnSpc>
              <a:spcBef>
                <a:spcPts val="624"/>
              </a:spcBef>
              <a:spcAft>
                <a:spcPts val="0"/>
              </a:spcAft>
              <a:buClr>
                <a:srgbClr val="4E4E4E"/>
              </a:buClr>
              <a:buFont typeface="Wingdings" pitchFamily="2" charset="2"/>
              <a:buChar char="§"/>
              <a:defRPr sz="2400" b="0" i="0" u="none" strike="noStrike" cap="none">
                <a:solidFill>
                  <a:schemeClr val="tx1"/>
                </a:solidFill>
                <a:latin typeface="Arial" pitchFamily="34" charset="0"/>
                <a:ea typeface="Helvetica Neue"/>
                <a:cs typeface="Arial" pitchFamily="34" charset="0"/>
                <a:sym typeface="Helvetica Neue"/>
              </a:defRPr>
            </a:lvl3pPr>
            <a:lvl4pPr marL="1866900" marR="0" lvl="3" indent="-342900" algn="l" rtl="0" eaLnBrk="1" hangingPunct="1">
              <a:lnSpc>
                <a:spcPct val="100000"/>
              </a:lnSpc>
              <a:spcBef>
                <a:spcPts val="624"/>
              </a:spcBef>
              <a:spcAft>
                <a:spcPts val="0"/>
              </a:spcAft>
              <a:buClr>
                <a:srgbClr val="4E4E4E"/>
              </a:buClr>
              <a:buFont typeface="Wingdings" pitchFamily="2" charset="2"/>
              <a:buChar char="q"/>
              <a:defRPr sz="2000" b="0" i="0" u="none" strike="noStrike" cap="none">
                <a:solidFill>
                  <a:schemeClr val="tx1"/>
                </a:solidFill>
                <a:latin typeface="Arial" pitchFamily="34" charset="0"/>
                <a:ea typeface="Helvetica Neue"/>
                <a:cs typeface="Arial" pitchFamily="34" charset="0"/>
                <a:sym typeface="Helvetica Neue"/>
              </a:defRPr>
            </a:lvl4pPr>
            <a:lvl5pPr marL="2374900" marR="0" lvl="4" indent="-342900" algn="l" rtl="0" eaLnBrk="1" hangingPunct="1">
              <a:lnSpc>
                <a:spcPct val="100000"/>
              </a:lnSpc>
              <a:spcBef>
                <a:spcPts val="624"/>
              </a:spcBef>
              <a:spcAft>
                <a:spcPts val="0"/>
              </a:spcAft>
              <a:buClr>
                <a:srgbClr val="4E4E4E"/>
              </a:buClr>
              <a:buFont typeface="Arial" pitchFamily="34" charset="0"/>
              <a:buChar char="•"/>
              <a:defRPr sz="2200" b="0" i="0" u="none" strike="noStrike" cap="none">
                <a:solidFill>
                  <a:schemeClr val="tx1"/>
                </a:solidFill>
                <a:latin typeface="Arial" pitchFamily="34" charset="0"/>
                <a:ea typeface="Helvetica Neue"/>
                <a:cs typeface="Arial" pitchFamily="34" charset="0"/>
                <a:sym typeface="Helvetica Neue"/>
              </a:defRPr>
            </a:lvl5pPr>
            <a:lvl6pPr marL="2801767" marR="0" lvl="5" indent="-122066" algn="l" rtl="0" eaLnBrk="1" hangingPunct="1">
              <a:lnSpc>
                <a:spcPct val="100000"/>
              </a:lnSpc>
              <a:spcBef>
                <a:spcPts val="440"/>
              </a:spcBef>
              <a:spcAft>
                <a:spcPts val="0"/>
              </a:spcAft>
              <a:buClr>
                <a:schemeClr val="dk1"/>
              </a:buClr>
              <a:buSzPct val="100000"/>
              <a:buFont typeface="Arial"/>
              <a:buChar char="•"/>
              <a:defRPr sz="2200" b="0" i="0" u="none" strike="noStrike" cap="none">
                <a:solidFill>
                  <a:schemeClr val="dk1"/>
                </a:solidFill>
                <a:latin typeface="Calibri"/>
                <a:ea typeface="Calibri"/>
                <a:cs typeface="Calibri"/>
                <a:sym typeface="Calibri"/>
              </a:defRPr>
            </a:lvl6pPr>
            <a:lvl7pPr marL="3311180" marR="0" lvl="6" indent="-123480" algn="l" rtl="0" eaLnBrk="1" hangingPunct="1">
              <a:lnSpc>
                <a:spcPct val="100000"/>
              </a:lnSpc>
              <a:spcBef>
                <a:spcPts val="440"/>
              </a:spcBef>
              <a:spcAft>
                <a:spcPts val="0"/>
              </a:spcAft>
              <a:buClr>
                <a:schemeClr val="dk1"/>
              </a:buClr>
              <a:buSzPct val="100000"/>
              <a:buFont typeface="Arial"/>
              <a:buChar char="•"/>
              <a:defRPr sz="2200" b="0" i="0" u="none" strike="noStrike" cap="none">
                <a:solidFill>
                  <a:schemeClr val="dk1"/>
                </a:solidFill>
                <a:latin typeface="Calibri"/>
                <a:ea typeface="Calibri"/>
                <a:cs typeface="Calibri"/>
                <a:sym typeface="Calibri"/>
              </a:defRPr>
            </a:lvl7pPr>
            <a:lvl8pPr marL="3820592" marR="0" lvl="7" indent="-124891" algn="l" rtl="0" eaLnBrk="1" hangingPunct="1">
              <a:lnSpc>
                <a:spcPct val="100000"/>
              </a:lnSpc>
              <a:spcBef>
                <a:spcPts val="440"/>
              </a:spcBef>
              <a:spcAft>
                <a:spcPts val="0"/>
              </a:spcAft>
              <a:buClr>
                <a:schemeClr val="dk1"/>
              </a:buClr>
              <a:buSzPct val="100000"/>
              <a:buFont typeface="Arial"/>
              <a:buChar char="•"/>
              <a:defRPr sz="2200" b="0" i="0" u="none" strike="noStrike" cap="none">
                <a:solidFill>
                  <a:schemeClr val="dk1"/>
                </a:solidFill>
                <a:latin typeface="Calibri"/>
                <a:ea typeface="Calibri"/>
                <a:cs typeface="Calibri"/>
                <a:sym typeface="Calibri"/>
              </a:defRPr>
            </a:lvl8pPr>
            <a:lvl9pPr marL="4330004" marR="0" lvl="8" indent="-126303" algn="l" rtl="0" eaLnBrk="1" hangingPunct="1">
              <a:lnSpc>
                <a:spcPct val="100000"/>
              </a:lnSpc>
              <a:spcBef>
                <a:spcPts val="440"/>
              </a:spcBef>
              <a:spcAft>
                <a:spcPts val="0"/>
              </a:spcAft>
              <a:buClr>
                <a:schemeClr val="dk1"/>
              </a:buClr>
              <a:buSzPct val="100000"/>
              <a:buFont typeface="Arial"/>
              <a:buChar char="•"/>
              <a:defRPr sz="2200" b="0" i="0" u="none" strike="noStrike" cap="none">
                <a:solidFill>
                  <a:schemeClr val="dk1"/>
                </a:solidFill>
                <a:latin typeface="Calibri"/>
                <a:ea typeface="Calibri"/>
                <a:cs typeface="Calibri"/>
                <a:sym typeface="Calibri"/>
              </a:defRPr>
            </a:lvl9pPr>
          </a:lstStyle>
          <a:p>
            <a:pPr marL="354013" indent="-354013">
              <a:spcAft>
                <a:spcPts val="1200"/>
              </a:spcAft>
            </a:pPr>
            <a:r>
              <a:rPr lang="en-US" sz="2600" dirty="0">
                <a:latin typeface="+mn-lt"/>
              </a:rPr>
              <a:t>There is a problem: Our percent change calculation depends on our choice of starting point.</a:t>
            </a:r>
          </a:p>
          <a:p>
            <a:pPr marL="354013" indent="-354013">
              <a:spcAft>
                <a:spcPts val="1200"/>
              </a:spcAft>
            </a:pPr>
            <a:r>
              <a:rPr lang="en-US" sz="2600" dirty="0">
                <a:latin typeface="+mn-lt"/>
              </a:rPr>
              <a:t>Example: Gasoline costs three times as much per gallon in Europe as it does in the United States. What is the percent difference between American and European gas prices? It depends on which way you measure it:</a:t>
            </a:r>
          </a:p>
          <a:p>
            <a:pPr marL="354013" indent="-354013">
              <a:spcAft>
                <a:spcPts val="1200"/>
              </a:spcAft>
            </a:pPr>
            <a:r>
              <a:rPr lang="en-US" sz="2600" dirty="0">
                <a:latin typeface="+mn-lt"/>
              </a:rPr>
              <a:t>European prices are 200% higher;</a:t>
            </a:r>
          </a:p>
          <a:p>
            <a:pPr marL="354013" indent="-354013">
              <a:spcAft>
                <a:spcPts val="1200"/>
              </a:spcAft>
            </a:pPr>
            <a:r>
              <a:rPr lang="en-US" sz="2600" dirty="0">
                <a:latin typeface="+mn-lt"/>
              </a:rPr>
              <a:t>American prices are 66.67% lower.</a:t>
            </a:r>
          </a:p>
        </p:txBody>
      </p:sp>
    </p:spTree>
    <p:extLst>
      <p:ext uri="{BB962C8B-B14F-4D97-AF65-F5344CB8AC3E}">
        <p14:creationId xmlns:p14="http://schemas.microsoft.com/office/powerpoint/2010/main" val="147546902"/>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latin typeface="+mn-lt"/>
              </a:rPr>
              <a:t>THE MIDPOINT METHOD (2 of 3)</a:t>
            </a:r>
          </a:p>
        </p:txBody>
      </p:sp>
      <p:sp>
        <p:nvSpPr>
          <p:cNvPr id="4" name="Content Placeholder 2">
            <a:extLst>
              <a:ext uri="{FF2B5EF4-FFF2-40B4-BE49-F238E27FC236}">
                <a16:creationId xmlns:a16="http://schemas.microsoft.com/office/drawing/2014/main" id="{A3D22520-73FA-DE88-C877-2FCB8B234DE4}"/>
              </a:ext>
            </a:extLst>
          </p:cNvPr>
          <p:cNvSpPr txBox="1">
            <a:spLocks noGrp="1"/>
          </p:cNvSpPr>
          <p:nvPr>
            <p:ph sz="quarter" idx="10"/>
          </p:nvPr>
        </p:nvSpPr>
        <p:spPr>
          <a:xfrm>
            <a:off x="288926" y="1172545"/>
            <a:ext cx="9625784" cy="2624370"/>
          </a:xfrm>
          <a:prstGeom prst="rect">
            <a:avLst/>
          </a:prstGeom>
          <a:noFill/>
          <a:ln>
            <a:noFill/>
          </a:ln>
        </p:spPr>
        <p:txBody>
          <a:bodyPr lIns="91425" tIns="91425" rIns="91425" bIns="91425" anchor="t" anchorCtr="0">
            <a:normAutofit/>
          </a:bodyPr>
          <a:lstStyle>
            <a:defPPr marR="0" lvl="0" algn="l" rtl="0">
              <a:lnSpc>
                <a:spcPct val="100000"/>
              </a:lnSpc>
              <a:spcBef>
                <a:spcPts val="0"/>
              </a:spcBef>
              <a:spcAft>
                <a:spcPts val="0"/>
              </a:spcAft>
            </a:defPPr>
            <a:lvl1pPr marL="457200" marR="0" lvl="0" indent="-457200" algn="l" rtl="0" eaLnBrk="1" hangingPunct="1">
              <a:lnSpc>
                <a:spcPct val="100000"/>
              </a:lnSpc>
              <a:spcBef>
                <a:spcPts val="624"/>
              </a:spcBef>
              <a:spcAft>
                <a:spcPts val="0"/>
              </a:spcAft>
              <a:buClr>
                <a:srgbClr val="4E4E4E"/>
              </a:buClr>
              <a:buFont typeface="Arial" pitchFamily="34" charset="0"/>
              <a:buChar char="•"/>
              <a:defRPr sz="2800" b="0" i="0" u="none" strike="noStrike" cap="none">
                <a:solidFill>
                  <a:schemeClr val="tx1"/>
                </a:solidFill>
                <a:latin typeface="Arial" pitchFamily="34" charset="0"/>
                <a:ea typeface="Helvetica Neue"/>
                <a:cs typeface="Arial" pitchFamily="34" charset="0"/>
                <a:sym typeface="Helvetica Neue"/>
              </a:defRPr>
            </a:lvl1pPr>
            <a:lvl2pPr marL="965200" marR="0" lvl="1" indent="-457200" algn="l" rtl="0" eaLnBrk="1" hangingPunct="1">
              <a:lnSpc>
                <a:spcPct val="100000"/>
              </a:lnSpc>
              <a:spcBef>
                <a:spcPts val="624"/>
              </a:spcBef>
              <a:spcAft>
                <a:spcPts val="0"/>
              </a:spcAft>
              <a:buClr>
                <a:srgbClr val="4E4E4E"/>
              </a:buClr>
              <a:buFont typeface="Arial" pitchFamily="34" charset="0"/>
              <a:buChar char="–"/>
              <a:defRPr sz="2600" b="0" i="0" u="none" strike="noStrike" cap="none">
                <a:solidFill>
                  <a:schemeClr val="tx1"/>
                </a:solidFill>
                <a:latin typeface="Arial" pitchFamily="34" charset="0"/>
                <a:ea typeface="Helvetica Neue"/>
                <a:cs typeface="Arial" pitchFamily="34" charset="0"/>
                <a:sym typeface="Helvetica Neue"/>
              </a:defRPr>
            </a:lvl2pPr>
            <a:lvl3pPr marL="1473200" marR="0" lvl="2" indent="-457200" algn="l" rtl="0" eaLnBrk="1" hangingPunct="1">
              <a:lnSpc>
                <a:spcPct val="100000"/>
              </a:lnSpc>
              <a:spcBef>
                <a:spcPts val="624"/>
              </a:spcBef>
              <a:spcAft>
                <a:spcPts val="0"/>
              </a:spcAft>
              <a:buClr>
                <a:srgbClr val="4E4E4E"/>
              </a:buClr>
              <a:buFont typeface="Wingdings" pitchFamily="2" charset="2"/>
              <a:buChar char="§"/>
              <a:defRPr sz="2400" b="0" i="0" u="none" strike="noStrike" cap="none">
                <a:solidFill>
                  <a:schemeClr val="tx1"/>
                </a:solidFill>
                <a:latin typeface="Arial" pitchFamily="34" charset="0"/>
                <a:ea typeface="Helvetica Neue"/>
                <a:cs typeface="Arial" pitchFamily="34" charset="0"/>
                <a:sym typeface="Helvetica Neue"/>
              </a:defRPr>
            </a:lvl3pPr>
            <a:lvl4pPr marL="1866900" marR="0" lvl="3" indent="-342900" algn="l" rtl="0" eaLnBrk="1" hangingPunct="1">
              <a:lnSpc>
                <a:spcPct val="100000"/>
              </a:lnSpc>
              <a:spcBef>
                <a:spcPts val="624"/>
              </a:spcBef>
              <a:spcAft>
                <a:spcPts val="0"/>
              </a:spcAft>
              <a:buClr>
                <a:srgbClr val="4E4E4E"/>
              </a:buClr>
              <a:buFont typeface="Wingdings" pitchFamily="2" charset="2"/>
              <a:buChar char="q"/>
              <a:defRPr sz="2000" b="0" i="0" u="none" strike="noStrike" cap="none">
                <a:solidFill>
                  <a:schemeClr val="tx1"/>
                </a:solidFill>
                <a:latin typeface="Arial" pitchFamily="34" charset="0"/>
                <a:ea typeface="Helvetica Neue"/>
                <a:cs typeface="Arial" pitchFamily="34" charset="0"/>
                <a:sym typeface="Helvetica Neue"/>
              </a:defRPr>
            </a:lvl4pPr>
            <a:lvl5pPr marL="2374900" marR="0" lvl="4" indent="-342900" algn="l" rtl="0" eaLnBrk="1" hangingPunct="1">
              <a:lnSpc>
                <a:spcPct val="100000"/>
              </a:lnSpc>
              <a:spcBef>
                <a:spcPts val="624"/>
              </a:spcBef>
              <a:spcAft>
                <a:spcPts val="0"/>
              </a:spcAft>
              <a:buClr>
                <a:srgbClr val="4E4E4E"/>
              </a:buClr>
              <a:buFont typeface="Arial" pitchFamily="34" charset="0"/>
              <a:buChar char="•"/>
              <a:defRPr sz="2200" b="0" i="0" u="none" strike="noStrike" cap="none">
                <a:solidFill>
                  <a:schemeClr val="tx1"/>
                </a:solidFill>
                <a:latin typeface="Arial" pitchFamily="34" charset="0"/>
                <a:ea typeface="Helvetica Neue"/>
                <a:cs typeface="Arial" pitchFamily="34" charset="0"/>
                <a:sym typeface="Helvetica Neue"/>
              </a:defRPr>
            </a:lvl5pPr>
            <a:lvl6pPr marL="2801767" marR="0" lvl="5" indent="-122066" algn="l" rtl="0" eaLnBrk="1" hangingPunct="1">
              <a:lnSpc>
                <a:spcPct val="100000"/>
              </a:lnSpc>
              <a:spcBef>
                <a:spcPts val="440"/>
              </a:spcBef>
              <a:spcAft>
                <a:spcPts val="0"/>
              </a:spcAft>
              <a:buClr>
                <a:schemeClr val="dk1"/>
              </a:buClr>
              <a:buSzPct val="100000"/>
              <a:buFont typeface="Arial"/>
              <a:buChar char="•"/>
              <a:defRPr sz="2200" b="0" i="0" u="none" strike="noStrike" cap="none">
                <a:solidFill>
                  <a:schemeClr val="dk1"/>
                </a:solidFill>
                <a:latin typeface="Calibri"/>
                <a:ea typeface="Calibri"/>
                <a:cs typeface="Calibri"/>
                <a:sym typeface="Calibri"/>
              </a:defRPr>
            </a:lvl6pPr>
            <a:lvl7pPr marL="3311180" marR="0" lvl="6" indent="-123480" algn="l" rtl="0" eaLnBrk="1" hangingPunct="1">
              <a:lnSpc>
                <a:spcPct val="100000"/>
              </a:lnSpc>
              <a:spcBef>
                <a:spcPts val="440"/>
              </a:spcBef>
              <a:spcAft>
                <a:spcPts val="0"/>
              </a:spcAft>
              <a:buClr>
                <a:schemeClr val="dk1"/>
              </a:buClr>
              <a:buSzPct val="100000"/>
              <a:buFont typeface="Arial"/>
              <a:buChar char="•"/>
              <a:defRPr sz="2200" b="0" i="0" u="none" strike="noStrike" cap="none">
                <a:solidFill>
                  <a:schemeClr val="dk1"/>
                </a:solidFill>
                <a:latin typeface="Calibri"/>
                <a:ea typeface="Calibri"/>
                <a:cs typeface="Calibri"/>
                <a:sym typeface="Calibri"/>
              </a:defRPr>
            </a:lvl7pPr>
            <a:lvl8pPr marL="3820592" marR="0" lvl="7" indent="-124891" algn="l" rtl="0" eaLnBrk="1" hangingPunct="1">
              <a:lnSpc>
                <a:spcPct val="100000"/>
              </a:lnSpc>
              <a:spcBef>
                <a:spcPts val="440"/>
              </a:spcBef>
              <a:spcAft>
                <a:spcPts val="0"/>
              </a:spcAft>
              <a:buClr>
                <a:schemeClr val="dk1"/>
              </a:buClr>
              <a:buSzPct val="100000"/>
              <a:buFont typeface="Arial"/>
              <a:buChar char="•"/>
              <a:defRPr sz="2200" b="0" i="0" u="none" strike="noStrike" cap="none">
                <a:solidFill>
                  <a:schemeClr val="dk1"/>
                </a:solidFill>
                <a:latin typeface="Calibri"/>
                <a:ea typeface="Calibri"/>
                <a:cs typeface="Calibri"/>
                <a:sym typeface="Calibri"/>
              </a:defRPr>
            </a:lvl8pPr>
            <a:lvl9pPr marL="4330004" marR="0" lvl="8" indent="-126303" algn="l" rtl="0" eaLnBrk="1" hangingPunct="1">
              <a:lnSpc>
                <a:spcPct val="100000"/>
              </a:lnSpc>
              <a:spcBef>
                <a:spcPts val="440"/>
              </a:spcBef>
              <a:spcAft>
                <a:spcPts val="0"/>
              </a:spcAft>
              <a:buClr>
                <a:schemeClr val="dk1"/>
              </a:buClr>
              <a:buSzPct val="100000"/>
              <a:buFont typeface="Arial"/>
              <a:buChar char="•"/>
              <a:defRPr sz="2200" b="0" i="0" u="none" strike="noStrike" cap="none">
                <a:solidFill>
                  <a:schemeClr val="dk1"/>
                </a:solidFill>
                <a:latin typeface="Calibri"/>
                <a:ea typeface="Calibri"/>
                <a:cs typeface="Calibri"/>
                <a:sym typeface="Calibri"/>
              </a:defRPr>
            </a:lvl9pPr>
          </a:lstStyle>
          <a:p>
            <a:pPr marL="355600" indent="-355600">
              <a:spcAft>
                <a:spcPts val="1200"/>
              </a:spcAft>
            </a:pPr>
            <a:r>
              <a:rPr lang="en-US" sz="2600" dirty="0">
                <a:latin typeface="+mn-lt"/>
              </a:rPr>
              <a:t>To solve this problem, we calculate the price elasticity of demand using the </a:t>
            </a:r>
            <a:r>
              <a:rPr lang="en-US" sz="2600" b="1" dirty="0">
                <a:latin typeface="+mn-lt"/>
              </a:rPr>
              <a:t>midpoint formula for percentage changes.</a:t>
            </a:r>
          </a:p>
          <a:p>
            <a:pPr marL="355600" indent="-355600">
              <a:spcAft>
                <a:spcPts val="1200"/>
              </a:spcAft>
            </a:pPr>
            <a:r>
              <a:rPr lang="en-US" sz="2600" dirty="0">
                <a:latin typeface="+mn-lt"/>
              </a:rPr>
              <a:t>Instead of dividing by the initial quantity or price, we’ll use the average quantity or price.</a:t>
            </a:r>
          </a:p>
        </p:txBody>
      </p:sp>
      <p:graphicFrame>
        <p:nvGraphicFramePr>
          <p:cNvPr id="3" name="Object 2">
            <a:extLst>
              <a:ext uri="{FF2B5EF4-FFF2-40B4-BE49-F238E27FC236}">
                <a16:creationId xmlns:a16="http://schemas.microsoft.com/office/drawing/2014/main" id="{D2002528-7488-9D42-BC92-BE7A190A9CE9}"/>
              </a:ext>
            </a:extLst>
          </p:cNvPr>
          <p:cNvGraphicFramePr>
            <a:graphicFrameLocks noChangeAspect="1"/>
          </p:cNvGraphicFramePr>
          <p:nvPr>
            <p:extLst>
              <p:ext uri="{D42A27DB-BD31-4B8C-83A1-F6EECF244321}">
                <p14:modId xmlns:p14="http://schemas.microsoft.com/office/powerpoint/2010/main" val="2308061937"/>
              </p:ext>
            </p:extLst>
          </p:nvPr>
        </p:nvGraphicFramePr>
        <p:xfrm>
          <a:off x="2431256" y="3846902"/>
          <a:ext cx="5195887" cy="742950"/>
        </p:xfrm>
        <a:graphic>
          <a:graphicData uri="http://schemas.openxmlformats.org/presentationml/2006/ole">
            <mc:AlternateContent xmlns:mc="http://schemas.openxmlformats.org/markup-compatibility/2006">
              <mc:Choice xmlns:v="urn:schemas-microsoft-com:vml" Requires="v">
                <p:oleObj name="Equation" r:id="rId2" imgW="2932282" imgH="419641" progId="Equation.DSMT4">
                  <p:embed/>
                </p:oleObj>
              </mc:Choice>
              <mc:Fallback>
                <p:oleObj name="Equation" r:id="rId2" imgW="2932282" imgH="419641" progId="Equation.DSMT4">
                  <p:embed/>
                  <p:pic>
                    <p:nvPicPr>
                      <p:cNvPr id="3" name="Object 2">
                        <a:extLst>
                          <a:ext uri="{FF2B5EF4-FFF2-40B4-BE49-F238E27FC236}">
                            <a16:creationId xmlns:a16="http://schemas.microsoft.com/office/drawing/2014/main" id="{D2002528-7488-9D42-BC92-BE7A190A9CE9}"/>
                          </a:ext>
                        </a:extLst>
                      </p:cNvPr>
                      <p:cNvPicPr/>
                      <p:nvPr/>
                    </p:nvPicPr>
                    <p:blipFill>
                      <a:blip r:embed="rId3"/>
                      <a:stretch>
                        <a:fillRect/>
                      </a:stretch>
                    </p:blipFill>
                    <p:spPr>
                      <a:xfrm>
                        <a:off x="2431256" y="3846902"/>
                        <a:ext cx="5195887" cy="742950"/>
                      </a:xfrm>
                      <a:prstGeom prst="rect">
                        <a:avLst/>
                      </a:prstGeom>
                    </p:spPr>
                  </p:pic>
                </p:oleObj>
              </mc:Fallback>
            </mc:AlternateContent>
          </a:graphicData>
        </a:graphic>
      </p:graphicFrame>
      <p:graphicFrame>
        <p:nvGraphicFramePr>
          <p:cNvPr id="7" name="Object 6">
            <a:extLst>
              <a:ext uri="{FF2B5EF4-FFF2-40B4-BE49-F238E27FC236}">
                <a16:creationId xmlns:a16="http://schemas.microsoft.com/office/drawing/2014/main" id="{9BFFCB07-199E-AAF3-CAEA-70549B2FFB16}"/>
              </a:ext>
            </a:extLst>
          </p:cNvPr>
          <p:cNvGraphicFramePr>
            <a:graphicFrameLocks noChangeAspect="1"/>
          </p:cNvGraphicFramePr>
          <p:nvPr>
            <p:extLst>
              <p:ext uri="{D42A27DB-BD31-4B8C-83A1-F6EECF244321}">
                <p14:modId xmlns:p14="http://schemas.microsoft.com/office/powerpoint/2010/main" val="3309917809"/>
              </p:ext>
            </p:extLst>
          </p:nvPr>
        </p:nvGraphicFramePr>
        <p:xfrm>
          <a:off x="1535096" y="5524885"/>
          <a:ext cx="7455548" cy="759337"/>
        </p:xfrm>
        <a:graphic>
          <a:graphicData uri="http://schemas.openxmlformats.org/presentationml/2006/ole">
            <mc:AlternateContent xmlns:mc="http://schemas.openxmlformats.org/markup-compatibility/2006">
              <mc:Choice xmlns:v="urn:schemas-microsoft-com:vml" Requires="v">
                <p:oleObj name="Equation" r:id="rId4" imgW="4208251" imgH="429375" progId="Equation.DSMT4">
                  <p:embed/>
                </p:oleObj>
              </mc:Choice>
              <mc:Fallback>
                <p:oleObj name="Equation" r:id="rId4" imgW="4208251" imgH="429375" progId="Equation.DSMT4">
                  <p:embed/>
                  <p:pic>
                    <p:nvPicPr>
                      <p:cNvPr id="7" name="Object 6">
                        <a:extLst>
                          <a:ext uri="{FF2B5EF4-FFF2-40B4-BE49-F238E27FC236}">
                            <a16:creationId xmlns:a16="http://schemas.microsoft.com/office/drawing/2014/main" id="{9BFFCB07-199E-AAF3-CAEA-70549B2FFB16}"/>
                          </a:ext>
                        </a:extLst>
                      </p:cNvPr>
                      <p:cNvPicPr/>
                      <p:nvPr/>
                    </p:nvPicPr>
                    <p:blipFill>
                      <a:blip r:embed="rId5"/>
                      <a:stretch>
                        <a:fillRect/>
                      </a:stretch>
                    </p:blipFill>
                    <p:spPr>
                      <a:xfrm>
                        <a:off x="1535096" y="5524885"/>
                        <a:ext cx="7455548" cy="759337"/>
                      </a:xfrm>
                      <a:prstGeom prst="rect">
                        <a:avLst/>
                      </a:prstGeom>
                    </p:spPr>
                  </p:pic>
                </p:oleObj>
              </mc:Fallback>
            </mc:AlternateContent>
          </a:graphicData>
        </a:graphic>
      </p:graphicFrame>
    </p:spTree>
    <p:extLst>
      <p:ext uri="{BB962C8B-B14F-4D97-AF65-F5344CB8AC3E}">
        <p14:creationId xmlns:p14="http://schemas.microsoft.com/office/powerpoint/2010/main" val="3200614971"/>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latin typeface="+mn-lt"/>
              </a:rPr>
              <a:t>THE MIDPOINT METHOD (3 of 3)</a:t>
            </a:r>
          </a:p>
        </p:txBody>
      </p:sp>
      <p:sp>
        <p:nvSpPr>
          <p:cNvPr id="3" name="Content Placeholder 2"/>
          <p:cNvSpPr>
            <a:spLocks noGrp="1"/>
          </p:cNvSpPr>
          <p:nvPr>
            <p:ph sz="quarter" idx="10"/>
          </p:nvPr>
        </p:nvSpPr>
        <p:spPr>
          <a:xfrm>
            <a:off x="136632" y="2110519"/>
            <a:ext cx="9804186" cy="1651173"/>
          </a:xfrm>
        </p:spPr>
        <p:txBody>
          <a:bodyPr/>
          <a:lstStyle/>
          <a:p>
            <a:pPr marL="354013" indent="-354013"/>
            <a:r>
              <a:rPr lang="en-US" dirty="0">
                <a:solidFill>
                  <a:srgbClr val="000000"/>
                </a:solidFill>
                <a:latin typeface="+mn-lt"/>
              </a:rPr>
              <a:t>Example: At the initial price of $10, the quantity demanded is 100. When the price rises to $20, the quantity demanded is 90.</a:t>
            </a:r>
          </a:p>
        </p:txBody>
      </p:sp>
      <p:graphicFrame>
        <p:nvGraphicFramePr>
          <p:cNvPr id="4" name="Object 3">
            <a:extLst>
              <a:ext uri="{FF2B5EF4-FFF2-40B4-BE49-F238E27FC236}">
                <a16:creationId xmlns:a16="http://schemas.microsoft.com/office/drawing/2014/main" id="{99B32F5C-9854-946E-D7C2-F123BA8093B9}"/>
              </a:ext>
            </a:extLst>
          </p:cNvPr>
          <p:cNvGraphicFramePr>
            <a:graphicFrameLocks noChangeAspect="1"/>
          </p:cNvGraphicFramePr>
          <p:nvPr>
            <p:extLst>
              <p:ext uri="{D42A27DB-BD31-4B8C-83A1-F6EECF244321}">
                <p14:modId xmlns:p14="http://schemas.microsoft.com/office/powerpoint/2010/main" val="967106518"/>
              </p:ext>
            </p:extLst>
          </p:nvPr>
        </p:nvGraphicFramePr>
        <p:xfrm>
          <a:off x="2977102" y="3892408"/>
          <a:ext cx="5565647" cy="795897"/>
        </p:xfrm>
        <a:graphic>
          <a:graphicData uri="http://schemas.openxmlformats.org/presentationml/2006/ole">
            <mc:AlternateContent xmlns:mc="http://schemas.openxmlformats.org/markup-compatibility/2006">
              <mc:Choice xmlns:v="urn:schemas-microsoft-com:vml" Requires="v">
                <p:oleObj name="Equation" r:id="rId2" imgW="3141705" imgH="448482" progId="Equation.DSMT4">
                  <p:embed/>
                </p:oleObj>
              </mc:Choice>
              <mc:Fallback>
                <p:oleObj name="Equation" r:id="rId2" imgW="3141705" imgH="448482" progId="Equation.DSMT4">
                  <p:embed/>
                  <p:pic>
                    <p:nvPicPr>
                      <p:cNvPr id="4" name="Object 3">
                        <a:extLst>
                          <a:ext uri="{FF2B5EF4-FFF2-40B4-BE49-F238E27FC236}">
                            <a16:creationId xmlns:a16="http://schemas.microsoft.com/office/drawing/2014/main" id="{99B32F5C-9854-946E-D7C2-F123BA8093B9}"/>
                          </a:ext>
                        </a:extLst>
                      </p:cNvPr>
                      <p:cNvPicPr/>
                      <p:nvPr/>
                    </p:nvPicPr>
                    <p:blipFill>
                      <a:blip r:embed="rId3"/>
                      <a:stretch>
                        <a:fillRect/>
                      </a:stretch>
                    </p:blipFill>
                    <p:spPr>
                      <a:xfrm>
                        <a:off x="2977102" y="3892408"/>
                        <a:ext cx="5565647" cy="795897"/>
                      </a:xfrm>
                      <a:prstGeom prst="rect">
                        <a:avLst/>
                      </a:prstGeom>
                    </p:spPr>
                  </p:pic>
                </p:oleObj>
              </mc:Fallback>
            </mc:AlternateContent>
          </a:graphicData>
        </a:graphic>
      </p:graphicFrame>
      <p:graphicFrame>
        <p:nvGraphicFramePr>
          <p:cNvPr id="8" name="Object 7">
            <a:extLst>
              <a:ext uri="{FF2B5EF4-FFF2-40B4-BE49-F238E27FC236}">
                <a16:creationId xmlns:a16="http://schemas.microsoft.com/office/drawing/2014/main" id="{12ED2D43-7DC6-1EC7-58E4-71AF5F9BB81F}"/>
              </a:ext>
            </a:extLst>
          </p:cNvPr>
          <p:cNvGraphicFramePr>
            <a:graphicFrameLocks noChangeAspect="1"/>
          </p:cNvGraphicFramePr>
          <p:nvPr>
            <p:extLst>
              <p:ext uri="{D42A27DB-BD31-4B8C-83A1-F6EECF244321}">
                <p14:modId xmlns:p14="http://schemas.microsoft.com/office/powerpoint/2010/main" val="2832723155"/>
              </p:ext>
            </p:extLst>
          </p:nvPr>
        </p:nvGraphicFramePr>
        <p:xfrm>
          <a:off x="1224698" y="4913999"/>
          <a:ext cx="7607415" cy="795897"/>
        </p:xfrm>
        <a:graphic>
          <a:graphicData uri="http://schemas.openxmlformats.org/presentationml/2006/ole">
            <mc:AlternateContent xmlns:mc="http://schemas.openxmlformats.org/markup-compatibility/2006">
              <mc:Choice xmlns:v="urn:schemas-microsoft-com:vml" Requires="v">
                <p:oleObj name="Equation" r:id="rId4" imgW="4293891" imgH="448482" progId="Equation.DSMT4">
                  <p:embed/>
                </p:oleObj>
              </mc:Choice>
              <mc:Fallback>
                <p:oleObj name="Equation" r:id="rId4" imgW="4293891" imgH="448482" progId="Equation.DSMT4">
                  <p:embed/>
                  <p:pic>
                    <p:nvPicPr>
                      <p:cNvPr id="8" name="Object 7">
                        <a:extLst>
                          <a:ext uri="{FF2B5EF4-FFF2-40B4-BE49-F238E27FC236}">
                            <a16:creationId xmlns:a16="http://schemas.microsoft.com/office/drawing/2014/main" id="{12ED2D43-7DC6-1EC7-58E4-71AF5F9BB81F}"/>
                          </a:ext>
                        </a:extLst>
                      </p:cNvPr>
                      <p:cNvPicPr/>
                      <p:nvPr/>
                    </p:nvPicPr>
                    <p:blipFill>
                      <a:blip r:embed="rId5"/>
                      <a:stretch>
                        <a:fillRect/>
                      </a:stretch>
                    </p:blipFill>
                    <p:spPr>
                      <a:xfrm>
                        <a:off x="1224698" y="4913999"/>
                        <a:ext cx="7607415" cy="795897"/>
                      </a:xfrm>
                      <a:prstGeom prst="rect">
                        <a:avLst/>
                      </a:prstGeom>
                    </p:spPr>
                  </p:pic>
                </p:oleObj>
              </mc:Fallback>
            </mc:AlternateContent>
          </a:graphicData>
        </a:graphic>
      </p:graphicFrame>
      <p:graphicFrame>
        <p:nvGraphicFramePr>
          <p:cNvPr id="9" name="Object 8">
            <a:extLst>
              <a:ext uri="{FF2B5EF4-FFF2-40B4-BE49-F238E27FC236}">
                <a16:creationId xmlns:a16="http://schemas.microsoft.com/office/drawing/2014/main" id="{1BF6420D-FD64-3FD5-C251-8C8C3FD4859D}"/>
              </a:ext>
            </a:extLst>
          </p:cNvPr>
          <p:cNvGraphicFramePr>
            <a:graphicFrameLocks noChangeAspect="1"/>
          </p:cNvGraphicFramePr>
          <p:nvPr>
            <p:extLst>
              <p:ext uri="{D42A27DB-BD31-4B8C-83A1-F6EECF244321}">
                <p14:modId xmlns:p14="http://schemas.microsoft.com/office/powerpoint/2010/main" val="2786830324"/>
              </p:ext>
            </p:extLst>
          </p:nvPr>
        </p:nvGraphicFramePr>
        <p:xfrm>
          <a:off x="1966207" y="5859607"/>
          <a:ext cx="5126920" cy="708714"/>
        </p:xfrm>
        <a:graphic>
          <a:graphicData uri="http://schemas.openxmlformats.org/presentationml/2006/ole">
            <mc:AlternateContent xmlns:mc="http://schemas.openxmlformats.org/markup-compatibility/2006">
              <mc:Choice xmlns:v="urn:schemas-microsoft-com:vml" Requires="v">
                <p:oleObj name="Equation" r:id="rId6" imgW="2894139" imgH="400533" progId="Equation.DSMT4">
                  <p:embed/>
                </p:oleObj>
              </mc:Choice>
              <mc:Fallback>
                <p:oleObj name="Equation" r:id="rId6" imgW="2894139" imgH="400533" progId="Equation.DSMT4">
                  <p:embed/>
                  <p:pic>
                    <p:nvPicPr>
                      <p:cNvPr id="9" name="Object 8">
                        <a:extLst>
                          <a:ext uri="{FF2B5EF4-FFF2-40B4-BE49-F238E27FC236}">
                            <a16:creationId xmlns:a16="http://schemas.microsoft.com/office/drawing/2014/main" id="{1BF6420D-FD64-3FD5-C251-8C8C3FD4859D}"/>
                          </a:ext>
                        </a:extLst>
                      </p:cNvPr>
                      <p:cNvPicPr/>
                      <p:nvPr/>
                    </p:nvPicPr>
                    <p:blipFill>
                      <a:blip r:embed="rId7"/>
                      <a:stretch>
                        <a:fillRect/>
                      </a:stretch>
                    </p:blipFill>
                    <p:spPr>
                      <a:xfrm>
                        <a:off x="1966207" y="5859607"/>
                        <a:ext cx="5126920" cy="708714"/>
                      </a:xfrm>
                      <a:prstGeom prst="rect">
                        <a:avLst/>
                      </a:prstGeom>
                    </p:spPr>
                  </p:pic>
                </p:oleObj>
              </mc:Fallback>
            </mc:AlternateContent>
          </a:graphicData>
        </a:graphic>
      </p:graphicFrame>
    </p:spTree>
    <p:extLst>
      <p:ext uri="{BB962C8B-B14F-4D97-AF65-F5344CB8AC3E}">
        <p14:creationId xmlns:p14="http://schemas.microsoft.com/office/powerpoint/2010/main" val="2203131789"/>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latin typeface="+mn-lt"/>
              </a:rPr>
              <a:t>LEARN BY DOING: PRACTICE QUESTION 1</a:t>
            </a:r>
          </a:p>
        </p:txBody>
      </p:sp>
      <p:sp>
        <p:nvSpPr>
          <p:cNvPr id="3" name="Content Placeholder 2"/>
          <p:cNvSpPr>
            <a:spLocks noGrp="1"/>
          </p:cNvSpPr>
          <p:nvPr>
            <p:ph sz="quarter" idx="10"/>
          </p:nvPr>
        </p:nvSpPr>
        <p:spPr/>
        <p:txBody>
          <a:bodyPr/>
          <a:lstStyle/>
          <a:p>
            <a:pPr marL="354013" indent="-354013">
              <a:spcAft>
                <a:spcPts val="1200"/>
              </a:spcAft>
            </a:pPr>
            <a:r>
              <a:rPr lang="en-US" dirty="0">
                <a:latin typeface="+mn-lt"/>
              </a:rPr>
              <a:t>If the price of a sushi roll drops from $8 to $4 and sales rise from 20 to 40 units, what is the absolute value of the price elasticity of demand using the midpoint formula?</a:t>
            </a:r>
          </a:p>
          <a:p>
            <a:pPr marL="811213" lvl="1">
              <a:spcAft>
                <a:spcPts val="600"/>
              </a:spcAft>
              <a:buFont typeface="Calibri" pitchFamily="34" charset="0"/>
              <a:buAutoNum type="alphaLcParenR"/>
            </a:pPr>
            <a:r>
              <a:rPr lang="en-US" dirty="0">
                <a:latin typeface="+mn-lt"/>
              </a:rPr>
              <a:t>0.5</a:t>
            </a:r>
          </a:p>
          <a:p>
            <a:pPr marL="811213" lvl="1">
              <a:spcAft>
                <a:spcPts val="600"/>
              </a:spcAft>
              <a:buFont typeface="Calibri" pitchFamily="34" charset="0"/>
              <a:buAutoNum type="alphaLcParenR"/>
            </a:pPr>
            <a:r>
              <a:rPr lang="en-US" dirty="0">
                <a:latin typeface="+mn-lt"/>
              </a:rPr>
              <a:t>0.66</a:t>
            </a:r>
          </a:p>
          <a:p>
            <a:pPr marL="811213" lvl="1">
              <a:spcAft>
                <a:spcPts val="600"/>
              </a:spcAft>
              <a:buFont typeface="Calibri" pitchFamily="34" charset="0"/>
              <a:buAutoNum type="alphaLcParenR"/>
            </a:pPr>
            <a:r>
              <a:rPr lang="en-US" dirty="0">
                <a:latin typeface="+mn-lt"/>
              </a:rPr>
              <a:t>1</a:t>
            </a:r>
          </a:p>
          <a:p>
            <a:pPr marL="811213" lvl="1">
              <a:spcAft>
                <a:spcPts val="600"/>
              </a:spcAft>
              <a:buFont typeface="Calibri" pitchFamily="34" charset="0"/>
              <a:buAutoNum type="alphaLcParenR"/>
            </a:pPr>
            <a:r>
              <a:rPr lang="en-US" dirty="0">
                <a:latin typeface="+mn-lt"/>
              </a:rPr>
              <a:t>2</a:t>
            </a:r>
          </a:p>
        </p:txBody>
      </p:sp>
      <mc:AlternateContent xmlns:mc="http://schemas.openxmlformats.org/markup-compatibility/2006" xmlns:a14="http://schemas.microsoft.com/office/drawing/2010/main">
        <mc:Choice Requires="a14">
          <p:sp>
            <p:nvSpPr>
              <p:cNvPr id="6" name="TextBox 5">
                <a:extLst>
                  <a:ext uri="{FF2B5EF4-FFF2-40B4-BE49-F238E27FC236}">
                    <a16:creationId xmlns:a16="http://schemas.microsoft.com/office/drawing/2014/main" id="{62B3E5DB-2249-4F00-9467-E3C3745BFFD2}"/>
                  </a:ext>
                </a:extLst>
              </p:cNvPr>
              <p:cNvSpPr txBox="1"/>
              <p:nvPr/>
            </p:nvSpPr>
            <p:spPr>
              <a:xfrm>
                <a:off x="4594303" y="3665755"/>
                <a:ext cx="4950394" cy="590354"/>
              </a:xfrm>
              <a:prstGeom prst="rect">
                <a:avLst/>
              </a:prstGeom>
              <a:noFill/>
            </p:spPr>
            <p:txBody>
              <a:bodyPr wrap="none" rtlCol="0">
                <a:spAutoFit/>
              </a:bodyPr>
              <a:lstStyle/>
              <a:p>
                <a:r>
                  <a:rPr lang="en-US" sz="2000" b="1" dirty="0"/>
                  <a:t>% change in price=</a:t>
                </a:r>
                <a14:m>
                  <m:oMath xmlns:m="http://schemas.openxmlformats.org/officeDocument/2006/math">
                    <m:f>
                      <m:fPr>
                        <m:ctrlPr>
                          <a:rPr lang="en-US" sz="2000" b="1" i="1" smtClean="0">
                            <a:latin typeface="Cambria Math" panose="02040503050406030204" pitchFamily="18" charset="0"/>
                          </a:rPr>
                        </m:ctrlPr>
                      </m:fPr>
                      <m:num>
                        <m:r>
                          <a:rPr lang="en-US" sz="2000" b="1" i="1" smtClean="0">
                            <a:latin typeface="Cambria Math" panose="02040503050406030204" pitchFamily="18" charset="0"/>
                          </a:rPr>
                          <m:t>$</m:t>
                        </m:r>
                        <m:r>
                          <a:rPr lang="en-US" sz="2000" b="1" i="1" smtClean="0">
                            <a:latin typeface="Cambria Math" panose="02040503050406030204" pitchFamily="18" charset="0"/>
                          </a:rPr>
                          <m:t>𝟒</m:t>
                        </m:r>
                        <m:r>
                          <a:rPr lang="en-US" sz="2000" b="1" i="1" smtClean="0">
                            <a:latin typeface="Cambria Math" panose="02040503050406030204" pitchFamily="18" charset="0"/>
                          </a:rPr>
                          <m:t>−$</m:t>
                        </m:r>
                        <m:r>
                          <a:rPr lang="en-US" sz="2000" b="1" i="1" smtClean="0">
                            <a:latin typeface="Cambria Math" panose="02040503050406030204" pitchFamily="18" charset="0"/>
                          </a:rPr>
                          <m:t>𝟖</m:t>
                        </m:r>
                      </m:num>
                      <m:den>
                        <m:r>
                          <a:rPr lang="en-US" sz="2000" b="1" i="1" smtClean="0">
                            <a:latin typeface="Cambria Math" panose="02040503050406030204" pitchFamily="18" charset="0"/>
                          </a:rPr>
                          <m:t>($</m:t>
                        </m:r>
                        <m:r>
                          <a:rPr lang="en-US" sz="2000" b="1" i="1" smtClean="0">
                            <a:latin typeface="Cambria Math" panose="02040503050406030204" pitchFamily="18" charset="0"/>
                          </a:rPr>
                          <m:t>𝟖</m:t>
                        </m:r>
                        <m:r>
                          <a:rPr lang="en-US" sz="2000" b="1" i="1" smtClean="0">
                            <a:latin typeface="Cambria Math" panose="02040503050406030204" pitchFamily="18" charset="0"/>
                          </a:rPr>
                          <m:t>+$</m:t>
                        </m:r>
                        <m:r>
                          <a:rPr lang="en-US" sz="2000" b="1" i="1" smtClean="0">
                            <a:latin typeface="Cambria Math" panose="02040503050406030204" pitchFamily="18" charset="0"/>
                          </a:rPr>
                          <m:t>𝟒</m:t>
                        </m:r>
                        <m:r>
                          <a:rPr lang="en-US" sz="2000" b="1" i="1" smtClean="0">
                            <a:latin typeface="Cambria Math" panose="02040503050406030204" pitchFamily="18" charset="0"/>
                          </a:rPr>
                          <m:t>)/</m:t>
                        </m:r>
                        <m:r>
                          <a:rPr lang="en-US" sz="2000" b="1" i="1" smtClean="0">
                            <a:latin typeface="Cambria Math" panose="02040503050406030204" pitchFamily="18" charset="0"/>
                          </a:rPr>
                          <m:t>𝟐</m:t>
                        </m:r>
                      </m:den>
                    </m:f>
                  </m:oMath>
                </a14:m>
                <a:r>
                  <a:rPr lang="en-US" sz="2000" b="1" dirty="0"/>
                  <a:t>x100=-66.6%</a:t>
                </a:r>
              </a:p>
            </p:txBody>
          </p:sp>
        </mc:Choice>
        <mc:Fallback xmlns="">
          <p:sp>
            <p:nvSpPr>
              <p:cNvPr id="6" name="TextBox 5">
                <a:extLst>
                  <a:ext uri="{FF2B5EF4-FFF2-40B4-BE49-F238E27FC236}">
                    <a16:creationId xmlns:a16="http://schemas.microsoft.com/office/drawing/2014/main" id="{62B3E5DB-2249-4F00-9467-E3C3745BFFD2}"/>
                  </a:ext>
                </a:extLst>
              </p:cNvPr>
              <p:cNvSpPr txBox="1">
                <a:spLocks noRot="1" noChangeAspect="1" noMove="1" noResize="1" noEditPoints="1" noAdjustHandles="1" noChangeArrowheads="1" noChangeShapeType="1" noTextEdit="1"/>
              </p:cNvSpPr>
              <p:nvPr/>
            </p:nvSpPr>
            <p:spPr>
              <a:xfrm>
                <a:off x="4594303" y="3665755"/>
                <a:ext cx="4950394" cy="590354"/>
              </a:xfrm>
              <a:prstGeom prst="rect">
                <a:avLst/>
              </a:prstGeom>
              <a:blipFill>
                <a:blip r:embed="rId3"/>
                <a:stretch>
                  <a:fillRect l="-1355" r="-123"/>
                </a:stretch>
              </a:blipFill>
            </p:spPr>
            <p:txBody>
              <a:bodyPr/>
              <a:lstStyle/>
              <a:p>
                <a:r>
                  <a:rPr lang="en-US">
                    <a:noFill/>
                  </a:rPr>
                  <a:t> </a:t>
                </a:r>
              </a:p>
            </p:txBody>
          </p:sp>
        </mc:Fallback>
      </mc:AlternateContent>
      <mc:AlternateContent xmlns:mc="http://schemas.openxmlformats.org/markup-compatibility/2006" xmlns:a14="http://schemas.microsoft.com/office/drawing/2010/main">
        <mc:Choice Requires="a14">
          <p:sp>
            <p:nvSpPr>
              <p:cNvPr id="7" name="TextBox 6">
                <a:extLst>
                  <a:ext uri="{FF2B5EF4-FFF2-40B4-BE49-F238E27FC236}">
                    <a16:creationId xmlns:a16="http://schemas.microsoft.com/office/drawing/2014/main" id="{B970FD38-667D-4116-B4E6-881709F3D092}"/>
                  </a:ext>
                </a:extLst>
              </p:cNvPr>
              <p:cNvSpPr txBox="1"/>
              <p:nvPr/>
            </p:nvSpPr>
            <p:spPr>
              <a:xfrm>
                <a:off x="4583824" y="4423828"/>
                <a:ext cx="5474576" cy="590354"/>
              </a:xfrm>
              <a:prstGeom prst="rect">
                <a:avLst/>
              </a:prstGeom>
              <a:noFill/>
            </p:spPr>
            <p:txBody>
              <a:bodyPr wrap="none" rtlCol="0">
                <a:spAutoFit/>
              </a:bodyPr>
              <a:lstStyle/>
              <a:p>
                <a:r>
                  <a:rPr lang="en-US" sz="2000" b="1" dirty="0"/>
                  <a:t>% change in quantity=</a:t>
                </a:r>
                <a14:m>
                  <m:oMath xmlns:m="http://schemas.openxmlformats.org/officeDocument/2006/math">
                    <m:f>
                      <m:fPr>
                        <m:ctrlPr>
                          <a:rPr lang="en-US" sz="2000" b="1" i="1" smtClean="0">
                            <a:latin typeface="Cambria Math" panose="02040503050406030204" pitchFamily="18" charset="0"/>
                          </a:rPr>
                        </m:ctrlPr>
                      </m:fPr>
                      <m:num>
                        <m:r>
                          <a:rPr lang="en-US" sz="2000" b="1" i="1" smtClean="0">
                            <a:latin typeface="Cambria Math" panose="02040503050406030204" pitchFamily="18" charset="0"/>
                          </a:rPr>
                          <m:t>$</m:t>
                        </m:r>
                        <m:r>
                          <a:rPr lang="en-US" sz="2000" b="1" i="1" smtClean="0">
                            <a:latin typeface="Cambria Math" panose="02040503050406030204" pitchFamily="18" charset="0"/>
                          </a:rPr>
                          <m:t>𝟒𝟎</m:t>
                        </m:r>
                        <m:r>
                          <a:rPr lang="en-US" sz="2000" b="1" i="1" smtClean="0">
                            <a:latin typeface="Cambria Math" panose="02040503050406030204" pitchFamily="18" charset="0"/>
                          </a:rPr>
                          <m:t>−$</m:t>
                        </m:r>
                        <m:r>
                          <a:rPr lang="en-US" sz="2000" b="1" i="1" smtClean="0">
                            <a:latin typeface="Cambria Math" panose="02040503050406030204" pitchFamily="18" charset="0"/>
                          </a:rPr>
                          <m:t>𝟐𝟎</m:t>
                        </m:r>
                      </m:num>
                      <m:den>
                        <m:r>
                          <a:rPr lang="en-US" sz="2000" b="1" i="1" smtClean="0">
                            <a:latin typeface="Cambria Math" panose="02040503050406030204" pitchFamily="18" charset="0"/>
                          </a:rPr>
                          <m:t>($</m:t>
                        </m:r>
                        <m:r>
                          <a:rPr lang="en-US" sz="2000" b="1" i="1" smtClean="0">
                            <a:latin typeface="Cambria Math" panose="02040503050406030204" pitchFamily="18" charset="0"/>
                          </a:rPr>
                          <m:t>𝟐𝟎</m:t>
                        </m:r>
                        <m:r>
                          <a:rPr lang="en-US" sz="2000" b="1" i="1" smtClean="0">
                            <a:latin typeface="Cambria Math" panose="02040503050406030204" pitchFamily="18" charset="0"/>
                          </a:rPr>
                          <m:t>+$</m:t>
                        </m:r>
                        <m:r>
                          <a:rPr lang="en-US" sz="2000" b="1" i="1" smtClean="0">
                            <a:latin typeface="Cambria Math" panose="02040503050406030204" pitchFamily="18" charset="0"/>
                          </a:rPr>
                          <m:t>𝟒𝟎</m:t>
                        </m:r>
                        <m:r>
                          <a:rPr lang="en-US" sz="2000" b="1" i="1" smtClean="0">
                            <a:latin typeface="Cambria Math" panose="02040503050406030204" pitchFamily="18" charset="0"/>
                          </a:rPr>
                          <m:t>)/</m:t>
                        </m:r>
                        <m:r>
                          <a:rPr lang="en-US" sz="2000" b="1" i="1" smtClean="0">
                            <a:latin typeface="Cambria Math" panose="02040503050406030204" pitchFamily="18" charset="0"/>
                          </a:rPr>
                          <m:t>𝟐</m:t>
                        </m:r>
                      </m:den>
                    </m:f>
                  </m:oMath>
                </a14:m>
                <a:r>
                  <a:rPr lang="en-US" sz="2000" b="1" dirty="0"/>
                  <a:t>x100=66.6%</a:t>
                </a:r>
              </a:p>
            </p:txBody>
          </p:sp>
        </mc:Choice>
        <mc:Fallback xmlns="">
          <p:sp>
            <p:nvSpPr>
              <p:cNvPr id="7" name="TextBox 6">
                <a:extLst>
                  <a:ext uri="{FF2B5EF4-FFF2-40B4-BE49-F238E27FC236}">
                    <a16:creationId xmlns:a16="http://schemas.microsoft.com/office/drawing/2014/main" id="{B970FD38-667D-4116-B4E6-881709F3D092}"/>
                  </a:ext>
                </a:extLst>
              </p:cNvPr>
              <p:cNvSpPr txBox="1">
                <a:spLocks noRot="1" noChangeAspect="1" noMove="1" noResize="1" noEditPoints="1" noAdjustHandles="1" noChangeArrowheads="1" noChangeShapeType="1" noTextEdit="1"/>
              </p:cNvSpPr>
              <p:nvPr/>
            </p:nvSpPr>
            <p:spPr>
              <a:xfrm>
                <a:off x="4583824" y="4423828"/>
                <a:ext cx="5474576" cy="590354"/>
              </a:xfrm>
              <a:prstGeom prst="rect">
                <a:avLst/>
              </a:prstGeom>
              <a:blipFill>
                <a:blip r:embed="rId4"/>
                <a:stretch>
                  <a:fillRect l="-1225" r="-223"/>
                </a:stretch>
              </a:blipFill>
            </p:spPr>
            <p:txBody>
              <a:bodyPr/>
              <a:lstStyle/>
              <a:p>
                <a:r>
                  <a:rPr lang="en-US">
                    <a:noFill/>
                  </a:rPr>
                  <a:t> </a:t>
                </a:r>
              </a:p>
            </p:txBody>
          </p:sp>
        </mc:Fallback>
      </mc:AlternateContent>
      <mc:AlternateContent xmlns:mc="http://schemas.openxmlformats.org/markup-compatibility/2006" xmlns:a14="http://schemas.microsoft.com/office/drawing/2010/main">
        <mc:Choice Requires="a14">
          <p:sp>
            <p:nvSpPr>
              <p:cNvPr id="8" name="TextBox 7">
                <a:extLst>
                  <a:ext uri="{FF2B5EF4-FFF2-40B4-BE49-F238E27FC236}">
                    <a16:creationId xmlns:a16="http://schemas.microsoft.com/office/drawing/2014/main" id="{75C94F30-70E0-4C7C-B835-76C552836676}"/>
                  </a:ext>
                </a:extLst>
              </p:cNvPr>
              <p:cNvSpPr txBox="1"/>
              <p:nvPr/>
            </p:nvSpPr>
            <p:spPr>
              <a:xfrm>
                <a:off x="4594303" y="5509467"/>
                <a:ext cx="4950690" cy="612732"/>
              </a:xfrm>
              <a:prstGeom prst="rect">
                <a:avLst/>
              </a:prstGeom>
              <a:noFill/>
            </p:spPr>
            <p:txBody>
              <a:bodyPr wrap="square" rtlCol="0">
                <a:spAutoFit/>
              </a:bodyPr>
              <a:lstStyle/>
              <a:p>
                <a:r>
                  <a:rPr lang="en-US" sz="2000" b="1" dirty="0"/>
                  <a:t>Price elasticity of demand=</a:t>
                </a:r>
                <a14:m>
                  <m:oMath xmlns:m="http://schemas.openxmlformats.org/officeDocument/2006/math">
                    <m:f>
                      <m:fPr>
                        <m:ctrlPr>
                          <a:rPr lang="en-US" sz="2000" b="1" i="1" smtClean="0">
                            <a:latin typeface="Cambria Math" panose="02040503050406030204" pitchFamily="18" charset="0"/>
                          </a:rPr>
                        </m:ctrlPr>
                      </m:fPr>
                      <m:num>
                        <m:r>
                          <m:rPr>
                            <m:nor/>
                          </m:rPr>
                          <a:rPr lang="en-US" sz="2000" b="1" dirty="0"/>
                          <m:t>66.6</m:t>
                        </m:r>
                        <m:r>
                          <m:rPr>
                            <m:nor/>
                          </m:rPr>
                          <a:rPr lang="en-US" sz="2000" b="1" i="0" dirty="0" smtClean="0"/>
                          <m:t>%</m:t>
                        </m:r>
                      </m:num>
                      <m:den>
                        <m:r>
                          <m:rPr>
                            <m:nor/>
                          </m:rPr>
                          <a:rPr lang="en-US" sz="2000" b="1" dirty="0"/>
                          <m:t>66.6</m:t>
                        </m:r>
                        <m:r>
                          <m:rPr>
                            <m:nor/>
                          </m:rPr>
                          <a:rPr lang="en-US" sz="2000" b="1" i="0" dirty="0" smtClean="0"/>
                          <m:t>%</m:t>
                        </m:r>
                      </m:den>
                    </m:f>
                  </m:oMath>
                </a14:m>
                <a:r>
                  <a:rPr lang="en-US" sz="2000" b="1" dirty="0"/>
                  <a:t>=1</a:t>
                </a:r>
              </a:p>
            </p:txBody>
          </p:sp>
        </mc:Choice>
        <mc:Fallback xmlns="">
          <p:sp>
            <p:nvSpPr>
              <p:cNvPr id="8" name="TextBox 7">
                <a:extLst>
                  <a:ext uri="{FF2B5EF4-FFF2-40B4-BE49-F238E27FC236}">
                    <a16:creationId xmlns:a16="http://schemas.microsoft.com/office/drawing/2014/main" id="{75C94F30-70E0-4C7C-B835-76C552836676}"/>
                  </a:ext>
                </a:extLst>
              </p:cNvPr>
              <p:cNvSpPr txBox="1">
                <a:spLocks noRot="1" noChangeAspect="1" noMove="1" noResize="1" noEditPoints="1" noAdjustHandles="1" noChangeArrowheads="1" noChangeShapeType="1" noTextEdit="1"/>
              </p:cNvSpPr>
              <p:nvPr/>
            </p:nvSpPr>
            <p:spPr>
              <a:xfrm>
                <a:off x="4594303" y="5509467"/>
                <a:ext cx="4950690" cy="612732"/>
              </a:xfrm>
              <a:prstGeom prst="rect">
                <a:avLst/>
              </a:prstGeom>
              <a:blipFill>
                <a:blip r:embed="rId5"/>
                <a:stretch>
                  <a:fillRect l="-1355" b="-4000"/>
                </a:stretch>
              </a:blipFill>
            </p:spPr>
            <p:txBody>
              <a:bodyPr/>
              <a:lstStyle/>
              <a:p>
                <a:r>
                  <a:rPr lang="en-US">
                    <a:noFill/>
                  </a:rPr>
                  <a:t> </a:t>
                </a:r>
              </a:p>
            </p:txBody>
          </p:sp>
        </mc:Fallback>
      </mc:AlternateContent>
    </p:spTree>
    <p:extLst>
      <p:ext uri="{BB962C8B-B14F-4D97-AF65-F5344CB8AC3E}">
        <p14:creationId xmlns:p14="http://schemas.microsoft.com/office/powerpoint/2010/main" val="3299038237"/>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6"/>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7"/>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8"/>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 grpId="0"/>
      <p:bldP spid="7" grpId="0"/>
      <p:bldP spid="8" grpId="0"/>
    </p:bld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latin typeface="+mn-lt"/>
              </a:rPr>
              <a:t>LEARN BY DOING: PRACTICE QUESTION 1</a:t>
            </a:r>
            <a:br>
              <a:rPr lang="en-US" dirty="0">
                <a:latin typeface="+mn-lt"/>
              </a:rPr>
            </a:br>
            <a:r>
              <a:rPr lang="en-US" dirty="0">
                <a:latin typeface="+mn-lt"/>
              </a:rPr>
              <a:t>(Answer)</a:t>
            </a:r>
          </a:p>
        </p:txBody>
      </p:sp>
      <p:sp>
        <p:nvSpPr>
          <p:cNvPr id="3" name="Content Placeholder 2"/>
          <p:cNvSpPr>
            <a:spLocks noGrp="1"/>
          </p:cNvSpPr>
          <p:nvPr>
            <p:ph sz="quarter" idx="10"/>
          </p:nvPr>
        </p:nvSpPr>
        <p:spPr/>
        <p:txBody>
          <a:bodyPr/>
          <a:lstStyle/>
          <a:p>
            <a:pPr marL="354013" indent="-354013">
              <a:spcAft>
                <a:spcPts val="1200"/>
              </a:spcAft>
            </a:pPr>
            <a:r>
              <a:rPr lang="en-US" dirty="0">
                <a:latin typeface="+mn-lt"/>
              </a:rPr>
              <a:t>If the price of a sushi roll drops from $8 to $4 and sales rise from 20 to 40 units, what is the absolute value of the price elasticity of demand using the midpoint formula?</a:t>
            </a:r>
          </a:p>
          <a:p>
            <a:pPr marL="811213" lvl="1">
              <a:spcAft>
                <a:spcPts val="600"/>
              </a:spcAft>
              <a:buFont typeface="Calibri" pitchFamily="34" charset="0"/>
              <a:buAutoNum type="alphaLcParenR"/>
            </a:pPr>
            <a:r>
              <a:rPr lang="en-US" dirty="0">
                <a:latin typeface="+mn-lt"/>
              </a:rPr>
              <a:t>0.5</a:t>
            </a:r>
          </a:p>
          <a:p>
            <a:pPr marL="811213" lvl="1">
              <a:spcAft>
                <a:spcPts val="600"/>
              </a:spcAft>
              <a:buFont typeface="Calibri" pitchFamily="34" charset="0"/>
              <a:buAutoNum type="alphaLcParenR"/>
            </a:pPr>
            <a:r>
              <a:rPr lang="en-US" dirty="0">
                <a:latin typeface="+mn-lt"/>
              </a:rPr>
              <a:t>0.66</a:t>
            </a:r>
          </a:p>
          <a:p>
            <a:pPr marL="811213" lvl="1">
              <a:spcAft>
                <a:spcPts val="600"/>
              </a:spcAft>
              <a:buFont typeface="Calibri" pitchFamily="34" charset="0"/>
              <a:buAutoNum type="alphaLcParenR"/>
            </a:pPr>
            <a:r>
              <a:rPr lang="en-US" b="1" dirty="0">
                <a:latin typeface="+mn-lt"/>
              </a:rPr>
              <a:t>1 (correct answer)</a:t>
            </a:r>
          </a:p>
          <a:p>
            <a:pPr marL="811213" lvl="1">
              <a:spcAft>
                <a:spcPts val="600"/>
              </a:spcAft>
              <a:buFont typeface="Calibri" pitchFamily="34" charset="0"/>
              <a:buAutoNum type="alphaLcParenR"/>
            </a:pPr>
            <a:r>
              <a:rPr lang="en-US" dirty="0">
                <a:latin typeface="+mn-lt"/>
              </a:rPr>
              <a:t>2</a:t>
            </a:r>
          </a:p>
        </p:txBody>
      </p:sp>
    </p:spTree>
    <p:extLst>
      <p:ext uri="{BB962C8B-B14F-4D97-AF65-F5344CB8AC3E}">
        <p14:creationId xmlns:p14="http://schemas.microsoft.com/office/powerpoint/2010/main" val="3440050994"/>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928" y="89248"/>
            <a:ext cx="10053472" cy="987115"/>
          </a:xfrm>
        </p:spPr>
        <p:txBody>
          <a:bodyPr/>
          <a:lstStyle/>
          <a:p>
            <a:r>
              <a:rPr lang="en-US" dirty="0">
                <a:latin typeface="+mn-lt"/>
              </a:rPr>
              <a:t>ESTIMATING ELASTICITIES</a:t>
            </a:r>
          </a:p>
        </p:txBody>
      </p:sp>
      <p:sp>
        <p:nvSpPr>
          <p:cNvPr id="14" name="Content Placeholder 13"/>
          <p:cNvSpPr>
            <a:spLocks noGrp="1"/>
          </p:cNvSpPr>
          <p:nvPr>
            <p:ph sz="quarter" idx="10"/>
          </p:nvPr>
        </p:nvSpPr>
        <p:spPr>
          <a:xfrm>
            <a:off x="136632" y="1353435"/>
            <a:ext cx="5212116" cy="4123133"/>
          </a:xfrm>
        </p:spPr>
        <p:txBody>
          <a:bodyPr/>
          <a:lstStyle/>
          <a:p>
            <a:pPr marL="354013" indent="-354013">
              <a:spcAft>
                <a:spcPts val="1200"/>
              </a:spcAft>
            </a:pPr>
            <a:r>
              <a:rPr lang="en-US" sz="2600" dirty="0">
                <a:latin typeface="+mn-lt"/>
              </a:rPr>
              <a:t>Economists (and many others) are interested in price elasticity of demand. </a:t>
            </a:r>
          </a:p>
          <a:p>
            <a:pPr marL="354013" indent="-354013">
              <a:spcAft>
                <a:spcPts val="1200"/>
              </a:spcAft>
            </a:pPr>
            <a:r>
              <a:rPr lang="en-US" sz="2600" dirty="0">
                <a:latin typeface="+mn-lt"/>
              </a:rPr>
              <a:t>Estimating elasticity is crucial to understanding and predicting market outcomes.</a:t>
            </a:r>
          </a:p>
          <a:p>
            <a:pPr marL="0" indent="0">
              <a:spcAft>
                <a:spcPts val="1200"/>
              </a:spcAft>
              <a:buNone/>
            </a:pPr>
            <a:r>
              <a:rPr lang="en-IN" sz="2600" b="1" kern="1200" dirty="0">
                <a:solidFill>
                  <a:prstClr val="black"/>
                </a:solidFill>
                <a:latin typeface="+mn-lt"/>
                <a:ea typeface="MS PGothic" pitchFamily="34" charset="-128"/>
              </a:rPr>
              <a:t>TABLE 1 Some Estimated Price Elasticities of Demand</a:t>
            </a:r>
          </a:p>
        </p:txBody>
      </p:sp>
      <p:graphicFrame>
        <p:nvGraphicFramePr>
          <p:cNvPr id="20" name="Table Placeholder 19"/>
          <p:cNvGraphicFramePr>
            <a:graphicFrameLocks noGrp="1"/>
          </p:cNvGraphicFramePr>
          <p:nvPr>
            <p:ph type="pic" sz="quarter" idx="11"/>
            <p:extLst>
              <p:ext uri="{D42A27DB-BD31-4B8C-83A1-F6EECF244321}">
                <p14:modId xmlns:p14="http://schemas.microsoft.com/office/powerpoint/2010/main" val="1317215489"/>
              </p:ext>
            </p:extLst>
          </p:nvPr>
        </p:nvGraphicFramePr>
        <p:xfrm>
          <a:off x="5767407" y="992306"/>
          <a:ext cx="3775444" cy="6192702"/>
        </p:xfrm>
        <a:graphic>
          <a:graphicData uri="http://schemas.openxmlformats.org/drawingml/2006/table">
            <a:tbl>
              <a:tblPr firstRow="1">
                <a:tableStyleId>{5940675A-B579-460E-94D1-54222C63F5DA}</a:tableStyleId>
              </a:tblPr>
              <a:tblGrid>
                <a:gridCol w="1887722">
                  <a:extLst>
                    <a:ext uri="{9D8B030D-6E8A-4147-A177-3AD203B41FA5}">
                      <a16:colId xmlns:a16="http://schemas.microsoft.com/office/drawing/2014/main" val="20000"/>
                    </a:ext>
                  </a:extLst>
                </a:gridCol>
                <a:gridCol w="1887722">
                  <a:extLst>
                    <a:ext uri="{9D8B030D-6E8A-4147-A177-3AD203B41FA5}">
                      <a16:colId xmlns:a16="http://schemas.microsoft.com/office/drawing/2014/main" val="20001"/>
                    </a:ext>
                  </a:extLst>
                </a:gridCol>
              </a:tblGrid>
              <a:tr h="573866">
                <a:tc>
                  <a:txBody>
                    <a:bodyPr/>
                    <a:lstStyle>
                      <a:lvl1pPr marR="0" algn="l" rtl="0">
                        <a:lnSpc>
                          <a:spcPct val="100000"/>
                        </a:lnSpc>
                        <a:spcBef>
                          <a:spcPts val="0"/>
                        </a:spcBef>
                        <a:spcAft>
                          <a:spcPts val="0"/>
                        </a:spcAft>
                        <a:buNone/>
                        <a:defRPr sz="1400" b="1" i="0" u="none" strike="noStrike" cap="none">
                          <a:solidFill>
                            <a:schemeClr val="lt1"/>
                          </a:solidFill>
                          <a:latin typeface="Calibri" panose="020F0502020204030204"/>
                          <a:sym typeface="Arial"/>
                        </a:defRPr>
                      </a:lvl1pPr>
                      <a:lvl2pPr marR="0" algn="l" rtl="0">
                        <a:lnSpc>
                          <a:spcPct val="100000"/>
                        </a:lnSpc>
                        <a:spcBef>
                          <a:spcPts val="0"/>
                        </a:spcBef>
                        <a:spcAft>
                          <a:spcPts val="0"/>
                        </a:spcAft>
                        <a:buNone/>
                        <a:defRPr sz="1400" b="1" i="0" u="none" strike="noStrike" cap="none">
                          <a:solidFill>
                            <a:schemeClr val="lt1"/>
                          </a:solidFill>
                          <a:latin typeface="Calibri" panose="020F0502020204030204"/>
                          <a:sym typeface="Arial"/>
                        </a:defRPr>
                      </a:lvl2pPr>
                      <a:lvl3pPr marR="0" algn="l" rtl="0">
                        <a:lnSpc>
                          <a:spcPct val="100000"/>
                        </a:lnSpc>
                        <a:spcBef>
                          <a:spcPts val="0"/>
                        </a:spcBef>
                        <a:spcAft>
                          <a:spcPts val="0"/>
                        </a:spcAft>
                        <a:buNone/>
                        <a:defRPr sz="1400" b="1" i="0" u="none" strike="noStrike" cap="none">
                          <a:solidFill>
                            <a:schemeClr val="lt1"/>
                          </a:solidFill>
                          <a:latin typeface="Calibri" panose="020F0502020204030204"/>
                          <a:sym typeface="Arial"/>
                        </a:defRPr>
                      </a:lvl3pPr>
                      <a:lvl4pPr marR="0" algn="l" rtl="0">
                        <a:lnSpc>
                          <a:spcPct val="100000"/>
                        </a:lnSpc>
                        <a:spcBef>
                          <a:spcPts val="0"/>
                        </a:spcBef>
                        <a:spcAft>
                          <a:spcPts val="0"/>
                        </a:spcAft>
                        <a:buNone/>
                        <a:defRPr sz="1400" b="1" i="0" u="none" strike="noStrike" cap="none">
                          <a:solidFill>
                            <a:schemeClr val="lt1"/>
                          </a:solidFill>
                          <a:latin typeface="Calibri" panose="020F0502020204030204"/>
                          <a:sym typeface="Arial"/>
                        </a:defRPr>
                      </a:lvl4pPr>
                      <a:lvl5pPr marR="0" algn="l" rtl="0">
                        <a:lnSpc>
                          <a:spcPct val="100000"/>
                        </a:lnSpc>
                        <a:spcBef>
                          <a:spcPts val="0"/>
                        </a:spcBef>
                        <a:spcAft>
                          <a:spcPts val="0"/>
                        </a:spcAft>
                        <a:buNone/>
                        <a:defRPr sz="1400" b="1" i="0" u="none" strike="noStrike" cap="none">
                          <a:solidFill>
                            <a:schemeClr val="lt1"/>
                          </a:solidFill>
                          <a:latin typeface="Calibri" panose="020F0502020204030204"/>
                          <a:sym typeface="Arial"/>
                        </a:defRPr>
                      </a:lvl5pPr>
                      <a:lvl6pPr marR="0" algn="l" rtl="0">
                        <a:lnSpc>
                          <a:spcPct val="100000"/>
                        </a:lnSpc>
                        <a:spcBef>
                          <a:spcPts val="0"/>
                        </a:spcBef>
                        <a:spcAft>
                          <a:spcPts val="0"/>
                        </a:spcAft>
                        <a:buNone/>
                        <a:defRPr sz="1400" b="1" i="0" u="none" strike="noStrike" cap="none">
                          <a:solidFill>
                            <a:schemeClr val="lt1"/>
                          </a:solidFill>
                          <a:latin typeface="Calibri" panose="020F0502020204030204"/>
                          <a:sym typeface="Arial"/>
                        </a:defRPr>
                      </a:lvl6pPr>
                      <a:lvl7pPr marR="0" algn="l" rtl="0">
                        <a:lnSpc>
                          <a:spcPct val="100000"/>
                        </a:lnSpc>
                        <a:spcBef>
                          <a:spcPts val="0"/>
                        </a:spcBef>
                        <a:spcAft>
                          <a:spcPts val="0"/>
                        </a:spcAft>
                        <a:buNone/>
                        <a:defRPr sz="1400" b="1" i="0" u="none" strike="noStrike" cap="none">
                          <a:solidFill>
                            <a:schemeClr val="lt1"/>
                          </a:solidFill>
                          <a:latin typeface="Calibri" panose="020F0502020204030204"/>
                          <a:sym typeface="Arial"/>
                        </a:defRPr>
                      </a:lvl7pPr>
                      <a:lvl8pPr marR="0" algn="l" rtl="0">
                        <a:lnSpc>
                          <a:spcPct val="100000"/>
                        </a:lnSpc>
                        <a:spcBef>
                          <a:spcPts val="0"/>
                        </a:spcBef>
                        <a:spcAft>
                          <a:spcPts val="0"/>
                        </a:spcAft>
                        <a:buNone/>
                        <a:defRPr sz="1400" b="1" i="0" u="none" strike="noStrike" cap="none">
                          <a:solidFill>
                            <a:schemeClr val="lt1"/>
                          </a:solidFill>
                          <a:latin typeface="Calibri" panose="020F0502020204030204"/>
                          <a:sym typeface="Arial"/>
                        </a:defRPr>
                      </a:lvl8pPr>
                      <a:lvl9pPr marR="0" algn="l" rtl="0">
                        <a:lnSpc>
                          <a:spcPct val="100000"/>
                        </a:lnSpc>
                        <a:spcBef>
                          <a:spcPts val="0"/>
                        </a:spcBef>
                        <a:spcAft>
                          <a:spcPts val="0"/>
                        </a:spcAft>
                        <a:buNone/>
                        <a:defRPr sz="1400" b="1" i="0" u="none" strike="noStrike" cap="none">
                          <a:solidFill>
                            <a:schemeClr val="lt1"/>
                          </a:solidFill>
                          <a:latin typeface="Calibri" panose="020F0502020204030204"/>
                          <a:sym typeface="Arial"/>
                        </a:defRPr>
                      </a:lvl9pPr>
                    </a:lstStyle>
                    <a:p>
                      <a:pPr algn="ctr" fontAlgn="ctr"/>
                      <a:r>
                        <a:rPr lang="en-US" sz="1400" b="1" u="none" strike="noStrike" dirty="0">
                          <a:solidFill>
                            <a:schemeClr val="tx1"/>
                          </a:solidFill>
                          <a:effectLst/>
                          <a:latin typeface="Arial" panose="020B0604020202020204" pitchFamily="34" charset="0"/>
                          <a:cs typeface="Arial" panose="020B0604020202020204" pitchFamily="34" charset="0"/>
                        </a:rPr>
                        <a:t>Good</a:t>
                      </a:r>
                      <a:endParaRPr lang="en-US" sz="1400" b="1" i="0" u="none" strike="noStrike" dirty="0">
                        <a:solidFill>
                          <a:schemeClr val="tx1"/>
                        </a:solidFill>
                        <a:effectLst/>
                        <a:latin typeface="Arial" panose="020B0604020202020204" pitchFamily="34" charset="0"/>
                        <a:cs typeface="Arial" panose="020B0604020202020204" pitchFamily="34" charset="0"/>
                      </a:endParaRPr>
                    </a:p>
                  </a:txBody>
                  <a:tcPr marL="48379" marR="48379" anchor="ctr"/>
                </a:tc>
                <a:tc>
                  <a:txBody>
                    <a:bodyPr/>
                    <a:lstStyle>
                      <a:lvl1pPr marR="0" algn="l" rtl="0">
                        <a:lnSpc>
                          <a:spcPct val="100000"/>
                        </a:lnSpc>
                        <a:spcBef>
                          <a:spcPts val="0"/>
                        </a:spcBef>
                        <a:spcAft>
                          <a:spcPts val="0"/>
                        </a:spcAft>
                        <a:buNone/>
                        <a:defRPr sz="1400" b="1" i="0" u="none" strike="noStrike" cap="none">
                          <a:solidFill>
                            <a:schemeClr val="lt1"/>
                          </a:solidFill>
                          <a:latin typeface="Calibri" panose="020F0502020204030204"/>
                          <a:sym typeface="Arial"/>
                        </a:defRPr>
                      </a:lvl1pPr>
                      <a:lvl2pPr marR="0" algn="l" rtl="0">
                        <a:lnSpc>
                          <a:spcPct val="100000"/>
                        </a:lnSpc>
                        <a:spcBef>
                          <a:spcPts val="0"/>
                        </a:spcBef>
                        <a:spcAft>
                          <a:spcPts val="0"/>
                        </a:spcAft>
                        <a:buNone/>
                        <a:defRPr sz="1400" b="1" i="0" u="none" strike="noStrike" cap="none">
                          <a:solidFill>
                            <a:schemeClr val="lt1"/>
                          </a:solidFill>
                          <a:latin typeface="Calibri" panose="020F0502020204030204"/>
                          <a:sym typeface="Arial"/>
                        </a:defRPr>
                      </a:lvl2pPr>
                      <a:lvl3pPr marR="0" algn="l" rtl="0">
                        <a:lnSpc>
                          <a:spcPct val="100000"/>
                        </a:lnSpc>
                        <a:spcBef>
                          <a:spcPts val="0"/>
                        </a:spcBef>
                        <a:spcAft>
                          <a:spcPts val="0"/>
                        </a:spcAft>
                        <a:buNone/>
                        <a:defRPr sz="1400" b="1" i="0" u="none" strike="noStrike" cap="none">
                          <a:solidFill>
                            <a:schemeClr val="lt1"/>
                          </a:solidFill>
                          <a:latin typeface="Calibri" panose="020F0502020204030204"/>
                          <a:sym typeface="Arial"/>
                        </a:defRPr>
                      </a:lvl3pPr>
                      <a:lvl4pPr marR="0" algn="l" rtl="0">
                        <a:lnSpc>
                          <a:spcPct val="100000"/>
                        </a:lnSpc>
                        <a:spcBef>
                          <a:spcPts val="0"/>
                        </a:spcBef>
                        <a:spcAft>
                          <a:spcPts val="0"/>
                        </a:spcAft>
                        <a:buNone/>
                        <a:defRPr sz="1400" b="1" i="0" u="none" strike="noStrike" cap="none">
                          <a:solidFill>
                            <a:schemeClr val="lt1"/>
                          </a:solidFill>
                          <a:latin typeface="Calibri" panose="020F0502020204030204"/>
                          <a:sym typeface="Arial"/>
                        </a:defRPr>
                      </a:lvl4pPr>
                      <a:lvl5pPr marR="0" algn="l" rtl="0">
                        <a:lnSpc>
                          <a:spcPct val="100000"/>
                        </a:lnSpc>
                        <a:spcBef>
                          <a:spcPts val="0"/>
                        </a:spcBef>
                        <a:spcAft>
                          <a:spcPts val="0"/>
                        </a:spcAft>
                        <a:buNone/>
                        <a:defRPr sz="1400" b="1" i="0" u="none" strike="noStrike" cap="none">
                          <a:solidFill>
                            <a:schemeClr val="lt1"/>
                          </a:solidFill>
                          <a:latin typeface="Calibri" panose="020F0502020204030204"/>
                          <a:sym typeface="Arial"/>
                        </a:defRPr>
                      </a:lvl5pPr>
                      <a:lvl6pPr marR="0" algn="l" rtl="0">
                        <a:lnSpc>
                          <a:spcPct val="100000"/>
                        </a:lnSpc>
                        <a:spcBef>
                          <a:spcPts val="0"/>
                        </a:spcBef>
                        <a:spcAft>
                          <a:spcPts val="0"/>
                        </a:spcAft>
                        <a:buNone/>
                        <a:defRPr sz="1400" b="1" i="0" u="none" strike="noStrike" cap="none">
                          <a:solidFill>
                            <a:schemeClr val="lt1"/>
                          </a:solidFill>
                          <a:latin typeface="Calibri" panose="020F0502020204030204"/>
                          <a:sym typeface="Arial"/>
                        </a:defRPr>
                      </a:lvl6pPr>
                      <a:lvl7pPr marR="0" algn="l" rtl="0">
                        <a:lnSpc>
                          <a:spcPct val="100000"/>
                        </a:lnSpc>
                        <a:spcBef>
                          <a:spcPts val="0"/>
                        </a:spcBef>
                        <a:spcAft>
                          <a:spcPts val="0"/>
                        </a:spcAft>
                        <a:buNone/>
                        <a:defRPr sz="1400" b="1" i="0" u="none" strike="noStrike" cap="none">
                          <a:solidFill>
                            <a:schemeClr val="lt1"/>
                          </a:solidFill>
                          <a:latin typeface="Calibri" panose="020F0502020204030204"/>
                          <a:sym typeface="Arial"/>
                        </a:defRPr>
                      </a:lvl7pPr>
                      <a:lvl8pPr marR="0" algn="l" rtl="0">
                        <a:lnSpc>
                          <a:spcPct val="100000"/>
                        </a:lnSpc>
                        <a:spcBef>
                          <a:spcPts val="0"/>
                        </a:spcBef>
                        <a:spcAft>
                          <a:spcPts val="0"/>
                        </a:spcAft>
                        <a:buNone/>
                        <a:defRPr sz="1400" b="1" i="0" u="none" strike="noStrike" cap="none">
                          <a:solidFill>
                            <a:schemeClr val="lt1"/>
                          </a:solidFill>
                          <a:latin typeface="Calibri" panose="020F0502020204030204"/>
                          <a:sym typeface="Arial"/>
                        </a:defRPr>
                      </a:lvl8pPr>
                      <a:lvl9pPr marR="0" algn="l" rtl="0">
                        <a:lnSpc>
                          <a:spcPct val="100000"/>
                        </a:lnSpc>
                        <a:spcBef>
                          <a:spcPts val="0"/>
                        </a:spcBef>
                        <a:spcAft>
                          <a:spcPts val="0"/>
                        </a:spcAft>
                        <a:buNone/>
                        <a:defRPr sz="1400" b="1" i="0" u="none" strike="noStrike" cap="none">
                          <a:solidFill>
                            <a:schemeClr val="lt1"/>
                          </a:solidFill>
                          <a:latin typeface="Calibri" panose="020F0502020204030204"/>
                          <a:sym typeface="Arial"/>
                        </a:defRPr>
                      </a:lvl9pPr>
                    </a:lstStyle>
                    <a:p>
                      <a:pPr algn="ctr" fontAlgn="ctr"/>
                      <a:r>
                        <a:rPr lang="en-US" sz="1400" b="1" u="none" strike="noStrike" dirty="0">
                          <a:solidFill>
                            <a:schemeClr val="tx1"/>
                          </a:solidFill>
                          <a:effectLst/>
                          <a:latin typeface="Arial" panose="020B0604020202020204" pitchFamily="34" charset="0"/>
                          <a:cs typeface="Arial" panose="020B0604020202020204" pitchFamily="34" charset="0"/>
                        </a:rPr>
                        <a:t>Price elasticity of demand</a:t>
                      </a:r>
                      <a:endParaRPr lang="en-US" sz="1400" b="1" i="0" u="none" strike="noStrike" dirty="0">
                        <a:solidFill>
                          <a:schemeClr val="tx1"/>
                        </a:solidFill>
                        <a:effectLst/>
                        <a:latin typeface="Arial" panose="020B0604020202020204" pitchFamily="34" charset="0"/>
                        <a:cs typeface="Arial" panose="020B0604020202020204" pitchFamily="34" charset="0"/>
                      </a:endParaRPr>
                    </a:p>
                  </a:txBody>
                  <a:tcPr marL="48379" marR="48379" anchor="ctr"/>
                </a:tc>
                <a:extLst>
                  <a:ext uri="{0D108BD9-81ED-4DB2-BD59-A6C34878D82A}">
                    <a16:rowId xmlns:a16="http://schemas.microsoft.com/office/drawing/2014/main" val="10000"/>
                  </a:ext>
                </a:extLst>
              </a:tr>
              <a:tr h="435128">
                <a:tc>
                  <a:txBody>
                    <a:bodyPr/>
                    <a:lstStyle>
                      <a:lvl1pPr marR="0" algn="l" rtl="0">
                        <a:lnSpc>
                          <a:spcPct val="100000"/>
                        </a:lnSpc>
                        <a:spcBef>
                          <a:spcPts val="0"/>
                        </a:spcBef>
                        <a:spcAft>
                          <a:spcPts val="0"/>
                        </a:spcAft>
                        <a:buNone/>
                        <a:defRPr sz="1400" b="0" i="0" u="none" strike="noStrike" cap="none">
                          <a:solidFill>
                            <a:schemeClr val="dk1"/>
                          </a:solidFill>
                          <a:latin typeface="Calibri" panose="020F0502020204030204"/>
                          <a:sym typeface="Arial"/>
                        </a:defRPr>
                      </a:lvl1pPr>
                      <a:lvl2pPr marR="0" algn="l" rtl="0">
                        <a:lnSpc>
                          <a:spcPct val="100000"/>
                        </a:lnSpc>
                        <a:spcBef>
                          <a:spcPts val="0"/>
                        </a:spcBef>
                        <a:spcAft>
                          <a:spcPts val="0"/>
                        </a:spcAft>
                        <a:buNone/>
                        <a:defRPr sz="1400" b="0" i="0" u="none" strike="noStrike" cap="none">
                          <a:solidFill>
                            <a:schemeClr val="dk1"/>
                          </a:solidFill>
                          <a:latin typeface="Calibri" panose="020F0502020204030204"/>
                          <a:sym typeface="Arial"/>
                        </a:defRPr>
                      </a:lvl2pPr>
                      <a:lvl3pPr marR="0" algn="l" rtl="0">
                        <a:lnSpc>
                          <a:spcPct val="100000"/>
                        </a:lnSpc>
                        <a:spcBef>
                          <a:spcPts val="0"/>
                        </a:spcBef>
                        <a:spcAft>
                          <a:spcPts val="0"/>
                        </a:spcAft>
                        <a:buNone/>
                        <a:defRPr sz="1400" b="0" i="0" u="none" strike="noStrike" cap="none">
                          <a:solidFill>
                            <a:schemeClr val="dk1"/>
                          </a:solidFill>
                          <a:latin typeface="Calibri" panose="020F0502020204030204"/>
                          <a:sym typeface="Arial"/>
                        </a:defRPr>
                      </a:lvl3pPr>
                      <a:lvl4pPr marR="0" algn="l" rtl="0">
                        <a:lnSpc>
                          <a:spcPct val="100000"/>
                        </a:lnSpc>
                        <a:spcBef>
                          <a:spcPts val="0"/>
                        </a:spcBef>
                        <a:spcAft>
                          <a:spcPts val="0"/>
                        </a:spcAft>
                        <a:buNone/>
                        <a:defRPr sz="1400" b="0" i="0" u="none" strike="noStrike" cap="none">
                          <a:solidFill>
                            <a:schemeClr val="dk1"/>
                          </a:solidFill>
                          <a:latin typeface="Calibri" panose="020F0502020204030204"/>
                          <a:sym typeface="Arial"/>
                        </a:defRPr>
                      </a:lvl4pPr>
                      <a:lvl5pPr marR="0" algn="l" rtl="0">
                        <a:lnSpc>
                          <a:spcPct val="100000"/>
                        </a:lnSpc>
                        <a:spcBef>
                          <a:spcPts val="0"/>
                        </a:spcBef>
                        <a:spcAft>
                          <a:spcPts val="0"/>
                        </a:spcAft>
                        <a:buNone/>
                        <a:defRPr sz="1400" b="0" i="0" u="none" strike="noStrike" cap="none">
                          <a:solidFill>
                            <a:schemeClr val="dk1"/>
                          </a:solidFill>
                          <a:latin typeface="Calibri" panose="020F0502020204030204"/>
                          <a:sym typeface="Arial"/>
                        </a:defRPr>
                      </a:lvl5pPr>
                      <a:lvl6pPr marR="0" algn="l" rtl="0">
                        <a:lnSpc>
                          <a:spcPct val="100000"/>
                        </a:lnSpc>
                        <a:spcBef>
                          <a:spcPts val="0"/>
                        </a:spcBef>
                        <a:spcAft>
                          <a:spcPts val="0"/>
                        </a:spcAft>
                        <a:buNone/>
                        <a:defRPr sz="1400" b="0" i="0" u="none" strike="noStrike" cap="none">
                          <a:solidFill>
                            <a:schemeClr val="dk1"/>
                          </a:solidFill>
                          <a:latin typeface="Calibri" panose="020F0502020204030204"/>
                          <a:sym typeface="Arial"/>
                        </a:defRPr>
                      </a:lvl6pPr>
                      <a:lvl7pPr marR="0" algn="l" rtl="0">
                        <a:lnSpc>
                          <a:spcPct val="100000"/>
                        </a:lnSpc>
                        <a:spcBef>
                          <a:spcPts val="0"/>
                        </a:spcBef>
                        <a:spcAft>
                          <a:spcPts val="0"/>
                        </a:spcAft>
                        <a:buNone/>
                        <a:defRPr sz="1400" b="0" i="0" u="none" strike="noStrike" cap="none">
                          <a:solidFill>
                            <a:schemeClr val="dk1"/>
                          </a:solidFill>
                          <a:latin typeface="Calibri" panose="020F0502020204030204"/>
                          <a:sym typeface="Arial"/>
                        </a:defRPr>
                      </a:lvl7pPr>
                      <a:lvl8pPr marR="0" algn="l" rtl="0">
                        <a:lnSpc>
                          <a:spcPct val="100000"/>
                        </a:lnSpc>
                        <a:spcBef>
                          <a:spcPts val="0"/>
                        </a:spcBef>
                        <a:spcAft>
                          <a:spcPts val="0"/>
                        </a:spcAft>
                        <a:buNone/>
                        <a:defRPr sz="1400" b="0" i="0" u="none" strike="noStrike" cap="none">
                          <a:solidFill>
                            <a:schemeClr val="dk1"/>
                          </a:solidFill>
                          <a:latin typeface="Calibri" panose="020F0502020204030204"/>
                          <a:sym typeface="Arial"/>
                        </a:defRPr>
                      </a:lvl8pPr>
                      <a:lvl9pPr marR="0" algn="l" rtl="0">
                        <a:lnSpc>
                          <a:spcPct val="100000"/>
                        </a:lnSpc>
                        <a:spcBef>
                          <a:spcPts val="0"/>
                        </a:spcBef>
                        <a:spcAft>
                          <a:spcPts val="0"/>
                        </a:spcAft>
                        <a:buNone/>
                        <a:defRPr sz="1400" b="0" i="0" u="none" strike="noStrike" cap="none">
                          <a:solidFill>
                            <a:schemeClr val="dk1"/>
                          </a:solidFill>
                          <a:latin typeface="Calibri" panose="020F0502020204030204"/>
                          <a:sym typeface="Arial"/>
                        </a:defRPr>
                      </a:lvl9pPr>
                    </a:lstStyle>
                    <a:p>
                      <a:pPr algn="l" fontAlgn="ctr"/>
                      <a:r>
                        <a:rPr lang="en-US" sz="1400" b="1" u="none" strike="noStrike" dirty="0">
                          <a:solidFill>
                            <a:schemeClr val="tx1"/>
                          </a:solidFill>
                          <a:effectLst/>
                          <a:latin typeface="Arial" panose="020B0604020202020204" pitchFamily="34" charset="0"/>
                          <a:cs typeface="Arial" panose="020B0604020202020204" pitchFamily="34" charset="0"/>
                        </a:rPr>
                        <a:t>Inelastic demand</a:t>
                      </a:r>
                      <a:endParaRPr lang="en-US" sz="1400" b="1" i="0" u="none" strike="noStrike" dirty="0">
                        <a:solidFill>
                          <a:schemeClr val="tx1"/>
                        </a:solidFill>
                        <a:effectLst/>
                        <a:latin typeface="Arial" panose="020B0604020202020204" pitchFamily="34" charset="0"/>
                        <a:cs typeface="Arial" panose="020B0604020202020204" pitchFamily="34" charset="0"/>
                      </a:endParaRPr>
                    </a:p>
                  </a:txBody>
                  <a:tcPr marL="48379" marR="48379"/>
                </a:tc>
                <a:tc>
                  <a:txBody>
                    <a:bodyPr/>
                    <a:lstStyle>
                      <a:lvl1pPr marR="0" algn="l" rtl="0">
                        <a:lnSpc>
                          <a:spcPct val="100000"/>
                        </a:lnSpc>
                        <a:spcBef>
                          <a:spcPts val="0"/>
                        </a:spcBef>
                        <a:spcAft>
                          <a:spcPts val="0"/>
                        </a:spcAft>
                        <a:buNone/>
                        <a:defRPr sz="1400" b="0" i="0" u="none" strike="noStrike" cap="none">
                          <a:solidFill>
                            <a:schemeClr val="dk1"/>
                          </a:solidFill>
                          <a:latin typeface="Calibri" panose="020F0502020204030204"/>
                          <a:sym typeface="Arial"/>
                        </a:defRPr>
                      </a:lvl1pPr>
                      <a:lvl2pPr marR="0" algn="l" rtl="0">
                        <a:lnSpc>
                          <a:spcPct val="100000"/>
                        </a:lnSpc>
                        <a:spcBef>
                          <a:spcPts val="0"/>
                        </a:spcBef>
                        <a:spcAft>
                          <a:spcPts val="0"/>
                        </a:spcAft>
                        <a:buNone/>
                        <a:defRPr sz="1400" b="0" i="0" u="none" strike="noStrike" cap="none">
                          <a:solidFill>
                            <a:schemeClr val="dk1"/>
                          </a:solidFill>
                          <a:latin typeface="Calibri" panose="020F0502020204030204"/>
                          <a:sym typeface="Arial"/>
                        </a:defRPr>
                      </a:lvl2pPr>
                      <a:lvl3pPr marR="0" algn="l" rtl="0">
                        <a:lnSpc>
                          <a:spcPct val="100000"/>
                        </a:lnSpc>
                        <a:spcBef>
                          <a:spcPts val="0"/>
                        </a:spcBef>
                        <a:spcAft>
                          <a:spcPts val="0"/>
                        </a:spcAft>
                        <a:buNone/>
                        <a:defRPr sz="1400" b="0" i="0" u="none" strike="noStrike" cap="none">
                          <a:solidFill>
                            <a:schemeClr val="dk1"/>
                          </a:solidFill>
                          <a:latin typeface="Calibri" panose="020F0502020204030204"/>
                          <a:sym typeface="Arial"/>
                        </a:defRPr>
                      </a:lvl3pPr>
                      <a:lvl4pPr marR="0" algn="l" rtl="0">
                        <a:lnSpc>
                          <a:spcPct val="100000"/>
                        </a:lnSpc>
                        <a:spcBef>
                          <a:spcPts val="0"/>
                        </a:spcBef>
                        <a:spcAft>
                          <a:spcPts val="0"/>
                        </a:spcAft>
                        <a:buNone/>
                        <a:defRPr sz="1400" b="0" i="0" u="none" strike="noStrike" cap="none">
                          <a:solidFill>
                            <a:schemeClr val="dk1"/>
                          </a:solidFill>
                          <a:latin typeface="Calibri" panose="020F0502020204030204"/>
                          <a:sym typeface="Arial"/>
                        </a:defRPr>
                      </a:lvl4pPr>
                      <a:lvl5pPr marR="0" algn="l" rtl="0">
                        <a:lnSpc>
                          <a:spcPct val="100000"/>
                        </a:lnSpc>
                        <a:spcBef>
                          <a:spcPts val="0"/>
                        </a:spcBef>
                        <a:spcAft>
                          <a:spcPts val="0"/>
                        </a:spcAft>
                        <a:buNone/>
                        <a:defRPr sz="1400" b="0" i="0" u="none" strike="noStrike" cap="none">
                          <a:solidFill>
                            <a:schemeClr val="dk1"/>
                          </a:solidFill>
                          <a:latin typeface="Calibri" panose="020F0502020204030204"/>
                          <a:sym typeface="Arial"/>
                        </a:defRPr>
                      </a:lvl5pPr>
                      <a:lvl6pPr marR="0" algn="l" rtl="0">
                        <a:lnSpc>
                          <a:spcPct val="100000"/>
                        </a:lnSpc>
                        <a:spcBef>
                          <a:spcPts val="0"/>
                        </a:spcBef>
                        <a:spcAft>
                          <a:spcPts val="0"/>
                        </a:spcAft>
                        <a:buNone/>
                        <a:defRPr sz="1400" b="0" i="0" u="none" strike="noStrike" cap="none">
                          <a:solidFill>
                            <a:schemeClr val="dk1"/>
                          </a:solidFill>
                          <a:latin typeface="Calibri" panose="020F0502020204030204"/>
                          <a:sym typeface="Arial"/>
                        </a:defRPr>
                      </a:lvl6pPr>
                      <a:lvl7pPr marR="0" algn="l" rtl="0">
                        <a:lnSpc>
                          <a:spcPct val="100000"/>
                        </a:lnSpc>
                        <a:spcBef>
                          <a:spcPts val="0"/>
                        </a:spcBef>
                        <a:spcAft>
                          <a:spcPts val="0"/>
                        </a:spcAft>
                        <a:buNone/>
                        <a:defRPr sz="1400" b="0" i="0" u="none" strike="noStrike" cap="none">
                          <a:solidFill>
                            <a:schemeClr val="dk1"/>
                          </a:solidFill>
                          <a:latin typeface="Calibri" panose="020F0502020204030204"/>
                          <a:sym typeface="Arial"/>
                        </a:defRPr>
                      </a:lvl7pPr>
                      <a:lvl8pPr marR="0" algn="l" rtl="0">
                        <a:lnSpc>
                          <a:spcPct val="100000"/>
                        </a:lnSpc>
                        <a:spcBef>
                          <a:spcPts val="0"/>
                        </a:spcBef>
                        <a:spcAft>
                          <a:spcPts val="0"/>
                        </a:spcAft>
                        <a:buNone/>
                        <a:defRPr sz="1400" b="0" i="0" u="none" strike="noStrike" cap="none">
                          <a:solidFill>
                            <a:schemeClr val="dk1"/>
                          </a:solidFill>
                          <a:latin typeface="Calibri" panose="020F0502020204030204"/>
                          <a:sym typeface="Arial"/>
                        </a:defRPr>
                      </a:lvl8pPr>
                      <a:lvl9pPr marR="0" algn="l" rtl="0">
                        <a:lnSpc>
                          <a:spcPct val="100000"/>
                        </a:lnSpc>
                        <a:spcBef>
                          <a:spcPts val="0"/>
                        </a:spcBef>
                        <a:spcAft>
                          <a:spcPts val="0"/>
                        </a:spcAft>
                        <a:buNone/>
                        <a:defRPr sz="1400" b="0" i="0" u="none" strike="noStrike" cap="none">
                          <a:solidFill>
                            <a:schemeClr val="dk1"/>
                          </a:solidFill>
                          <a:latin typeface="Calibri" panose="020F0502020204030204"/>
                          <a:sym typeface="Arial"/>
                        </a:defRPr>
                      </a:lvl9pPr>
                    </a:lstStyle>
                    <a:p>
                      <a:pPr algn="l" fontAlgn="ctr"/>
                      <a:r>
                        <a:rPr lang="en-IN" sz="1400" u="none" strike="noStrike" dirty="0">
                          <a:solidFill>
                            <a:schemeClr val="tx1"/>
                          </a:solidFill>
                          <a:effectLst/>
                          <a:latin typeface="Arial" panose="020B0604020202020204" pitchFamily="34" charset="0"/>
                          <a:cs typeface="Arial" panose="020B0604020202020204" pitchFamily="34" charset="0"/>
                        </a:rPr>
                        <a:t> </a:t>
                      </a:r>
                      <a:endParaRPr lang="en-IN" sz="1400" b="0" i="0" u="none" strike="noStrike" dirty="0">
                        <a:solidFill>
                          <a:schemeClr val="tx1"/>
                        </a:solidFill>
                        <a:effectLst/>
                        <a:latin typeface="Arial" panose="020B0604020202020204" pitchFamily="34" charset="0"/>
                        <a:cs typeface="Arial" panose="020B0604020202020204" pitchFamily="34" charset="0"/>
                      </a:endParaRPr>
                    </a:p>
                  </a:txBody>
                  <a:tcPr marL="48379" marR="48379"/>
                </a:tc>
                <a:extLst>
                  <a:ext uri="{0D108BD9-81ED-4DB2-BD59-A6C34878D82A}">
                    <a16:rowId xmlns:a16="http://schemas.microsoft.com/office/drawing/2014/main" val="10001"/>
                  </a:ext>
                </a:extLst>
              </a:tr>
              <a:tr h="573866">
                <a:tc>
                  <a:txBody>
                    <a:bodyPr/>
                    <a:lstStyle>
                      <a:lvl1pPr marR="0" algn="l" rtl="0">
                        <a:lnSpc>
                          <a:spcPct val="100000"/>
                        </a:lnSpc>
                        <a:spcBef>
                          <a:spcPts val="0"/>
                        </a:spcBef>
                        <a:spcAft>
                          <a:spcPts val="0"/>
                        </a:spcAft>
                        <a:buNone/>
                        <a:defRPr sz="1400" b="0" i="0" u="none" strike="noStrike" cap="none">
                          <a:solidFill>
                            <a:schemeClr val="dk1"/>
                          </a:solidFill>
                          <a:latin typeface="Calibri" panose="020F0502020204030204"/>
                          <a:sym typeface="Arial"/>
                        </a:defRPr>
                      </a:lvl1pPr>
                      <a:lvl2pPr marR="0" algn="l" rtl="0">
                        <a:lnSpc>
                          <a:spcPct val="100000"/>
                        </a:lnSpc>
                        <a:spcBef>
                          <a:spcPts val="0"/>
                        </a:spcBef>
                        <a:spcAft>
                          <a:spcPts val="0"/>
                        </a:spcAft>
                        <a:buNone/>
                        <a:defRPr sz="1400" b="0" i="0" u="none" strike="noStrike" cap="none">
                          <a:solidFill>
                            <a:schemeClr val="dk1"/>
                          </a:solidFill>
                          <a:latin typeface="Calibri" panose="020F0502020204030204"/>
                          <a:sym typeface="Arial"/>
                        </a:defRPr>
                      </a:lvl2pPr>
                      <a:lvl3pPr marR="0" algn="l" rtl="0">
                        <a:lnSpc>
                          <a:spcPct val="100000"/>
                        </a:lnSpc>
                        <a:spcBef>
                          <a:spcPts val="0"/>
                        </a:spcBef>
                        <a:spcAft>
                          <a:spcPts val="0"/>
                        </a:spcAft>
                        <a:buNone/>
                        <a:defRPr sz="1400" b="0" i="0" u="none" strike="noStrike" cap="none">
                          <a:solidFill>
                            <a:schemeClr val="dk1"/>
                          </a:solidFill>
                          <a:latin typeface="Calibri" panose="020F0502020204030204"/>
                          <a:sym typeface="Arial"/>
                        </a:defRPr>
                      </a:lvl3pPr>
                      <a:lvl4pPr marR="0" algn="l" rtl="0">
                        <a:lnSpc>
                          <a:spcPct val="100000"/>
                        </a:lnSpc>
                        <a:spcBef>
                          <a:spcPts val="0"/>
                        </a:spcBef>
                        <a:spcAft>
                          <a:spcPts val="0"/>
                        </a:spcAft>
                        <a:buNone/>
                        <a:defRPr sz="1400" b="0" i="0" u="none" strike="noStrike" cap="none">
                          <a:solidFill>
                            <a:schemeClr val="dk1"/>
                          </a:solidFill>
                          <a:latin typeface="Calibri" panose="020F0502020204030204"/>
                          <a:sym typeface="Arial"/>
                        </a:defRPr>
                      </a:lvl4pPr>
                      <a:lvl5pPr marR="0" algn="l" rtl="0">
                        <a:lnSpc>
                          <a:spcPct val="100000"/>
                        </a:lnSpc>
                        <a:spcBef>
                          <a:spcPts val="0"/>
                        </a:spcBef>
                        <a:spcAft>
                          <a:spcPts val="0"/>
                        </a:spcAft>
                        <a:buNone/>
                        <a:defRPr sz="1400" b="0" i="0" u="none" strike="noStrike" cap="none">
                          <a:solidFill>
                            <a:schemeClr val="dk1"/>
                          </a:solidFill>
                          <a:latin typeface="Calibri" panose="020F0502020204030204"/>
                          <a:sym typeface="Arial"/>
                        </a:defRPr>
                      </a:lvl5pPr>
                      <a:lvl6pPr marR="0" algn="l" rtl="0">
                        <a:lnSpc>
                          <a:spcPct val="100000"/>
                        </a:lnSpc>
                        <a:spcBef>
                          <a:spcPts val="0"/>
                        </a:spcBef>
                        <a:spcAft>
                          <a:spcPts val="0"/>
                        </a:spcAft>
                        <a:buNone/>
                        <a:defRPr sz="1400" b="0" i="0" u="none" strike="noStrike" cap="none">
                          <a:solidFill>
                            <a:schemeClr val="dk1"/>
                          </a:solidFill>
                          <a:latin typeface="Calibri" panose="020F0502020204030204"/>
                          <a:sym typeface="Arial"/>
                        </a:defRPr>
                      </a:lvl6pPr>
                      <a:lvl7pPr marR="0" algn="l" rtl="0">
                        <a:lnSpc>
                          <a:spcPct val="100000"/>
                        </a:lnSpc>
                        <a:spcBef>
                          <a:spcPts val="0"/>
                        </a:spcBef>
                        <a:spcAft>
                          <a:spcPts val="0"/>
                        </a:spcAft>
                        <a:buNone/>
                        <a:defRPr sz="1400" b="0" i="0" u="none" strike="noStrike" cap="none">
                          <a:solidFill>
                            <a:schemeClr val="dk1"/>
                          </a:solidFill>
                          <a:latin typeface="Calibri" panose="020F0502020204030204"/>
                          <a:sym typeface="Arial"/>
                        </a:defRPr>
                      </a:lvl7pPr>
                      <a:lvl8pPr marR="0" algn="l" rtl="0">
                        <a:lnSpc>
                          <a:spcPct val="100000"/>
                        </a:lnSpc>
                        <a:spcBef>
                          <a:spcPts val="0"/>
                        </a:spcBef>
                        <a:spcAft>
                          <a:spcPts val="0"/>
                        </a:spcAft>
                        <a:buNone/>
                        <a:defRPr sz="1400" b="0" i="0" u="none" strike="noStrike" cap="none">
                          <a:solidFill>
                            <a:schemeClr val="dk1"/>
                          </a:solidFill>
                          <a:latin typeface="Calibri" panose="020F0502020204030204"/>
                          <a:sym typeface="Arial"/>
                        </a:defRPr>
                      </a:lvl8pPr>
                      <a:lvl9pPr marR="0" algn="l" rtl="0">
                        <a:lnSpc>
                          <a:spcPct val="100000"/>
                        </a:lnSpc>
                        <a:spcBef>
                          <a:spcPts val="0"/>
                        </a:spcBef>
                        <a:spcAft>
                          <a:spcPts val="0"/>
                        </a:spcAft>
                        <a:buNone/>
                        <a:defRPr sz="1400" b="0" i="0" u="none" strike="noStrike" cap="none">
                          <a:solidFill>
                            <a:schemeClr val="dk1"/>
                          </a:solidFill>
                          <a:latin typeface="Calibri" panose="020F0502020204030204"/>
                          <a:sym typeface="Arial"/>
                        </a:defRPr>
                      </a:lvl9pPr>
                    </a:lstStyle>
                    <a:p>
                      <a:pPr algn="l" fontAlgn="ctr"/>
                      <a:r>
                        <a:rPr lang="en-US" sz="1400" u="none" strike="noStrike" dirty="0">
                          <a:solidFill>
                            <a:schemeClr val="tx1"/>
                          </a:solidFill>
                          <a:effectLst/>
                          <a:latin typeface="Arial" panose="020B0604020202020204" pitchFamily="34" charset="0"/>
                          <a:cs typeface="Arial" panose="020B0604020202020204" pitchFamily="34" charset="0"/>
                        </a:rPr>
                        <a:t>Gasoline (short-run)</a:t>
                      </a:r>
                      <a:endParaRPr lang="en-US" sz="1400" b="0" i="0" u="none" strike="noStrike" dirty="0">
                        <a:solidFill>
                          <a:schemeClr val="tx1"/>
                        </a:solidFill>
                        <a:effectLst/>
                        <a:latin typeface="Arial" panose="020B0604020202020204" pitchFamily="34" charset="0"/>
                        <a:cs typeface="Arial" panose="020B0604020202020204" pitchFamily="34" charset="0"/>
                      </a:endParaRPr>
                    </a:p>
                  </a:txBody>
                  <a:tcPr marL="48379" marR="48379"/>
                </a:tc>
                <a:tc>
                  <a:txBody>
                    <a:bodyPr/>
                    <a:lstStyle>
                      <a:lvl1pPr marR="0" algn="l" rtl="0">
                        <a:lnSpc>
                          <a:spcPct val="100000"/>
                        </a:lnSpc>
                        <a:spcBef>
                          <a:spcPts val="0"/>
                        </a:spcBef>
                        <a:spcAft>
                          <a:spcPts val="0"/>
                        </a:spcAft>
                        <a:buNone/>
                        <a:defRPr sz="1400" b="0" i="0" u="none" strike="noStrike" cap="none">
                          <a:solidFill>
                            <a:schemeClr val="dk1"/>
                          </a:solidFill>
                          <a:latin typeface="Calibri" panose="020F0502020204030204"/>
                          <a:sym typeface="Arial"/>
                        </a:defRPr>
                      </a:lvl1pPr>
                      <a:lvl2pPr marR="0" algn="l" rtl="0">
                        <a:lnSpc>
                          <a:spcPct val="100000"/>
                        </a:lnSpc>
                        <a:spcBef>
                          <a:spcPts val="0"/>
                        </a:spcBef>
                        <a:spcAft>
                          <a:spcPts val="0"/>
                        </a:spcAft>
                        <a:buNone/>
                        <a:defRPr sz="1400" b="0" i="0" u="none" strike="noStrike" cap="none">
                          <a:solidFill>
                            <a:schemeClr val="dk1"/>
                          </a:solidFill>
                          <a:latin typeface="Calibri" panose="020F0502020204030204"/>
                          <a:sym typeface="Arial"/>
                        </a:defRPr>
                      </a:lvl2pPr>
                      <a:lvl3pPr marR="0" algn="l" rtl="0">
                        <a:lnSpc>
                          <a:spcPct val="100000"/>
                        </a:lnSpc>
                        <a:spcBef>
                          <a:spcPts val="0"/>
                        </a:spcBef>
                        <a:spcAft>
                          <a:spcPts val="0"/>
                        </a:spcAft>
                        <a:buNone/>
                        <a:defRPr sz="1400" b="0" i="0" u="none" strike="noStrike" cap="none">
                          <a:solidFill>
                            <a:schemeClr val="dk1"/>
                          </a:solidFill>
                          <a:latin typeface="Calibri" panose="020F0502020204030204"/>
                          <a:sym typeface="Arial"/>
                        </a:defRPr>
                      </a:lvl3pPr>
                      <a:lvl4pPr marR="0" algn="l" rtl="0">
                        <a:lnSpc>
                          <a:spcPct val="100000"/>
                        </a:lnSpc>
                        <a:spcBef>
                          <a:spcPts val="0"/>
                        </a:spcBef>
                        <a:spcAft>
                          <a:spcPts val="0"/>
                        </a:spcAft>
                        <a:buNone/>
                        <a:defRPr sz="1400" b="0" i="0" u="none" strike="noStrike" cap="none">
                          <a:solidFill>
                            <a:schemeClr val="dk1"/>
                          </a:solidFill>
                          <a:latin typeface="Calibri" panose="020F0502020204030204"/>
                          <a:sym typeface="Arial"/>
                        </a:defRPr>
                      </a:lvl4pPr>
                      <a:lvl5pPr marR="0" algn="l" rtl="0">
                        <a:lnSpc>
                          <a:spcPct val="100000"/>
                        </a:lnSpc>
                        <a:spcBef>
                          <a:spcPts val="0"/>
                        </a:spcBef>
                        <a:spcAft>
                          <a:spcPts val="0"/>
                        </a:spcAft>
                        <a:buNone/>
                        <a:defRPr sz="1400" b="0" i="0" u="none" strike="noStrike" cap="none">
                          <a:solidFill>
                            <a:schemeClr val="dk1"/>
                          </a:solidFill>
                          <a:latin typeface="Calibri" panose="020F0502020204030204"/>
                          <a:sym typeface="Arial"/>
                        </a:defRPr>
                      </a:lvl5pPr>
                      <a:lvl6pPr marR="0" algn="l" rtl="0">
                        <a:lnSpc>
                          <a:spcPct val="100000"/>
                        </a:lnSpc>
                        <a:spcBef>
                          <a:spcPts val="0"/>
                        </a:spcBef>
                        <a:spcAft>
                          <a:spcPts val="0"/>
                        </a:spcAft>
                        <a:buNone/>
                        <a:defRPr sz="1400" b="0" i="0" u="none" strike="noStrike" cap="none">
                          <a:solidFill>
                            <a:schemeClr val="dk1"/>
                          </a:solidFill>
                          <a:latin typeface="Calibri" panose="020F0502020204030204"/>
                          <a:sym typeface="Arial"/>
                        </a:defRPr>
                      </a:lvl6pPr>
                      <a:lvl7pPr marR="0" algn="l" rtl="0">
                        <a:lnSpc>
                          <a:spcPct val="100000"/>
                        </a:lnSpc>
                        <a:spcBef>
                          <a:spcPts val="0"/>
                        </a:spcBef>
                        <a:spcAft>
                          <a:spcPts val="0"/>
                        </a:spcAft>
                        <a:buNone/>
                        <a:defRPr sz="1400" b="0" i="0" u="none" strike="noStrike" cap="none">
                          <a:solidFill>
                            <a:schemeClr val="dk1"/>
                          </a:solidFill>
                          <a:latin typeface="Calibri" panose="020F0502020204030204"/>
                          <a:sym typeface="Arial"/>
                        </a:defRPr>
                      </a:lvl7pPr>
                      <a:lvl8pPr marR="0" algn="l" rtl="0">
                        <a:lnSpc>
                          <a:spcPct val="100000"/>
                        </a:lnSpc>
                        <a:spcBef>
                          <a:spcPts val="0"/>
                        </a:spcBef>
                        <a:spcAft>
                          <a:spcPts val="0"/>
                        </a:spcAft>
                        <a:buNone/>
                        <a:defRPr sz="1400" b="0" i="0" u="none" strike="noStrike" cap="none">
                          <a:solidFill>
                            <a:schemeClr val="dk1"/>
                          </a:solidFill>
                          <a:latin typeface="Calibri" panose="020F0502020204030204"/>
                          <a:sym typeface="Arial"/>
                        </a:defRPr>
                      </a:lvl8pPr>
                      <a:lvl9pPr marR="0" algn="l" rtl="0">
                        <a:lnSpc>
                          <a:spcPct val="100000"/>
                        </a:lnSpc>
                        <a:spcBef>
                          <a:spcPts val="0"/>
                        </a:spcBef>
                        <a:spcAft>
                          <a:spcPts val="0"/>
                        </a:spcAft>
                        <a:buNone/>
                        <a:defRPr sz="1400" b="0" i="0" u="none" strike="noStrike" cap="none">
                          <a:solidFill>
                            <a:schemeClr val="dk1"/>
                          </a:solidFill>
                          <a:latin typeface="Calibri" panose="020F0502020204030204"/>
                          <a:sym typeface="Arial"/>
                        </a:defRPr>
                      </a:lvl9pPr>
                    </a:lstStyle>
                    <a:p>
                      <a:pPr algn="ctr" fontAlgn="ctr"/>
                      <a:r>
                        <a:rPr lang="en-US" sz="1400" u="none" strike="noStrike" dirty="0">
                          <a:solidFill>
                            <a:schemeClr val="tx1"/>
                          </a:solidFill>
                          <a:effectLst/>
                          <a:latin typeface="Arial" panose="020B0604020202020204" pitchFamily="34" charset="0"/>
                          <a:cs typeface="Arial" panose="020B0604020202020204" pitchFamily="34" charset="0"/>
                        </a:rPr>
                        <a:t>0.09</a:t>
                      </a:r>
                      <a:endParaRPr lang="en-US" sz="1400" b="0" i="0" u="none" strike="noStrike" dirty="0">
                        <a:solidFill>
                          <a:schemeClr val="tx1"/>
                        </a:solidFill>
                        <a:effectLst/>
                        <a:latin typeface="Arial" panose="020B0604020202020204" pitchFamily="34" charset="0"/>
                        <a:cs typeface="Arial" panose="020B0604020202020204" pitchFamily="34" charset="0"/>
                      </a:endParaRPr>
                    </a:p>
                  </a:txBody>
                  <a:tcPr marL="48379" marR="48379"/>
                </a:tc>
                <a:extLst>
                  <a:ext uri="{0D108BD9-81ED-4DB2-BD59-A6C34878D82A}">
                    <a16:rowId xmlns:a16="http://schemas.microsoft.com/office/drawing/2014/main" val="10002"/>
                  </a:ext>
                </a:extLst>
              </a:tr>
              <a:tr h="573866">
                <a:tc>
                  <a:txBody>
                    <a:bodyPr/>
                    <a:lstStyle>
                      <a:lvl1pPr marR="0" algn="l" rtl="0">
                        <a:lnSpc>
                          <a:spcPct val="100000"/>
                        </a:lnSpc>
                        <a:spcBef>
                          <a:spcPts val="0"/>
                        </a:spcBef>
                        <a:spcAft>
                          <a:spcPts val="0"/>
                        </a:spcAft>
                        <a:buNone/>
                        <a:defRPr sz="1400" b="0" i="0" u="none" strike="noStrike" cap="none">
                          <a:solidFill>
                            <a:schemeClr val="dk1"/>
                          </a:solidFill>
                          <a:latin typeface="Calibri" panose="020F0502020204030204"/>
                          <a:sym typeface="Arial"/>
                        </a:defRPr>
                      </a:lvl1pPr>
                      <a:lvl2pPr marR="0" algn="l" rtl="0">
                        <a:lnSpc>
                          <a:spcPct val="100000"/>
                        </a:lnSpc>
                        <a:spcBef>
                          <a:spcPts val="0"/>
                        </a:spcBef>
                        <a:spcAft>
                          <a:spcPts val="0"/>
                        </a:spcAft>
                        <a:buNone/>
                        <a:defRPr sz="1400" b="0" i="0" u="none" strike="noStrike" cap="none">
                          <a:solidFill>
                            <a:schemeClr val="dk1"/>
                          </a:solidFill>
                          <a:latin typeface="Calibri" panose="020F0502020204030204"/>
                          <a:sym typeface="Arial"/>
                        </a:defRPr>
                      </a:lvl2pPr>
                      <a:lvl3pPr marR="0" algn="l" rtl="0">
                        <a:lnSpc>
                          <a:spcPct val="100000"/>
                        </a:lnSpc>
                        <a:spcBef>
                          <a:spcPts val="0"/>
                        </a:spcBef>
                        <a:spcAft>
                          <a:spcPts val="0"/>
                        </a:spcAft>
                        <a:buNone/>
                        <a:defRPr sz="1400" b="0" i="0" u="none" strike="noStrike" cap="none">
                          <a:solidFill>
                            <a:schemeClr val="dk1"/>
                          </a:solidFill>
                          <a:latin typeface="Calibri" panose="020F0502020204030204"/>
                          <a:sym typeface="Arial"/>
                        </a:defRPr>
                      </a:lvl3pPr>
                      <a:lvl4pPr marR="0" algn="l" rtl="0">
                        <a:lnSpc>
                          <a:spcPct val="100000"/>
                        </a:lnSpc>
                        <a:spcBef>
                          <a:spcPts val="0"/>
                        </a:spcBef>
                        <a:spcAft>
                          <a:spcPts val="0"/>
                        </a:spcAft>
                        <a:buNone/>
                        <a:defRPr sz="1400" b="0" i="0" u="none" strike="noStrike" cap="none">
                          <a:solidFill>
                            <a:schemeClr val="dk1"/>
                          </a:solidFill>
                          <a:latin typeface="Calibri" panose="020F0502020204030204"/>
                          <a:sym typeface="Arial"/>
                        </a:defRPr>
                      </a:lvl4pPr>
                      <a:lvl5pPr marR="0" algn="l" rtl="0">
                        <a:lnSpc>
                          <a:spcPct val="100000"/>
                        </a:lnSpc>
                        <a:spcBef>
                          <a:spcPts val="0"/>
                        </a:spcBef>
                        <a:spcAft>
                          <a:spcPts val="0"/>
                        </a:spcAft>
                        <a:buNone/>
                        <a:defRPr sz="1400" b="0" i="0" u="none" strike="noStrike" cap="none">
                          <a:solidFill>
                            <a:schemeClr val="dk1"/>
                          </a:solidFill>
                          <a:latin typeface="Calibri" panose="020F0502020204030204"/>
                          <a:sym typeface="Arial"/>
                        </a:defRPr>
                      </a:lvl5pPr>
                      <a:lvl6pPr marR="0" algn="l" rtl="0">
                        <a:lnSpc>
                          <a:spcPct val="100000"/>
                        </a:lnSpc>
                        <a:spcBef>
                          <a:spcPts val="0"/>
                        </a:spcBef>
                        <a:spcAft>
                          <a:spcPts val="0"/>
                        </a:spcAft>
                        <a:buNone/>
                        <a:defRPr sz="1400" b="0" i="0" u="none" strike="noStrike" cap="none">
                          <a:solidFill>
                            <a:schemeClr val="dk1"/>
                          </a:solidFill>
                          <a:latin typeface="Calibri" panose="020F0502020204030204"/>
                          <a:sym typeface="Arial"/>
                        </a:defRPr>
                      </a:lvl6pPr>
                      <a:lvl7pPr marR="0" algn="l" rtl="0">
                        <a:lnSpc>
                          <a:spcPct val="100000"/>
                        </a:lnSpc>
                        <a:spcBef>
                          <a:spcPts val="0"/>
                        </a:spcBef>
                        <a:spcAft>
                          <a:spcPts val="0"/>
                        </a:spcAft>
                        <a:buNone/>
                        <a:defRPr sz="1400" b="0" i="0" u="none" strike="noStrike" cap="none">
                          <a:solidFill>
                            <a:schemeClr val="dk1"/>
                          </a:solidFill>
                          <a:latin typeface="Calibri" panose="020F0502020204030204"/>
                          <a:sym typeface="Arial"/>
                        </a:defRPr>
                      </a:lvl7pPr>
                      <a:lvl8pPr marR="0" algn="l" rtl="0">
                        <a:lnSpc>
                          <a:spcPct val="100000"/>
                        </a:lnSpc>
                        <a:spcBef>
                          <a:spcPts val="0"/>
                        </a:spcBef>
                        <a:spcAft>
                          <a:spcPts val="0"/>
                        </a:spcAft>
                        <a:buNone/>
                        <a:defRPr sz="1400" b="0" i="0" u="none" strike="noStrike" cap="none">
                          <a:solidFill>
                            <a:schemeClr val="dk1"/>
                          </a:solidFill>
                          <a:latin typeface="Calibri" panose="020F0502020204030204"/>
                          <a:sym typeface="Arial"/>
                        </a:defRPr>
                      </a:lvl8pPr>
                      <a:lvl9pPr marR="0" algn="l" rtl="0">
                        <a:lnSpc>
                          <a:spcPct val="100000"/>
                        </a:lnSpc>
                        <a:spcBef>
                          <a:spcPts val="0"/>
                        </a:spcBef>
                        <a:spcAft>
                          <a:spcPts val="0"/>
                        </a:spcAft>
                        <a:buNone/>
                        <a:defRPr sz="1400" b="0" i="0" u="none" strike="noStrike" cap="none">
                          <a:solidFill>
                            <a:schemeClr val="dk1"/>
                          </a:solidFill>
                          <a:latin typeface="Calibri" panose="020F0502020204030204"/>
                          <a:sym typeface="Arial"/>
                        </a:defRPr>
                      </a:lvl9pPr>
                    </a:lstStyle>
                    <a:p>
                      <a:pPr algn="l" fontAlgn="ctr"/>
                      <a:r>
                        <a:rPr lang="en-US" sz="1400" u="none" strike="noStrike" dirty="0">
                          <a:solidFill>
                            <a:schemeClr val="tx1"/>
                          </a:solidFill>
                          <a:effectLst/>
                          <a:latin typeface="Arial" panose="020B0604020202020204" pitchFamily="34" charset="0"/>
                          <a:cs typeface="Arial" panose="020B0604020202020204" pitchFamily="34" charset="0"/>
                        </a:rPr>
                        <a:t>Gasoline (long-run)</a:t>
                      </a:r>
                      <a:endParaRPr lang="en-US" sz="1400" b="0" i="0" u="none" strike="noStrike" dirty="0">
                        <a:solidFill>
                          <a:schemeClr val="tx1"/>
                        </a:solidFill>
                        <a:effectLst/>
                        <a:latin typeface="Arial" panose="020B0604020202020204" pitchFamily="34" charset="0"/>
                        <a:cs typeface="Arial" panose="020B0604020202020204" pitchFamily="34" charset="0"/>
                      </a:endParaRPr>
                    </a:p>
                  </a:txBody>
                  <a:tcPr marL="48379" marR="48379"/>
                </a:tc>
                <a:tc>
                  <a:txBody>
                    <a:bodyPr/>
                    <a:lstStyle>
                      <a:lvl1pPr marR="0" algn="l" rtl="0">
                        <a:lnSpc>
                          <a:spcPct val="100000"/>
                        </a:lnSpc>
                        <a:spcBef>
                          <a:spcPts val="0"/>
                        </a:spcBef>
                        <a:spcAft>
                          <a:spcPts val="0"/>
                        </a:spcAft>
                        <a:buNone/>
                        <a:defRPr sz="1400" b="0" i="0" u="none" strike="noStrike" cap="none">
                          <a:solidFill>
                            <a:schemeClr val="dk1"/>
                          </a:solidFill>
                          <a:latin typeface="Calibri" panose="020F0502020204030204"/>
                          <a:sym typeface="Arial"/>
                        </a:defRPr>
                      </a:lvl1pPr>
                      <a:lvl2pPr marR="0" algn="l" rtl="0">
                        <a:lnSpc>
                          <a:spcPct val="100000"/>
                        </a:lnSpc>
                        <a:spcBef>
                          <a:spcPts val="0"/>
                        </a:spcBef>
                        <a:spcAft>
                          <a:spcPts val="0"/>
                        </a:spcAft>
                        <a:buNone/>
                        <a:defRPr sz="1400" b="0" i="0" u="none" strike="noStrike" cap="none">
                          <a:solidFill>
                            <a:schemeClr val="dk1"/>
                          </a:solidFill>
                          <a:latin typeface="Calibri" panose="020F0502020204030204"/>
                          <a:sym typeface="Arial"/>
                        </a:defRPr>
                      </a:lvl2pPr>
                      <a:lvl3pPr marR="0" algn="l" rtl="0">
                        <a:lnSpc>
                          <a:spcPct val="100000"/>
                        </a:lnSpc>
                        <a:spcBef>
                          <a:spcPts val="0"/>
                        </a:spcBef>
                        <a:spcAft>
                          <a:spcPts val="0"/>
                        </a:spcAft>
                        <a:buNone/>
                        <a:defRPr sz="1400" b="0" i="0" u="none" strike="noStrike" cap="none">
                          <a:solidFill>
                            <a:schemeClr val="dk1"/>
                          </a:solidFill>
                          <a:latin typeface="Calibri" panose="020F0502020204030204"/>
                          <a:sym typeface="Arial"/>
                        </a:defRPr>
                      </a:lvl3pPr>
                      <a:lvl4pPr marR="0" algn="l" rtl="0">
                        <a:lnSpc>
                          <a:spcPct val="100000"/>
                        </a:lnSpc>
                        <a:spcBef>
                          <a:spcPts val="0"/>
                        </a:spcBef>
                        <a:spcAft>
                          <a:spcPts val="0"/>
                        </a:spcAft>
                        <a:buNone/>
                        <a:defRPr sz="1400" b="0" i="0" u="none" strike="noStrike" cap="none">
                          <a:solidFill>
                            <a:schemeClr val="dk1"/>
                          </a:solidFill>
                          <a:latin typeface="Calibri" panose="020F0502020204030204"/>
                          <a:sym typeface="Arial"/>
                        </a:defRPr>
                      </a:lvl4pPr>
                      <a:lvl5pPr marR="0" algn="l" rtl="0">
                        <a:lnSpc>
                          <a:spcPct val="100000"/>
                        </a:lnSpc>
                        <a:spcBef>
                          <a:spcPts val="0"/>
                        </a:spcBef>
                        <a:spcAft>
                          <a:spcPts val="0"/>
                        </a:spcAft>
                        <a:buNone/>
                        <a:defRPr sz="1400" b="0" i="0" u="none" strike="noStrike" cap="none">
                          <a:solidFill>
                            <a:schemeClr val="dk1"/>
                          </a:solidFill>
                          <a:latin typeface="Calibri" panose="020F0502020204030204"/>
                          <a:sym typeface="Arial"/>
                        </a:defRPr>
                      </a:lvl5pPr>
                      <a:lvl6pPr marR="0" algn="l" rtl="0">
                        <a:lnSpc>
                          <a:spcPct val="100000"/>
                        </a:lnSpc>
                        <a:spcBef>
                          <a:spcPts val="0"/>
                        </a:spcBef>
                        <a:spcAft>
                          <a:spcPts val="0"/>
                        </a:spcAft>
                        <a:buNone/>
                        <a:defRPr sz="1400" b="0" i="0" u="none" strike="noStrike" cap="none">
                          <a:solidFill>
                            <a:schemeClr val="dk1"/>
                          </a:solidFill>
                          <a:latin typeface="Calibri" panose="020F0502020204030204"/>
                          <a:sym typeface="Arial"/>
                        </a:defRPr>
                      </a:lvl6pPr>
                      <a:lvl7pPr marR="0" algn="l" rtl="0">
                        <a:lnSpc>
                          <a:spcPct val="100000"/>
                        </a:lnSpc>
                        <a:spcBef>
                          <a:spcPts val="0"/>
                        </a:spcBef>
                        <a:spcAft>
                          <a:spcPts val="0"/>
                        </a:spcAft>
                        <a:buNone/>
                        <a:defRPr sz="1400" b="0" i="0" u="none" strike="noStrike" cap="none">
                          <a:solidFill>
                            <a:schemeClr val="dk1"/>
                          </a:solidFill>
                          <a:latin typeface="Calibri" panose="020F0502020204030204"/>
                          <a:sym typeface="Arial"/>
                        </a:defRPr>
                      </a:lvl7pPr>
                      <a:lvl8pPr marR="0" algn="l" rtl="0">
                        <a:lnSpc>
                          <a:spcPct val="100000"/>
                        </a:lnSpc>
                        <a:spcBef>
                          <a:spcPts val="0"/>
                        </a:spcBef>
                        <a:spcAft>
                          <a:spcPts val="0"/>
                        </a:spcAft>
                        <a:buNone/>
                        <a:defRPr sz="1400" b="0" i="0" u="none" strike="noStrike" cap="none">
                          <a:solidFill>
                            <a:schemeClr val="dk1"/>
                          </a:solidFill>
                          <a:latin typeface="Calibri" panose="020F0502020204030204"/>
                          <a:sym typeface="Arial"/>
                        </a:defRPr>
                      </a:lvl8pPr>
                      <a:lvl9pPr marR="0" algn="l" rtl="0">
                        <a:lnSpc>
                          <a:spcPct val="100000"/>
                        </a:lnSpc>
                        <a:spcBef>
                          <a:spcPts val="0"/>
                        </a:spcBef>
                        <a:spcAft>
                          <a:spcPts val="0"/>
                        </a:spcAft>
                        <a:buNone/>
                        <a:defRPr sz="1400" b="0" i="0" u="none" strike="noStrike" cap="none">
                          <a:solidFill>
                            <a:schemeClr val="dk1"/>
                          </a:solidFill>
                          <a:latin typeface="Calibri" panose="020F0502020204030204"/>
                          <a:sym typeface="Arial"/>
                        </a:defRPr>
                      </a:lvl9pPr>
                    </a:lstStyle>
                    <a:p>
                      <a:pPr algn="ctr" fontAlgn="ctr"/>
                      <a:r>
                        <a:rPr lang="en-US" sz="1400" u="none" strike="noStrike" dirty="0">
                          <a:solidFill>
                            <a:schemeClr val="tx1"/>
                          </a:solidFill>
                          <a:effectLst/>
                          <a:latin typeface="Arial" panose="020B0604020202020204" pitchFamily="34" charset="0"/>
                          <a:cs typeface="Arial" panose="020B0604020202020204" pitchFamily="34" charset="0"/>
                        </a:rPr>
                        <a:t>0.24</a:t>
                      </a:r>
                      <a:endParaRPr lang="en-US" sz="1400" b="0" i="0" u="none" strike="noStrike" dirty="0">
                        <a:solidFill>
                          <a:schemeClr val="tx1"/>
                        </a:solidFill>
                        <a:effectLst/>
                        <a:latin typeface="Arial" panose="020B0604020202020204" pitchFamily="34" charset="0"/>
                        <a:cs typeface="Arial" panose="020B0604020202020204" pitchFamily="34" charset="0"/>
                      </a:endParaRPr>
                    </a:p>
                  </a:txBody>
                  <a:tcPr marL="48379" marR="48379"/>
                </a:tc>
                <a:extLst>
                  <a:ext uri="{0D108BD9-81ED-4DB2-BD59-A6C34878D82A}">
                    <a16:rowId xmlns:a16="http://schemas.microsoft.com/office/drawing/2014/main" val="10003"/>
                  </a:ext>
                </a:extLst>
              </a:tr>
              <a:tr h="573866">
                <a:tc>
                  <a:txBody>
                    <a:bodyPr/>
                    <a:lstStyle>
                      <a:lvl1pPr marR="0" algn="l" rtl="0">
                        <a:lnSpc>
                          <a:spcPct val="100000"/>
                        </a:lnSpc>
                        <a:spcBef>
                          <a:spcPts val="0"/>
                        </a:spcBef>
                        <a:spcAft>
                          <a:spcPts val="0"/>
                        </a:spcAft>
                        <a:buNone/>
                        <a:defRPr sz="1400" b="0" i="0" u="none" strike="noStrike" cap="none">
                          <a:solidFill>
                            <a:schemeClr val="dk1"/>
                          </a:solidFill>
                          <a:latin typeface="Calibri" panose="020F0502020204030204"/>
                          <a:sym typeface="Arial"/>
                        </a:defRPr>
                      </a:lvl1pPr>
                      <a:lvl2pPr marR="0" algn="l" rtl="0">
                        <a:lnSpc>
                          <a:spcPct val="100000"/>
                        </a:lnSpc>
                        <a:spcBef>
                          <a:spcPts val="0"/>
                        </a:spcBef>
                        <a:spcAft>
                          <a:spcPts val="0"/>
                        </a:spcAft>
                        <a:buNone/>
                        <a:defRPr sz="1400" b="0" i="0" u="none" strike="noStrike" cap="none">
                          <a:solidFill>
                            <a:schemeClr val="dk1"/>
                          </a:solidFill>
                          <a:latin typeface="Calibri" panose="020F0502020204030204"/>
                          <a:sym typeface="Arial"/>
                        </a:defRPr>
                      </a:lvl2pPr>
                      <a:lvl3pPr marR="0" algn="l" rtl="0">
                        <a:lnSpc>
                          <a:spcPct val="100000"/>
                        </a:lnSpc>
                        <a:spcBef>
                          <a:spcPts val="0"/>
                        </a:spcBef>
                        <a:spcAft>
                          <a:spcPts val="0"/>
                        </a:spcAft>
                        <a:buNone/>
                        <a:defRPr sz="1400" b="0" i="0" u="none" strike="noStrike" cap="none">
                          <a:solidFill>
                            <a:schemeClr val="dk1"/>
                          </a:solidFill>
                          <a:latin typeface="Calibri" panose="020F0502020204030204"/>
                          <a:sym typeface="Arial"/>
                        </a:defRPr>
                      </a:lvl3pPr>
                      <a:lvl4pPr marR="0" algn="l" rtl="0">
                        <a:lnSpc>
                          <a:spcPct val="100000"/>
                        </a:lnSpc>
                        <a:spcBef>
                          <a:spcPts val="0"/>
                        </a:spcBef>
                        <a:spcAft>
                          <a:spcPts val="0"/>
                        </a:spcAft>
                        <a:buNone/>
                        <a:defRPr sz="1400" b="0" i="0" u="none" strike="noStrike" cap="none">
                          <a:solidFill>
                            <a:schemeClr val="dk1"/>
                          </a:solidFill>
                          <a:latin typeface="Calibri" panose="020F0502020204030204"/>
                          <a:sym typeface="Arial"/>
                        </a:defRPr>
                      </a:lvl4pPr>
                      <a:lvl5pPr marR="0" algn="l" rtl="0">
                        <a:lnSpc>
                          <a:spcPct val="100000"/>
                        </a:lnSpc>
                        <a:spcBef>
                          <a:spcPts val="0"/>
                        </a:spcBef>
                        <a:spcAft>
                          <a:spcPts val="0"/>
                        </a:spcAft>
                        <a:buNone/>
                        <a:defRPr sz="1400" b="0" i="0" u="none" strike="noStrike" cap="none">
                          <a:solidFill>
                            <a:schemeClr val="dk1"/>
                          </a:solidFill>
                          <a:latin typeface="Calibri" panose="020F0502020204030204"/>
                          <a:sym typeface="Arial"/>
                        </a:defRPr>
                      </a:lvl5pPr>
                      <a:lvl6pPr marR="0" algn="l" rtl="0">
                        <a:lnSpc>
                          <a:spcPct val="100000"/>
                        </a:lnSpc>
                        <a:spcBef>
                          <a:spcPts val="0"/>
                        </a:spcBef>
                        <a:spcAft>
                          <a:spcPts val="0"/>
                        </a:spcAft>
                        <a:buNone/>
                        <a:defRPr sz="1400" b="0" i="0" u="none" strike="noStrike" cap="none">
                          <a:solidFill>
                            <a:schemeClr val="dk1"/>
                          </a:solidFill>
                          <a:latin typeface="Calibri" panose="020F0502020204030204"/>
                          <a:sym typeface="Arial"/>
                        </a:defRPr>
                      </a:lvl6pPr>
                      <a:lvl7pPr marR="0" algn="l" rtl="0">
                        <a:lnSpc>
                          <a:spcPct val="100000"/>
                        </a:lnSpc>
                        <a:spcBef>
                          <a:spcPts val="0"/>
                        </a:spcBef>
                        <a:spcAft>
                          <a:spcPts val="0"/>
                        </a:spcAft>
                        <a:buNone/>
                        <a:defRPr sz="1400" b="0" i="0" u="none" strike="noStrike" cap="none">
                          <a:solidFill>
                            <a:schemeClr val="dk1"/>
                          </a:solidFill>
                          <a:latin typeface="Calibri" panose="020F0502020204030204"/>
                          <a:sym typeface="Arial"/>
                        </a:defRPr>
                      </a:lvl7pPr>
                      <a:lvl8pPr marR="0" algn="l" rtl="0">
                        <a:lnSpc>
                          <a:spcPct val="100000"/>
                        </a:lnSpc>
                        <a:spcBef>
                          <a:spcPts val="0"/>
                        </a:spcBef>
                        <a:spcAft>
                          <a:spcPts val="0"/>
                        </a:spcAft>
                        <a:buNone/>
                        <a:defRPr sz="1400" b="0" i="0" u="none" strike="noStrike" cap="none">
                          <a:solidFill>
                            <a:schemeClr val="dk1"/>
                          </a:solidFill>
                          <a:latin typeface="Calibri" panose="020F0502020204030204"/>
                          <a:sym typeface="Arial"/>
                        </a:defRPr>
                      </a:lvl8pPr>
                      <a:lvl9pPr marR="0" algn="l" rtl="0">
                        <a:lnSpc>
                          <a:spcPct val="100000"/>
                        </a:lnSpc>
                        <a:spcBef>
                          <a:spcPts val="0"/>
                        </a:spcBef>
                        <a:spcAft>
                          <a:spcPts val="0"/>
                        </a:spcAft>
                        <a:buNone/>
                        <a:defRPr sz="1400" b="0" i="0" u="none" strike="noStrike" cap="none">
                          <a:solidFill>
                            <a:schemeClr val="dk1"/>
                          </a:solidFill>
                          <a:latin typeface="Calibri" panose="020F0502020204030204"/>
                          <a:sym typeface="Arial"/>
                        </a:defRPr>
                      </a:lvl9pPr>
                    </a:lstStyle>
                    <a:p>
                      <a:pPr algn="l" fontAlgn="ctr"/>
                      <a:r>
                        <a:rPr lang="en-US" sz="1400" u="none" strike="noStrike" dirty="0">
                          <a:solidFill>
                            <a:schemeClr val="tx1"/>
                          </a:solidFill>
                          <a:effectLst/>
                          <a:latin typeface="Arial" panose="020B0604020202020204" pitchFamily="34" charset="0"/>
                          <a:cs typeface="Arial" panose="020B0604020202020204" pitchFamily="34" charset="0"/>
                        </a:rPr>
                        <a:t>College (in-state tuition)</a:t>
                      </a:r>
                      <a:endParaRPr lang="en-US" sz="1400" b="0" i="0" u="none" strike="noStrike" dirty="0">
                        <a:solidFill>
                          <a:schemeClr val="tx1"/>
                        </a:solidFill>
                        <a:effectLst/>
                        <a:latin typeface="Arial" panose="020B0604020202020204" pitchFamily="34" charset="0"/>
                        <a:cs typeface="Arial" panose="020B0604020202020204" pitchFamily="34" charset="0"/>
                      </a:endParaRPr>
                    </a:p>
                  </a:txBody>
                  <a:tcPr marL="48379" marR="48379"/>
                </a:tc>
                <a:tc>
                  <a:txBody>
                    <a:bodyPr/>
                    <a:lstStyle>
                      <a:lvl1pPr marR="0" algn="l" rtl="0">
                        <a:lnSpc>
                          <a:spcPct val="100000"/>
                        </a:lnSpc>
                        <a:spcBef>
                          <a:spcPts val="0"/>
                        </a:spcBef>
                        <a:spcAft>
                          <a:spcPts val="0"/>
                        </a:spcAft>
                        <a:buNone/>
                        <a:defRPr sz="1400" b="0" i="0" u="none" strike="noStrike" cap="none">
                          <a:solidFill>
                            <a:schemeClr val="dk1"/>
                          </a:solidFill>
                          <a:latin typeface="Calibri" panose="020F0502020204030204"/>
                          <a:sym typeface="Arial"/>
                        </a:defRPr>
                      </a:lvl1pPr>
                      <a:lvl2pPr marR="0" algn="l" rtl="0">
                        <a:lnSpc>
                          <a:spcPct val="100000"/>
                        </a:lnSpc>
                        <a:spcBef>
                          <a:spcPts val="0"/>
                        </a:spcBef>
                        <a:spcAft>
                          <a:spcPts val="0"/>
                        </a:spcAft>
                        <a:buNone/>
                        <a:defRPr sz="1400" b="0" i="0" u="none" strike="noStrike" cap="none">
                          <a:solidFill>
                            <a:schemeClr val="dk1"/>
                          </a:solidFill>
                          <a:latin typeface="Calibri" panose="020F0502020204030204"/>
                          <a:sym typeface="Arial"/>
                        </a:defRPr>
                      </a:lvl2pPr>
                      <a:lvl3pPr marR="0" algn="l" rtl="0">
                        <a:lnSpc>
                          <a:spcPct val="100000"/>
                        </a:lnSpc>
                        <a:spcBef>
                          <a:spcPts val="0"/>
                        </a:spcBef>
                        <a:spcAft>
                          <a:spcPts val="0"/>
                        </a:spcAft>
                        <a:buNone/>
                        <a:defRPr sz="1400" b="0" i="0" u="none" strike="noStrike" cap="none">
                          <a:solidFill>
                            <a:schemeClr val="dk1"/>
                          </a:solidFill>
                          <a:latin typeface="Calibri" panose="020F0502020204030204"/>
                          <a:sym typeface="Arial"/>
                        </a:defRPr>
                      </a:lvl3pPr>
                      <a:lvl4pPr marR="0" algn="l" rtl="0">
                        <a:lnSpc>
                          <a:spcPct val="100000"/>
                        </a:lnSpc>
                        <a:spcBef>
                          <a:spcPts val="0"/>
                        </a:spcBef>
                        <a:spcAft>
                          <a:spcPts val="0"/>
                        </a:spcAft>
                        <a:buNone/>
                        <a:defRPr sz="1400" b="0" i="0" u="none" strike="noStrike" cap="none">
                          <a:solidFill>
                            <a:schemeClr val="dk1"/>
                          </a:solidFill>
                          <a:latin typeface="Calibri" panose="020F0502020204030204"/>
                          <a:sym typeface="Arial"/>
                        </a:defRPr>
                      </a:lvl4pPr>
                      <a:lvl5pPr marR="0" algn="l" rtl="0">
                        <a:lnSpc>
                          <a:spcPct val="100000"/>
                        </a:lnSpc>
                        <a:spcBef>
                          <a:spcPts val="0"/>
                        </a:spcBef>
                        <a:spcAft>
                          <a:spcPts val="0"/>
                        </a:spcAft>
                        <a:buNone/>
                        <a:defRPr sz="1400" b="0" i="0" u="none" strike="noStrike" cap="none">
                          <a:solidFill>
                            <a:schemeClr val="dk1"/>
                          </a:solidFill>
                          <a:latin typeface="Calibri" panose="020F0502020204030204"/>
                          <a:sym typeface="Arial"/>
                        </a:defRPr>
                      </a:lvl5pPr>
                      <a:lvl6pPr marR="0" algn="l" rtl="0">
                        <a:lnSpc>
                          <a:spcPct val="100000"/>
                        </a:lnSpc>
                        <a:spcBef>
                          <a:spcPts val="0"/>
                        </a:spcBef>
                        <a:spcAft>
                          <a:spcPts val="0"/>
                        </a:spcAft>
                        <a:buNone/>
                        <a:defRPr sz="1400" b="0" i="0" u="none" strike="noStrike" cap="none">
                          <a:solidFill>
                            <a:schemeClr val="dk1"/>
                          </a:solidFill>
                          <a:latin typeface="Calibri" panose="020F0502020204030204"/>
                          <a:sym typeface="Arial"/>
                        </a:defRPr>
                      </a:lvl6pPr>
                      <a:lvl7pPr marR="0" algn="l" rtl="0">
                        <a:lnSpc>
                          <a:spcPct val="100000"/>
                        </a:lnSpc>
                        <a:spcBef>
                          <a:spcPts val="0"/>
                        </a:spcBef>
                        <a:spcAft>
                          <a:spcPts val="0"/>
                        </a:spcAft>
                        <a:buNone/>
                        <a:defRPr sz="1400" b="0" i="0" u="none" strike="noStrike" cap="none">
                          <a:solidFill>
                            <a:schemeClr val="dk1"/>
                          </a:solidFill>
                          <a:latin typeface="Calibri" panose="020F0502020204030204"/>
                          <a:sym typeface="Arial"/>
                        </a:defRPr>
                      </a:lvl7pPr>
                      <a:lvl8pPr marR="0" algn="l" rtl="0">
                        <a:lnSpc>
                          <a:spcPct val="100000"/>
                        </a:lnSpc>
                        <a:spcBef>
                          <a:spcPts val="0"/>
                        </a:spcBef>
                        <a:spcAft>
                          <a:spcPts val="0"/>
                        </a:spcAft>
                        <a:buNone/>
                        <a:defRPr sz="1400" b="0" i="0" u="none" strike="noStrike" cap="none">
                          <a:solidFill>
                            <a:schemeClr val="dk1"/>
                          </a:solidFill>
                          <a:latin typeface="Calibri" panose="020F0502020204030204"/>
                          <a:sym typeface="Arial"/>
                        </a:defRPr>
                      </a:lvl8pPr>
                      <a:lvl9pPr marR="0" algn="l" rtl="0">
                        <a:lnSpc>
                          <a:spcPct val="100000"/>
                        </a:lnSpc>
                        <a:spcBef>
                          <a:spcPts val="0"/>
                        </a:spcBef>
                        <a:spcAft>
                          <a:spcPts val="0"/>
                        </a:spcAft>
                        <a:buNone/>
                        <a:defRPr sz="1400" b="0" i="0" u="none" strike="noStrike" cap="none">
                          <a:solidFill>
                            <a:schemeClr val="dk1"/>
                          </a:solidFill>
                          <a:latin typeface="Calibri" panose="020F0502020204030204"/>
                          <a:sym typeface="Arial"/>
                        </a:defRPr>
                      </a:lvl9pPr>
                    </a:lstStyle>
                    <a:p>
                      <a:pPr algn="ctr" fontAlgn="ctr"/>
                      <a:r>
                        <a:rPr lang="en-US" sz="1400" u="none" strike="noStrike" dirty="0">
                          <a:solidFill>
                            <a:schemeClr val="tx1"/>
                          </a:solidFill>
                          <a:effectLst/>
                          <a:latin typeface="Arial" panose="020B0604020202020204" pitchFamily="34" charset="0"/>
                          <a:cs typeface="Arial" panose="020B0604020202020204" pitchFamily="34" charset="0"/>
                        </a:rPr>
                        <a:t>0.60–0.75</a:t>
                      </a:r>
                      <a:endParaRPr lang="en-US" sz="1400" b="0" i="0" u="none" strike="noStrike" dirty="0">
                        <a:solidFill>
                          <a:schemeClr val="tx1"/>
                        </a:solidFill>
                        <a:effectLst/>
                        <a:latin typeface="Arial" panose="020B0604020202020204" pitchFamily="34" charset="0"/>
                        <a:cs typeface="Arial" panose="020B0604020202020204" pitchFamily="34" charset="0"/>
                      </a:endParaRPr>
                    </a:p>
                  </a:txBody>
                  <a:tcPr marL="48379" marR="48379"/>
                </a:tc>
                <a:extLst>
                  <a:ext uri="{0D108BD9-81ED-4DB2-BD59-A6C34878D82A}">
                    <a16:rowId xmlns:a16="http://schemas.microsoft.com/office/drawing/2014/main" val="10004"/>
                  </a:ext>
                </a:extLst>
              </a:tr>
              <a:tr h="573866">
                <a:tc>
                  <a:txBody>
                    <a:bodyPr/>
                    <a:lstStyle>
                      <a:lvl1pPr marR="0" algn="l" rtl="0">
                        <a:lnSpc>
                          <a:spcPct val="100000"/>
                        </a:lnSpc>
                        <a:spcBef>
                          <a:spcPts val="0"/>
                        </a:spcBef>
                        <a:spcAft>
                          <a:spcPts val="0"/>
                        </a:spcAft>
                        <a:buNone/>
                        <a:defRPr sz="1400" b="0" i="0" u="none" strike="noStrike" cap="none">
                          <a:solidFill>
                            <a:schemeClr val="dk1"/>
                          </a:solidFill>
                          <a:latin typeface="Calibri" panose="020F0502020204030204"/>
                          <a:sym typeface="Arial"/>
                        </a:defRPr>
                      </a:lvl1pPr>
                      <a:lvl2pPr marR="0" algn="l" rtl="0">
                        <a:lnSpc>
                          <a:spcPct val="100000"/>
                        </a:lnSpc>
                        <a:spcBef>
                          <a:spcPts val="0"/>
                        </a:spcBef>
                        <a:spcAft>
                          <a:spcPts val="0"/>
                        </a:spcAft>
                        <a:buNone/>
                        <a:defRPr sz="1400" b="0" i="0" u="none" strike="noStrike" cap="none">
                          <a:solidFill>
                            <a:schemeClr val="dk1"/>
                          </a:solidFill>
                          <a:latin typeface="Calibri" panose="020F0502020204030204"/>
                          <a:sym typeface="Arial"/>
                        </a:defRPr>
                      </a:lvl2pPr>
                      <a:lvl3pPr marR="0" algn="l" rtl="0">
                        <a:lnSpc>
                          <a:spcPct val="100000"/>
                        </a:lnSpc>
                        <a:spcBef>
                          <a:spcPts val="0"/>
                        </a:spcBef>
                        <a:spcAft>
                          <a:spcPts val="0"/>
                        </a:spcAft>
                        <a:buNone/>
                        <a:defRPr sz="1400" b="0" i="0" u="none" strike="noStrike" cap="none">
                          <a:solidFill>
                            <a:schemeClr val="dk1"/>
                          </a:solidFill>
                          <a:latin typeface="Calibri" panose="020F0502020204030204"/>
                          <a:sym typeface="Arial"/>
                        </a:defRPr>
                      </a:lvl3pPr>
                      <a:lvl4pPr marR="0" algn="l" rtl="0">
                        <a:lnSpc>
                          <a:spcPct val="100000"/>
                        </a:lnSpc>
                        <a:spcBef>
                          <a:spcPts val="0"/>
                        </a:spcBef>
                        <a:spcAft>
                          <a:spcPts val="0"/>
                        </a:spcAft>
                        <a:buNone/>
                        <a:defRPr sz="1400" b="0" i="0" u="none" strike="noStrike" cap="none">
                          <a:solidFill>
                            <a:schemeClr val="dk1"/>
                          </a:solidFill>
                          <a:latin typeface="Calibri" panose="020F0502020204030204"/>
                          <a:sym typeface="Arial"/>
                        </a:defRPr>
                      </a:lvl4pPr>
                      <a:lvl5pPr marR="0" algn="l" rtl="0">
                        <a:lnSpc>
                          <a:spcPct val="100000"/>
                        </a:lnSpc>
                        <a:spcBef>
                          <a:spcPts val="0"/>
                        </a:spcBef>
                        <a:spcAft>
                          <a:spcPts val="0"/>
                        </a:spcAft>
                        <a:buNone/>
                        <a:defRPr sz="1400" b="0" i="0" u="none" strike="noStrike" cap="none">
                          <a:solidFill>
                            <a:schemeClr val="dk1"/>
                          </a:solidFill>
                          <a:latin typeface="Calibri" panose="020F0502020204030204"/>
                          <a:sym typeface="Arial"/>
                        </a:defRPr>
                      </a:lvl5pPr>
                      <a:lvl6pPr marR="0" algn="l" rtl="0">
                        <a:lnSpc>
                          <a:spcPct val="100000"/>
                        </a:lnSpc>
                        <a:spcBef>
                          <a:spcPts val="0"/>
                        </a:spcBef>
                        <a:spcAft>
                          <a:spcPts val="0"/>
                        </a:spcAft>
                        <a:buNone/>
                        <a:defRPr sz="1400" b="0" i="0" u="none" strike="noStrike" cap="none">
                          <a:solidFill>
                            <a:schemeClr val="dk1"/>
                          </a:solidFill>
                          <a:latin typeface="Calibri" panose="020F0502020204030204"/>
                          <a:sym typeface="Arial"/>
                        </a:defRPr>
                      </a:lvl6pPr>
                      <a:lvl7pPr marR="0" algn="l" rtl="0">
                        <a:lnSpc>
                          <a:spcPct val="100000"/>
                        </a:lnSpc>
                        <a:spcBef>
                          <a:spcPts val="0"/>
                        </a:spcBef>
                        <a:spcAft>
                          <a:spcPts val="0"/>
                        </a:spcAft>
                        <a:buNone/>
                        <a:defRPr sz="1400" b="0" i="0" u="none" strike="noStrike" cap="none">
                          <a:solidFill>
                            <a:schemeClr val="dk1"/>
                          </a:solidFill>
                          <a:latin typeface="Calibri" panose="020F0502020204030204"/>
                          <a:sym typeface="Arial"/>
                        </a:defRPr>
                      </a:lvl7pPr>
                      <a:lvl8pPr marR="0" algn="l" rtl="0">
                        <a:lnSpc>
                          <a:spcPct val="100000"/>
                        </a:lnSpc>
                        <a:spcBef>
                          <a:spcPts val="0"/>
                        </a:spcBef>
                        <a:spcAft>
                          <a:spcPts val="0"/>
                        </a:spcAft>
                        <a:buNone/>
                        <a:defRPr sz="1400" b="0" i="0" u="none" strike="noStrike" cap="none">
                          <a:solidFill>
                            <a:schemeClr val="dk1"/>
                          </a:solidFill>
                          <a:latin typeface="Calibri" panose="020F0502020204030204"/>
                          <a:sym typeface="Arial"/>
                        </a:defRPr>
                      </a:lvl8pPr>
                      <a:lvl9pPr marR="0" algn="l" rtl="0">
                        <a:lnSpc>
                          <a:spcPct val="100000"/>
                        </a:lnSpc>
                        <a:spcBef>
                          <a:spcPts val="0"/>
                        </a:spcBef>
                        <a:spcAft>
                          <a:spcPts val="0"/>
                        </a:spcAft>
                        <a:buNone/>
                        <a:defRPr sz="1400" b="0" i="0" u="none" strike="noStrike" cap="none">
                          <a:solidFill>
                            <a:schemeClr val="dk1"/>
                          </a:solidFill>
                          <a:latin typeface="Calibri" panose="020F0502020204030204"/>
                          <a:sym typeface="Arial"/>
                        </a:defRPr>
                      </a:lvl9pPr>
                    </a:lstStyle>
                    <a:p>
                      <a:pPr algn="l" fontAlgn="ctr"/>
                      <a:r>
                        <a:rPr lang="en-US" sz="1400" u="none" strike="noStrike" dirty="0">
                          <a:solidFill>
                            <a:schemeClr val="tx1"/>
                          </a:solidFill>
                          <a:effectLst/>
                          <a:latin typeface="Arial" panose="020B0604020202020204" pitchFamily="34" charset="0"/>
                          <a:cs typeface="Arial" panose="020B0604020202020204" pitchFamily="34" charset="0"/>
                        </a:rPr>
                        <a:t>Airline travel (business)</a:t>
                      </a:r>
                      <a:endParaRPr lang="en-US" sz="1400" b="0" i="0" u="none" strike="noStrike" dirty="0">
                        <a:solidFill>
                          <a:schemeClr val="tx1"/>
                        </a:solidFill>
                        <a:effectLst/>
                        <a:latin typeface="Arial" panose="020B0604020202020204" pitchFamily="34" charset="0"/>
                        <a:cs typeface="Arial" panose="020B0604020202020204" pitchFamily="34" charset="0"/>
                      </a:endParaRPr>
                    </a:p>
                  </a:txBody>
                  <a:tcPr marL="48379" marR="48379"/>
                </a:tc>
                <a:tc>
                  <a:txBody>
                    <a:bodyPr/>
                    <a:lstStyle>
                      <a:lvl1pPr marR="0" algn="l" rtl="0">
                        <a:lnSpc>
                          <a:spcPct val="100000"/>
                        </a:lnSpc>
                        <a:spcBef>
                          <a:spcPts val="0"/>
                        </a:spcBef>
                        <a:spcAft>
                          <a:spcPts val="0"/>
                        </a:spcAft>
                        <a:buNone/>
                        <a:defRPr sz="1400" b="0" i="0" u="none" strike="noStrike" cap="none">
                          <a:solidFill>
                            <a:schemeClr val="dk1"/>
                          </a:solidFill>
                          <a:latin typeface="Calibri" panose="020F0502020204030204"/>
                          <a:sym typeface="Arial"/>
                        </a:defRPr>
                      </a:lvl1pPr>
                      <a:lvl2pPr marR="0" algn="l" rtl="0">
                        <a:lnSpc>
                          <a:spcPct val="100000"/>
                        </a:lnSpc>
                        <a:spcBef>
                          <a:spcPts val="0"/>
                        </a:spcBef>
                        <a:spcAft>
                          <a:spcPts val="0"/>
                        </a:spcAft>
                        <a:buNone/>
                        <a:defRPr sz="1400" b="0" i="0" u="none" strike="noStrike" cap="none">
                          <a:solidFill>
                            <a:schemeClr val="dk1"/>
                          </a:solidFill>
                          <a:latin typeface="Calibri" panose="020F0502020204030204"/>
                          <a:sym typeface="Arial"/>
                        </a:defRPr>
                      </a:lvl2pPr>
                      <a:lvl3pPr marR="0" algn="l" rtl="0">
                        <a:lnSpc>
                          <a:spcPct val="100000"/>
                        </a:lnSpc>
                        <a:spcBef>
                          <a:spcPts val="0"/>
                        </a:spcBef>
                        <a:spcAft>
                          <a:spcPts val="0"/>
                        </a:spcAft>
                        <a:buNone/>
                        <a:defRPr sz="1400" b="0" i="0" u="none" strike="noStrike" cap="none">
                          <a:solidFill>
                            <a:schemeClr val="dk1"/>
                          </a:solidFill>
                          <a:latin typeface="Calibri" panose="020F0502020204030204"/>
                          <a:sym typeface="Arial"/>
                        </a:defRPr>
                      </a:lvl3pPr>
                      <a:lvl4pPr marR="0" algn="l" rtl="0">
                        <a:lnSpc>
                          <a:spcPct val="100000"/>
                        </a:lnSpc>
                        <a:spcBef>
                          <a:spcPts val="0"/>
                        </a:spcBef>
                        <a:spcAft>
                          <a:spcPts val="0"/>
                        </a:spcAft>
                        <a:buNone/>
                        <a:defRPr sz="1400" b="0" i="0" u="none" strike="noStrike" cap="none">
                          <a:solidFill>
                            <a:schemeClr val="dk1"/>
                          </a:solidFill>
                          <a:latin typeface="Calibri" panose="020F0502020204030204"/>
                          <a:sym typeface="Arial"/>
                        </a:defRPr>
                      </a:lvl4pPr>
                      <a:lvl5pPr marR="0" algn="l" rtl="0">
                        <a:lnSpc>
                          <a:spcPct val="100000"/>
                        </a:lnSpc>
                        <a:spcBef>
                          <a:spcPts val="0"/>
                        </a:spcBef>
                        <a:spcAft>
                          <a:spcPts val="0"/>
                        </a:spcAft>
                        <a:buNone/>
                        <a:defRPr sz="1400" b="0" i="0" u="none" strike="noStrike" cap="none">
                          <a:solidFill>
                            <a:schemeClr val="dk1"/>
                          </a:solidFill>
                          <a:latin typeface="Calibri" panose="020F0502020204030204"/>
                          <a:sym typeface="Arial"/>
                        </a:defRPr>
                      </a:lvl5pPr>
                      <a:lvl6pPr marR="0" algn="l" rtl="0">
                        <a:lnSpc>
                          <a:spcPct val="100000"/>
                        </a:lnSpc>
                        <a:spcBef>
                          <a:spcPts val="0"/>
                        </a:spcBef>
                        <a:spcAft>
                          <a:spcPts val="0"/>
                        </a:spcAft>
                        <a:buNone/>
                        <a:defRPr sz="1400" b="0" i="0" u="none" strike="noStrike" cap="none">
                          <a:solidFill>
                            <a:schemeClr val="dk1"/>
                          </a:solidFill>
                          <a:latin typeface="Calibri" panose="020F0502020204030204"/>
                          <a:sym typeface="Arial"/>
                        </a:defRPr>
                      </a:lvl6pPr>
                      <a:lvl7pPr marR="0" algn="l" rtl="0">
                        <a:lnSpc>
                          <a:spcPct val="100000"/>
                        </a:lnSpc>
                        <a:spcBef>
                          <a:spcPts val="0"/>
                        </a:spcBef>
                        <a:spcAft>
                          <a:spcPts val="0"/>
                        </a:spcAft>
                        <a:buNone/>
                        <a:defRPr sz="1400" b="0" i="0" u="none" strike="noStrike" cap="none">
                          <a:solidFill>
                            <a:schemeClr val="dk1"/>
                          </a:solidFill>
                          <a:latin typeface="Calibri" panose="020F0502020204030204"/>
                          <a:sym typeface="Arial"/>
                        </a:defRPr>
                      </a:lvl7pPr>
                      <a:lvl8pPr marR="0" algn="l" rtl="0">
                        <a:lnSpc>
                          <a:spcPct val="100000"/>
                        </a:lnSpc>
                        <a:spcBef>
                          <a:spcPts val="0"/>
                        </a:spcBef>
                        <a:spcAft>
                          <a:spcPts val="0"/>
                        </a:spcAft>
                        <a:buNone/>
                        <a:defRPr sz="1400" b="0" i="0" u="none" strike="noStrike" cap="none">
                          <a:solidFill>
                            <a:schemeClr val="dk1"/>
                          </a:solidFill>
                          <a:latin typeface="Calibri" panose="020F0502020204030204"/>
                          <a:sym typeface="Arial"/>
                        </a:defRPr>
                      </a:lvl8pPr>
                      <a:lvl9pPr marR="0" algn="l" rtl="0">
                        <a:lnSpc>
                          <a:spcPct val="100000"/>
                        </a:lnSpc>
                        <a:spcBef>
                          <a:spcPts val="0"/>
                        </a:spcBef>
                        <a:spcAft>
                          <a:spcPts val="0"/>
                        </a:spcAft>
                        <a:buNone/>
                        <a:defRPr sz="1400" b="0" i="0" u="none" strike="noStrike" cap="none">
                          <a:solidFill>
                            <a:schemeClr val="dk1"/>
                          </a:solidFill>
                          <a:latin typeface="Calibri" panose="020F0502020204030204"/>
                          <a:sym typeface="Arial"/>
                        </a:defRPr>
                      </a:lvl9pPr>
                    </a:lstStyle>
                    <a:p>
                      <a:pPr algn="ctr" fontAlgn="ctr"/>
                      <a:r>
                        <a:rPr lang="en-US" sz="1400" u="none" strike="noStrike" dirty="0">
                          <a:solidFill>
                            <a:schemeClr val="tx1"/>
                          </a:solidFill>
                          <a:effectLst/>
                          <a:latin typeface="Arial" panose="020B0604020202020204" pitchFamily="34" charset="0"/>
                          <a:cs typeface="Arial" panose="020B0604020202020204" pitchFamily="34" charset="0"/>
                        </a:rPr>
                        <a:t>0.80</a:t>
                      </a:r>
                      <a:endParaRPr lang="en-US" sz="1400" b="0" i="0" u="none" strike="noStrike" dirty="0">
                        <a:solidFill>
                          <a:schemeClr val="tx1"/>
                        </a:solidFill>
                        <a:effectLst/>
                        <a:latin typeface="Arial" panose="020B0604020202020204" pitchFamily="34" charset="0"/>
                        <a:cs typeface="Arial" panose="020B0604020202020204" pitchFamily="34" charset="0"/>
                      </a:endParaRPr>
                    </a:p>
                  </a:txBody>
                  <a:tcPr marL="48379" marR="48379"/>
                </a:tc>
                <a:extLst>
                  <a:ext uri="{0D108BD9-81ED-4DB2-BD59-A6C34878D82A}">
                    <a16:rowId xmlns:a16="http://schemas.microsoft.com/office/drawing/2014/main" val="10005"/>
                  </a:ext>
                </a:extLst>
              </a:tr>
              <a:tr h="435128">
                <a:tc>
                  <a:txBody>
                    <a:bodyPr/>
                    <a:lstStyle>
                      <a:lvl1pPr marR="0" algn="l" rtl="0">
                        <a:lnSpc>
                          <a:spcPct val="100000"/>
                        </a:lnSpc>
                        <a:spcBef>
                          <a:spcPts val="0"/>
                        </a:spcBef>
                        <a:spcAft>
                          <a:spcPts val="0"/>
                        </a:spcAft>
                        <a:buNone/>
                        <a:defRPr sz="1400" b="0" i="0" u="none" strike="noStrike" cap="none">
                          <a:solidFill>
                            <a:schemeClr val="dk1"/>
                          </a:solidFill>
                          <a:latin typeface="Calibri" panose="020F0502020204030204"/>
                          <a:sym typeface="Arial"/>
                        </a:defRPr>
                      </a:lvl1pPr>
                      <a:lvl2pPr marR="0" algn="l" rtl="0">
                        <a:lnSpc>
                          <a:spcPct val="100000"/>
                        </a:lnSpc>
                        <a:spcBef>
                          <a:spcPts val="0"/>
                        </a:spcBef>
                        <a:spcAft>
                          <a:spcPts val="0"/>
                        </a:spcAft>
                        <a:buNone/>
                        <a:defRPr sz="1400" b="0" i="0" u="none" strike="noStrike" cap="none">
                          <a:solidFill>
                            <a:schemeClr val="dk1"/>
                          </a:solidFill>
                          <a:latin typeface="Calibri" panose="020F0502020204030204"/>
                          <a:sym typeface="Arial"/>
                        </a:defRPr>
                      </a:lvl2pPr>
                      <a:lvl3pPr marR="0" algn="l" rtl="0">
                        <a:lnSpc>
                          <a:spcPct val="100000"/>
                        </a:lnSpc>
                        <a:spcBef>
                          <a:spcPts val="0"/>
                        </a:spcBef>
                        <a:spcAft>
                          <a:spcPts val="0"/>
                        </a:spcAft>
                        <a:buNone/>
                        <a:defRPr sz="1400" b="0" i="0" u="none" strike="noStrike" cap="none">
                          <a:solidFill>
                            <a:schemeClr val="dk1"/>
                          </a:solidFill>
                          <a:latin typeface="Calibri" panose="020F0502020204030204"/>
                          <a:sym typeface="Arial"/>
                        </a:defRPr>
                      </a:lvl3pPr>
                      <a:lvl4pPr marR="0" algn="l" rtl="0">
                        <a:lnSpc>
                          <a:spcPct val="100000"/>
                        </a:lnSpc>
                        <a:spcBef>
                          <a:spcPts val="0"/>
                        </a:spcBef>
                        <a:spcAft>
                          <a:spcPts val="0"/>
                        </a:spcAft>
                        <a:buNone/>
                        <a:defRPr sz="1400" b="0" i="0" u="none" strike="noStrike" cap="none">
                          <a:solidFill>
                            <a:schemeClr val="dk1"/>
                          </a:solidFill>
                          <a:latin typeface="Calibri" panose="020F0502020204030204"/>
                          <a:sym typeface="Arial"/>
                        </a:defRPr>
                      </a:lvl4pPr>
                      <a:lvl5pPr marR="0" algn="l" rtl="0">
                        <a:lnSpc>
                          <a:spcPct val="100000"/>
                        </a:lnSpc>
                        <a:spcBef>
                          <a:spcPts val="0"/>
                        </a:spcBef>
                        <a:spcAft>
                          <a:spcPts val="0"/>
                        </a:spcAft>
                        <a:buNone/>
                        <a:defRPr sz="1400" b="0" i="0" u="none" strike="noStrike" cap="none">
                          <a:solidFill>
                            <a:schemeClr val="dk1"/>
                          </a:solidFill>
                          <a:latin typeface="Calibri" panose="020F0502020204030204"/>
                          <a:sym typeface="Arial"/>
                        </a:defRPr>
                      </a:lvl5pPr>
                      <a:lvl6pPr marR="0" algn="l" rtl="0">
                        <a:lnSpc>
                          <a:spcPct val="100000"/>
                        </a:lnSpc>
                        <a:spcBef>
                          <a:spcPts val="0"/>
                        </a:spcBef>
                        <a:spcAft>
                          <a:spcPts val="0"/>
                        </a:spcAft>
                        <a:buNone/>
                        <a:defRPr sz="1400" b="0" i="0" u="none" strike="noStrike" cap="none">
                          <a:solidFill>
                            <a:schemeClr val="dk1"/>
                          </a:solidFill>
                          <a:latin typeface="Calibri" panose="020F0502020204030204"/>
                          <a:sym typeface="Arial"/>
                        </a:defRPr>
                      </a:lvl6pPr>
                      <a:lvl7pPr marR="0" algn="l" rtl="0">
                        <a:lnSpc>
                          <a:spcPct val="100000"/>
                        </a:lnSpc>
                        <a:spcBef>
                          <a:spcPts val="0"/>
                        </a:spcBef>
                        <a:spcAft>
                          <a:spcPts val="0"/>
                        </a:spcAft>
                        <a:buNone/>
                        <a:defRPr sz="1400" b="0" i="0" u="none" strike="noStrike" cap="none">
                          <a:solidFill>
                            <a:schemeClr val="dk1"/>
                          </a:solidFill>
                          <a:latin typeface="Calibri" panose="020F0502020204030204"/>
                          <a:sym typeface="Arial"/>
                        </a:defRPr>
                      </a:lvl7pPr>
                      <a:lvl8pPr marR="0" algn="l" rtl="0">
                        <a:lnSpc>
                          <a:spcPct val="100000"/>
                        </a:lnSpc>
                        <a:spcBef>
                          <a:spcPts val="0"/>
                        </a:spcBef>
                        <a:spcAft>
                          <a:spcPts val="0"/>
                        </a:spcAft>
                        <a:buNone/>
                        <a:defRPr sz="1400" b="0" i="0" u="none" strike="noStrike" cap="none">
                          <a:solidFill>
                            <a:schemeClr val="dk1"/>
                          </a:solidFill>
                          <a:latin typeface="Calibri" panose="020F0502020204030204"/>
                          <a:sym typeface="Arial"/>
                        </a:defRPr>
                      </a:lvl8pPr>
                      <a:lvl9pPr marR="0" algn="l" rtl="0">
                        <a:lnSpc>
                          <a:spcPct val="100000"/>
                        </a:lnSpc>
                        <a:spcBef>
                          <a:spcPts val="0"/>
                        </a:spcBef>
                        <a:spcAft>
                          <a:spcPts val="0"/>
                        </a:spcAft>
                        <a:buNone/>
                        <a:defRPr sz="1400" b="0" i="0" u="none" strike="noStrike" cap="none">
                          <a:solidFill>
                            <a:schemeClr val="dk1"/>
                          </a:solidFill>
                          <a:latin typeface="Calibri" panose="020F0502020204030204"/>
                          <a:sym typeface="Arial"/>
                        </a:defRPr>
                      </a:lvl9pPr>
                    </a:lstStyle>
                    <a:p>
                      <a:pPr algn="l" fontAlgn="ctr"/>
                      <a:r>
                        <a:rPr lang="en-US" sz="1400" u="none" strike="noStrike" dirty="0">
                          <a:solidFill>
                            <a:schemeClr val="tx1"/>
                          </a:solidFill>
                          <a:effectLst/>
                          <a:latin typeface="Arial" panose="020B0604020202020204" pitchFamily="34" charset="0"/>
                          <a:cs typeface="Arial" panose="020B0604020202020204" pitchFamily="34" charset="0"/>
                        </a:rPr>
                        <a:t>Soda</a:t>
                      </a:r>
                      <a:endParaRPr lang="en-US" sz="1400" b="0" i="0" u="none" strike="noStrike" dirty="0">
                        <a:solidFill>
                          <a:schemeClr val="tx1"/>
                        </a:solidFill>
                        <a:effectLst/>
                        <a:latin typeface="Arial" panose="020B0604020202020204" pitchFamily="34" charset="0"/>
                        <a:cs typeface="Arial" panose="020B0604020202020204" pitchFamily="34" charset="0"/>
                      </a:endParaRPr>
                    </a:p>
                  </a:txBody>
                  <a:tcPr marL="48379" marR="48379"/>
                </a:tc>
                <a:tc>
                  <a:txBody>
                    <a:bodyPr/>
                    <a:lstStyle>
                      <a:lvl1pPr marR="0" algn="l" rtl="0">
                        <a:lnSpc>
                          <a:spcPct val="100000"/>
                        </a:lnSpc>
                        <a:spcBef>
                          <a:spcPts val="0"/>
                        </a:spcBef>
                        <a:spcAft>
                          <a:spcPts val="0"/>
                        </a:spcAft>
                        <a:buNone/>
                        <a:defRPr sz="1400" b="0" i="0" u="none" strike="noStrike" cap="none">
                          <a:solidFill>
                            <a:schemeClr val="dk1"/>
                          </a:solidFill>
                          <a:latin typeface="Calibri" panose="020F0502020204030204"/>
                          <a:sym typeface="Arial"/>
                        </a:defRPr>
                      </a:lvl1pPr>
                      <a:lvl2pPr marR="0" algn="l" rtl="0">
                        <a:lnSpc>
                          <a:spcPct val="100000"/>
                        </a:lnSpc>
                        <a:spcBef>
                          <a:spcPts val="0"/>
                        </a:spcBef>
                        <a:spcAft>
                          <a:spcPts val="0"/>
                        </a:spcAft>
                        <a:buNone/>
                        <a:defRPr sz="1400" b="0" i="0" u="none" strike="noStrike" cap="none">
                          <a:solidFill>
                            <a:schemeClr val="dk1"/>
                          </a:solidFill>
                          <a:latin typeface="Calibri" panose="020F0502020204030204"/>
                          <a:sym typeface="Arial"/>
                        </a:defRPr>
                      </a:lvl2pPr>
                      <a:lvl3pPr marR="0" algn="l" rtl="0">
                        <a:lnSpc>
                          <a:spcPct val="100000"/>
                        </a:lnSpc>
                        <a:spcBef>
                          <a:spcPts val="0"/>
                        </a:spcBef>
                        <a:spcAft>
                          <a:spcPts val="0"/>
                        </a:spcAft>
                        <a:buNone/>
                        <a:defRPr sz="1400" b="0" i="0" u="none" strike="noStrike" cap="none">
                          <a:solidFill>
                            <a:schemeClr val="dk1"/>
                          </a:solidFill>
                          <a:latin typeface="Calibri" panose="020F0502020204030204"/>
                          <a:sym typeface="Arial"/>
                        </a:defRPr>
                      </a:lvl3pPr>
                      <a:lvl4pPr marR="0" algn="l" rtl="0">
                        <a:lnSpc>
                          <a:spcPct val="100000"/>
                        </a:lnSpc>
                        <a:spcBef>
                          <a:spcPts val="0"/>
                        </a:spcBef>
                        <a:spcAft>
                          <a:spcPts val="0"/>
                        </a:spcAft>
                        <a:buNone/>
                        <a:defRPr sz="1400" b="0" i="0" u="none" strike="noStrike" cap="none">
                          <a:solidFill>
                            <a:schemeClr val="dk1"/>
                          </a:solidFill>
                          <a:latin typeface="Calibri" panose="020F0502020204030204"/>
                          <a:sym typeface="Arial"/>
                        </a:defRPr>
                      </a:lvl4pPr>
                      <a:lvl5pPr marR="0" algn="l" rtl="0">
                        <a:lnSpc>
                          <a:spcPct val="100000"/>
                        </a:lnSpc>
                        <a:spcBef>
                          <a:spcPts val="0"/>
                        </a:spcBef>
                        <a:spcAft>
                          <a:spcPts val="0"/>
                        </a:spcAft>
                        <a:buNone/>
                        <a:defRPr sz="1400" b="0" i="0" u="none" strike="noStrike" cap="none">
                          <a:solidFill>
                            <a:schemeClr val="dk1"/>
                          </a:solidFill>
                          <a:latin typeface="Calibri" panose="020F0502020204030204"/>
                          <a:sym typeface="Arial"/>
                        </a:defRPr>
                      </a:lvl5pPr>
                      <a:lvl6pPr marR="0" algn="l" rtl="0">
                        <a:lnSpc>
                          <a:spcPct val="100000"/>
                        </a:lnSpc>
                        <a:spcBef>
                          <a:spcPts val="0"/>
                        </a:spcBef>
                        <a:spcAft>
                          <a:spcPts val="0"/>
                        </a:spcAft>
                        <a:buNone/>
                        <a:defRPr sz="1400" b="0" i="0" u="none" strike="noStrike" cap="none">
                          <a:solidFill>
                            <a:schemeClr val="dk1"/>
                          </a:solidFill>
                          <a:latin typeface="Calibri" panose="020F0502020204030204"/>
                          <a:sym typeface="Arial"/>
                        </a:defRPr>
                      </a:lvl6pPr>
                      <a:lvl7pPr marR="0" algn="l" rtl="0">
                        <a:lnSpc>
                          <a:spcPct val="100000"/>
                        </a:lnSpc>
                        <a:spcBef>
                          <a:spcPts val="0"/>
                        </a:spcBef>
                        <a:spcAft>
                          <a:spcPts val="0"/>
                        </a:spcAft>
                        <a:buNone/>
                        <a:defRPr sz="1400" b="0" i="0" u="none" strike="noStrike" cap="none">
                          <a:solidFill>
                            <a:schemeClr val="dk1"/>
                          </a:solidFill>
                          <a:latin typeface="Calibri" panose="020F0502020204030204"/>
                          <a:sym typeface="Arial"/>
                        </a:defRPr>
                      </a:lvl7pPr>
                      <a:lvl8pPr marR="0" algn="l" rtl="0">
                        <a:lnSpc>
                          <a:spcPct val="100000"/>
                        </a:lnSpc>
                        <a:spcBef>
                          <a:spcPts val="0"/>
                        </a:spcBef>
                        <a:spcAft>
                          <a:spcPts val="0"/>
                        </a:spcAft>
                        <a:buNone/>
                        <a:defRPr sz="1400" b="0" i="0" u="none" strike="noStrike" cap="none">
                          <a:solidFill>
                            <a:schemeClr val="dk1"/>
                          </a:solidFill>
                          <a:latin typeface="Calibri" panose="020F0502020204030204"/>
                          <a:sym typeface="Arial"/>
                        </a:defRPr>
                      </a:lvl8pPr>
                      <a:lvl9pPr marR="0" algn="l" rtl="0">
                        <a:lnSpc>
                          <a:spcPct val="100000"/>
                        </a:lnSpc>
                        <a:spcBef>
                          <a:spcPts val="0"/>
                        </a:spcBef>
                        <a:spcAft>
                          <a:spcPts val="0"/>
                        </a:spcAft>
                        <a:buNone/>
                        <a:defRPr sz="1400" b="0" i="0" u="none" strike="noStrike" cap="none">
                          <a:solidFill>
                            <a:schemeClr val="dk1"/>
                          </a:solidFill>
                          <a:latin typeface="Calibri" panose="020F0502020204030204"/>
                          <a:sym typeface="Arial"/>
                        </a:defRPr>
                      </a:lvl9pPr>
                    </a:lstStyle>
                    <a:p>
                      <a:pPr algn="ctr" fontAlgn="ctr"/>
                      <a:r>
                        <a:rPr lang="en-US" sz="1400" u="none" strike="noStrike" dirty="0">
                          <a:solidFill>
                            <a:schemeClr val="tx1"/>
                          </a:solidFill>
                          <a:effectLst/>
                          <a:latin typeface="Arial" panose="020B0604020202020204" pitchFamily="34" charset="0"/>
                          <a:cs typeface="Arial" panose="020B0604020202020204" pitchFamily="34" charset="0"/>
                        </a:rPr>
                        <a:t>0.80</a:t>
                      </a:r>
                      <a:endParaRPr lang="en-US" sz="1400" b="0" i="0" u="none" strike="noStrike" dirty="0">
                        <a:solidFill>
                          <a:schemeClr val="tx1"/>
                        </a:solidFill>
                        <a:effectLst/>
                        <a:latin typeface="Arial" panose="020B0604020202020204" pitchFamily="34" charset="0"/>
                        <a:cs typeface="Arial" panose="020B0604020202020204" pitchFamily="34" charset="0"/>
                      </a:endParaRPr>
                    </a:p>
                  </a:txBody>
                  <a:tcPr marL="48379" marR="48379"/>
                </a:tc>
                <a:extLst>
                  <a:ext uri="{0D108BD9-81ED-4DB2-BD59-A6C34878D82A}">
                    <a16:rowId xmlns:a16="http://schemas.microsoft.com/office/drawing/2014/main" val="10006"/>
                  </a:ext>
                </a:extLst>
              </a:tr>
              <a:tr h="435128">
                <a:tc>
                  <a:txBody>
                    <a:bodyPr/>
                    <a:lstStyle>
                      <a:lvl1pPr marR="0" algn="l" rtl="0">
                        <a:lnSpc>
                          <a:spcPct val="100000"/>
                        </a:lnSpc>
                        <a:spcBef>
                          <a:spcPts val="0"/>
                        </a:spcBef>
                        <a:spcAft>
                          <a:spcPts val="0"/>
                        </a:spcAft>
                        <a:buNone/>
                        <a:defRPr sz="1400" b="0" i="0" u="none" strike="noStrike" cap="none">
                          <a:solidFill>
                            <a:schemeClr val="dk1"/>
                          </a:solidFill>
                          <a:latin typeface="Calibri" panose="020F0502020204030204"/>
                          <a:sym typeface="Arial"/>
                        </a:defRPr>
                      </a:lvl1pPr>
                      <a:lvl2pPr marR="0" algn="l" rtl="0">
                        <a:lnSpc>
                          <a:spcPct val="100000"/>
                        </a:lnSpc>
                        <a:spcBef>
                          <a:spcPts val="0"/>
                        </a:spcBef>
                        <a:spcAft>
                          <a:spcPts val="0"/>
                        </a:spcAft>
                        <a:buNone/>
                        <a:defRPr sz="1400" b="0" i="0" u="none" strike="noStrike" cap="none">
                          <a:solidFill>
                            <a:schemeClr val="dk1"/>
                          </a:solidFill>
                          <a:latin typeface="Calibri" panose="020F0502020204030204"/>
                          <a:sym typeface="Arial"/>
                        </a:defRPr>
                      </a:lvl2pPr>
                      <a:lvl3pPr marR="0" algn="l" rtl="0">
                        <a:lnSpc>
                          <a:spcPct val="100000"/>
                        </a:lnSpc>
                        <a:spcBef>
                          <a:spcPts val="0"/>
                        </a:spcBef>
                        <a:spcAft>
                          <a:spcPts val="0"/>
                        </a:spcAft>
                        <a:buNone/>
                        <a:defRPr sz="1400" b="0" i="0" u="none" strike="noStrike" cap="none">
                          <a:solidFill>
                            <a:schemeClr val="dk1"/>
                          </a:solidFill>
                          <a:latin typeface="Calibri" panose="020F0502020204030204"/>
                          <a:sym typeface="Arial"/>
                        </a:defRPr>
                      </a:lvl3pPr>
                      <a:lvl4pPr marR="0" algn="l" rtl="0">
                        <a:lnSpc>
                          <a:spcPct val="100000"/>
                        </a:lnSpc>
                        <a:spcBef>
                          <a:spcPts val="0"/>
                        </a:spcBef>
                        <a:spcAft>
                          <a:spcPts val="0"/>
                        </a:spcAft>
                        <a:buNone/>
                        <a:defRPr sz="1400" b="0" i="0" u="none" strike="noStrike" cap="none">
                          <a:solidFill>
                            <a:schemeClr val="dk1"/>
                          </a:solidFill>
                          <a:latin typeface="Calibri" panose="020F0502020204030204"/>
                          <a:sym typeface="Arial"/>
                        </a:defRPr>
                      </a:lvl4pPr>
                      <a:lvl5pPr marR="0" algn="l" rtl="0">
                        <a:lnSpc>
                          <a:spcPct val="100000"/>
                        </a:lnSpc>
                        <a:spcBef>
                          <a:spcPts val="0"/>
                        </a:spcBef>
                        <a:spcAft>
                          <a:spcPts val="0"/>
                        </a:spcAft>
                        <a:buNone/>
                        <a:defRPr sz="1400" b="0" i="0" u="none" strike="noStrike" cap="none">
                          <a:solidFill>
                            <a:schemeClr val="dk1"/>
                          </a:solidFill>
                          <a:latin typeface="Calibri" panose="020F0502020204030204"/>
                          <a:sym typeface="Arial"/>
                        </a:defRPr>
                      </a:lvl5pPr>
                      <a:lvl6pPr marR="0" algn="l" rtl="0">
                        <a:lnSpc>
                          <a:spcPct val="100000"/>
                        </a:lnSpc>
                        <a:spcBef>
                          <a:spcPts val="0"/>
                        </a:spcBef>
                        <a:spcAft>
                          <a:spcPts val="0"/>
                        </a:spcAft>
                        <a:buNone/>
                        <a:defRPr sz="1400" b="0" i="0" u="none" strike="noStrike" cap="none">
                          <a:solidFill>
                            <a:schemeClr val="dk1"/>
                          </a:solidFill>
                          <a:latin typeface="Calibri" panose="020F0502020204030204"/>
                          <a:sym typeface="Arial"/>
                        </a:defRPr>
                      </a:lvl6pPr>
                      <a:lvl7pPr marR="0" algn="l" rtl="0">
                        <a:lnSpc>
                          <a:spcPct val="100000"/>
                        </a:lnSpc>
                        <a:spcBef>
                          <a:spcPts val="0"/>
                        </a:spcBef>
                        <a:spcAft>
                          <a:spcPts val="0"/>
                        </a:spcAft>
                        <a:buNone/>
                        <a:defRPr sz="1400" b="0" i="0" u="none" strike="noStrike" cap="none">
                          <a:solidFill>
                            <a:schemeClr val="dk1"/>
                          </a:solidFill>
                          <a:latin typeface="Calibri" panose="020F0502020204030204"/>
                          <a:sym typeface="Arial"/>
                        </a:defRPr>
                      </a:lvl7pPr>
                      <a:lvl8pPr marR="0" algn="l" rtl="0">
                        <a:lnSpc>
                          <a:spcPct val="100000"/>
                        </a:lnSpc>
                        <a:spcBef>
                          <a:spcPts val="0"/>
                        </a:spcBef>
                        <a:spcAft>
                          <a:spcPts val="0"/>
                        </a:spcAft>
                        <a:buNone/>
                        <a:defRPr sz="1400" b="0" i="0" u="none" strike="noStrike" cap="none">
                          <a:solidFill>
                            <a:schemeClr val="dk1"/>
                          </a:solidFill>
                          <a:latin typeface="Calibri" panose="020F0502020204030204"/>
                          <a:sym typeface="Arial"/>
                        </a:defRPr>
                      </a:lvl8pPr>
                      <a:lvl9pPr marR="0" algn="l" rtl="0">
                        <a:lnSpc>
                          <a:spcPct val="100000"/>
                        </a:lnSpc>
                        <a:spcBef>
                          <a:spcPts val="0"/>
                        </a:spcBef>
                        <a:spcAft>
                          <a:spcPts val="0"/>
                        </a:spcAft>
                        <a:buNone/>
                        <a:defRPr sz="1400" b="0" i="0" u="none" strike="noStrike" cap="none">
                          <a:solidFill>
                            <a:schemeClr val="dk1"/>
                          </a:solidFill>
                          <a:latin typeface="Calibri" panose="020F0502020204030204"/>
                          <a:sym typeface="Arial"/>
                        </a:defRPr>
                      </a:lvl9pPr>
                    </a:lstStyle>
                    <a:p>
                      <a:pPr algn="l" fontAlgn="ctr"/>
                      <a:r>
                        <a:rPr lang="en-US" sz="1400" b="1" u="none" strike="noStrike" dirty="0">
                          <a:solidFill>
                            <a:schemeClr val="tx1"/>
                          </a:solidFill>
                          <a:effectLst/>
                          <a:latin typeface="Arial" panose="020B0604020202020204" pitchFamily="34" charset="0"/>
                          <a:cs typeface="Arial" panose="020B0604020202020204" pitchFamily="34" charset="0"/>
                        </a:rPr>
                        <a:t>Elastic demand</a:t>
                      </a:r>
                      <a:endParaRPr lang="en-US" sz="1400" b="1" i="0" u="none" strike="noStrike" dirty="0">
                        <a:solidFill>
                          <a:schemeClr val="tx1"/>
                        </a:solidFill>
                        <a:effectLst/>
                        <a:latin typeface="Arial" panose="020B0604020202020204" pitchFamily="34" charset="0"/>
                        <a:cs typeface="Arial" panose="020B0604020202020204" pitchFamily="34" charset="0"/>
                      </a:endParaRPr>
                    </a:p>
                  </a:txBody>
                  <a:tcPr marL="48379" marR="48379"/>
                </a:tc>
                <a:tc>
                  <a:txBody>
                    <a:bodyPr/>
                    <a:lstStyle>
                      <a:lvl1pPr marR="0" algn="l" rtl="0">
                        <a:lnSpc>
                          <a:spcPct val="100000"/>
                        </a:lnSpc>
                        <a:spcBef>
                          <a:spcPts val="0"/>
                        </a:spcBef>
                        <a:spcAft>
                          <a:spcPts val="0"/>
                        </a:spcAft>
                        <a:buNone/>
                        <a:defRPr sz="1400" b="0" i="0" u="none" strike="noStrike" cap="none">
                          <a:solidFill>
                            <a:schemeClr val="dk1"/>
                          </a:solidFill>
                          <a:latin typeface="Calibri" panose="020F0502020204030204"/>
                          <a:sym typeface="Arial"/>
                        </a:defRPr>
                      </a:lvl1pPr>
                      <a:lvl2pPr marR="0" algn="l" rtl="0">
                        <a:lnSpc>
                          <a:spcPct val="100000"/>
                        </a:lnSpc>
                        <a:spcBef>
                          <a:spcPts val="0"/>
                        </a:spcBef>
                        <a:spcAft>
                          <a:spcPts val="0"/>
                        </a:spcAft>
                        <a:buNone/>
                        <a:defRPr sz="1400" b="0" i="0" u="none" strike="noStrike" cap="none">
                          <a:solidFill>
                            <a:schemeClr val="dk1"/>
                          </a:solidFill>
                          <a:latin typeface="Calibri" panose="020F0502020204030204"/>
                          <a:sym typeface="Arial"/>
                        </a:defRPr>
                      </a:lvl2pPr>
                      <a:lvl3pPr marR="0" algn="l" rtl="0">
                        <a:lnSpc>
                          <a:spcPct val="100000"/>
                        </a:lnSpc>
                        <a:spcBef>
                          <a:spcPts val="0"/>
                        </a:spcBef>
                        <a:spcAft>
                          <a:spcPts val="0"/>
                        </a:spcAft>
                        <a:buNone/>
                        <a:defRPr sz="1400" b="0" i="0" u="none" strike="noStrike" cap="none">
                          <a:solidFill>
                            <a:schemeClr val="dk1"/>
                          </a:solidFill>
                          <a:latin typeface="Calibri" panose="020F0502020204030204"/>
                          <a:sym typeface="Arial"/>
                        </a:defRPr>
                      </a:lvl3pPr>
                      <a:lvl4pPr marR="0" algn="l" rtl="0">
                        <a:lnSpc>
                          <a:spcPct val="100000"/>
                        </a:lnSpc>
                        <a:spcBef>
                          <a:spcPts val="0"/>
                        </a:spcBef>
                        <a:spcAft>
                          <a:spcPts val="0"/>
                        </a:spcAft>
                        <a:buNone/>
                        <a:defRPr sz="1400" b="0" i="0" u="none" strike="noStrike" cap="none">
                          <a:solidFill>
                            <a:schemeClr val="dk1"/>
                          </a:solidFill>
                          <a:latin typeface="Calibri" panose="020F0502020204030204"/>
                          <a:sym typeface="Arial"/>
                        </a:defRPr>
                      </a:lvl4pPr>
                      <a:lvl5pPr marR="0" algn="l" rtl="0">
                        <a:lnSpc>
                          <a:spcPct val="100000"/>
                        </a:lnSpc>
                        <a:spcBef>
                          <a:spcPts val="0"/>
                        </a:spcBef>
                        <a:spcAft>
                          <a:spcPts val="0"/>
                        </a:spcAft>
                        <a:buNone/>
                        <a:defRPr sz="1400" b="0" i="0" u="none" strike="noStrike" cap="none">
                          <a:solidFill>
                            <a:schemeClr val="dk1"/>
                          </a:solidFill>
                          <a:latin typeface="Calibri" panose="020F0502020204030204"/>
                          <a:sym typeface="Arial"/>
                        </a:defRPr>
                      </a:lvl5pPr>
                      <a:lvl6pPr marR="0" algn="l" rtl="0">
                        <a:lnSpc>
                          <a:spcPct val="100000"/>
                        </a:lnSpc>
                        <a:spcBef>
                          <a:spcPts val="0"/>
                        </a:spcBef>
                        <a:spcAft>
                          <a:spcPts val="0"/>
                        </a:spcAft>
                        <a:buNone/>
                        <a:defRPr sz="1400" b="0" i="0" u="none" strike="noStrike" cap="none">
                          <a:solidFill>
                            <a:schemeClr val="dk1"/>
                          </a:solidFill>
                          <a:latin typeface="Calibri" panose="020F0502020204030204"/>
                          <a:sym typeface="Arial"/>
                        </a:defRPr>
                      </a:lvl6pPr>
                      <a:lvl7pPr marR="0" algn="l" rtl="0">
                        <a:lnSpc>
                          <a:spcPct val="100000"/>
                        </a:lnSpc>
                        <a:spcBef>
                          <a:spcPts val="0"/>
                        </a:spcBef>
                        <a:spcAft>
                          <a:spcPts val="0"/>
                        </a:spcAft>
                        <a:buNone/>
                        <a:defRPr sz="1400" b="0" i="0" u="none" strike="noStrike" cap="none">
                          <a:solidFill>
                            <a:schemeClr val="dk1"/>
                          </a:solidFill>
                          <a:latin typeface="Calibri" panose="020F0502020204030204"/>
                          <a:sym typeface="Arial"/>
                        </a:defRPr>
                      </a:lvl7pPr>
                      <a:lvl8pPr marR="0" algn="l" rtl="0">
                        <a:lnSpc>
                          <a:spcPct val="100000"/>
                        </a:lnSpc>
                        <a:spcBef>
                          <a:spcPts val="0"/>
                        </a:spcBef>
                        <a:spcAft>
                          <a:spcPts val="0"/>
                        </a:spcAft>
                        <a:buNone/>
                        <a:defRPr sz="1400" b="0" i="0" u="none" strike="noStrike" cap="none">
                          <a:solidFill>
                            <a:schemeClr val="dk1"/>
                          </a:solidFill>
                          <a:latin typeface="Calibri" panose="020F0502020204030204"/>
                          <a:sym typeface="Arial"/>
                        </a:defRPr>
                      </a:lvl8pPr>
                      <a:lvl9pPr marR="0" algn="l" rtl="0">
                        <a:lnSpc>
                          <a:spcPct val="100000"/>
                        </a:lnSpc>
                        <a:spcBef>
                          <a:spcPts val="0"/>
                        </a:spcBef>
                        <a:spcAft>
                          <a:spcPts val="0"/>
                        </a:spcAft>
                        <a:buNone/>
                        <a:defRPr sz="1400" b="0" i="0" u="none" strike="noStrike" cap="none">
                          <a:solidFill>
                            <a:schemeClr val="dk1"/>
                          </a:solidFill>
                          <a:latin typeface="Calibri" panose="020F0502020204030204"/>
                          <a:sym typeface="Arial"/>
                        </a:defRPr>
                      </a:lvl9pPr>
                    </a:lstStyle>
                    <a:p>
                      <a:pPr algn="ctr" fontAlgn="ctr"/>
                      <a:r>
                        <a:rPr lang="en-IN" sz="1400" u="none" strike="noStrike" dirty="0">
                          <a:solidFill>
                            <a:schemeClr val="tx1"/>
                          </a:solidFill>
                          <a:effectLst/>
                          <a:latin typeface="Arial" panose="020B0604020202020204" pitchFamily="34" charset="0"/>
                          <a:cs typeface="Arial" panose="020B0604020202020204" pitchFamily="34" charset="0"/>
                        </a:rPr>
                        <a:t> </a:t>
                      </a:r>
                      <a:endParaRPr lang="en-IN" sz="1400" b="0" i="0" u="none" strike="noStrike" dirty="0">
                        <a:solidFill>
                          <a:schemeClr val="tx1"/>
                        </a:solidFill>
                        <a:effectLst/>
                        <a:latin typeface="Arial" panose="020B0604020202020204" pitchFamily="34" charset="0"/>
                        <a:cs typeface="Arial" panose="020B0604020202020204" pitchFamily="34" charset="0"/>
                      </a:endParaRPr>
                    </a:p>
                  </a:txBody>
                  <a:tcPr marL="48379" marR="48379"/>
                </a:tc>
                <a:extLst>
                  <a:ext uri="{0D108BD9-81ED-4DB2-BD59-A6C34878D82A}">
                    <a16:rowId xmlns:a16="http://schemas.microsoft.com/office/drawing/2014/main" val="10007"/>
                  </a:ext>
                </a:extLst>
              </a:tr>
              <a:tr h="435128">
                <a:tc>
                  <a:txBody>
                    <a:bodyPr/>
                    <a:lstStyle>
                      <a:lvl1pPr marR="0" algn="l" rtl="0">
                        <a:lnSpc>
                          <a:spcPct val="100000"/>
                        </a:lnSpc>
                        <a:spcBef>
                          <a:spcPts val="0"/>
                        </a:spcBef>
                        <a:spcAft>
                          <a:spcPts val="0"/>
                        </a:spcAft>
                        <a:buNone/>
                        <a:defRPr sz="1400" b="0" i="0" u="none" strike="noStrike" cap="none">
                          <a:solidFill>
                            <a:schemeClr val="dk1"/>
                          </a:solidFill>
                          <a:latin typeface="Calibri" panose="020F0502020204030204"/>
                          <a:sym typeface="Arial"/>
                        </a:defRPr>
                      </a:lvl1pPr>
                      <a:lvl2pPr marR="0" algn="l" rtl="0">
                        <a:lnSpc>
                          <a:spcPct val="100000"/>
                        </a:lnSpc>
                        <a:spcBef>
                          <a:spcPts val="0"/>
                        </a:spcBef>
                        <a:spcAft>
                          <a:spcPts val="0"/>
                        </a:spcAft>
                        <a:buNone/>
                        <a:defRPr sz="1400" b="0" i="0" u="none" strike="noStrike" cap="none">
                          <a:solidFill>
                            <a:schemeClr val="dk1"/>
                          </a:solidFill>
                          <a:latin typeface="Calibri" panose="020F0502020204030204"/>
                          <a:sym typeface="Arial"/>
                        </a:defRPr>
                      </a:lvl2pPr>
                      <a:lvl3pPr marR="0" algn="l" rtl="0">
                        <a:lnSpc>
                          <a:spcPct val="100000"/>
                        </a:lnSpc>
                        <a:spcBef>
                          <a:spcPts val="0"/>
                        </a:spcBef>
                        <a:spcAft>
                          <a:spcPts val="0"/>
                        </a:spcAft>
                        <a:buNone/>
                        <a:defRPr sz="1400" b="0" i="0" u="none" strike="noStrike" cap="none">
                          <a:solidFill>
                            <a:schemeClr val="dk1"/>
                          </a:solidFill>
                          <a:latin typeface="Calibri" panose="020F0502020204030204"/>
                          <a:sym typeface="Arial"/>
                        </a:defRPr>
                      </a:lvl3pPr>
                      <a:lvl4pPr marR="0" algn="l" rtl="0">
                        <a:lnSpc>
                          <a:spcPct val="100000"/>
                        </a:lnSpc>
                        <a:spcBef>
                          <a:spcPts val="0"/>
                        </a:spcBef>
                        <a:spcAft>
                          <a:spcPts val="0"/>
                        </a:spcAft>
                        <a:buNone/>
                        <a:defRPr sz="1400" b="0" i="0" u="none" strike="noStrike" cap="none">
                          <a:solidFill>
                            <a:schemeClr val="dk1"/>
                          </a:solidFill>
                          <a:latin typeface="Calibri" panose="020F0502020204030204"/>
                          <a:sym typeface="Arial"/>
                        </a:defRPr>
                      </a:lvl4pPr>
                      <a:lvl5pPr marR="0" algn="l" rtl="0">
                        <a:lnSpc>
                          <a:spcPct val="100000"/>
                        </a:lnSpc>
                        <a:spcBef>
                          <a:spcPts val="0"/>
                        </a:spcBef>
                        <a:spcAft>
                          <a:spcPts val="0"/>
                        </a:spcAft>
                        <a:buNone/>
                        <a:defRPr sz="1400" b="0" i="0" u="none" strike="noStrike" cap="none">
                          <a:solidFill>
                            <a:schemeClr val="dk1"/>
                          </a:solidFill>
                          <a:latin typeface="Calibri" panose="020F0502020204030204"/>
                          <a:sym typeface="Arial"/>
                        </a:defRPr>
                      </a:lvl5pPr>
                      <a:lvl6pPr marR="0" algn="l" rtl="0">
                        <a:lnSpc>
                          <a:spcPct val="100000"/>
                        </a:lnSpc>
                        <a:spcBef>
                          <a:spcPts val="0"/>
                        </a:spcBef>
                        <a:spcAft>
                          <a:spcPts val="0"/>
                        </a:spcAft>
                        <a:buNone/>
                        <a:defRPr sz="1400" b="0" i="0" u="none" strike="noStrike" cap="none">
                          <a:solidFill>
                            <a:schemeClr val="dk1"/>
                          </a:solidFill>
                          <a:latin typeface="Calibri" panose="020F0502020204030204"/>
                          <a:sym typeface="Arial"/>
                        </a:defRPr>
                      </a:lvl6pPr>
                      <a:lvl7pPr marR="0" algn="l" rtl="0">
                        <a:lnSpc>
                          <a:spcPct val="100000"/>
                        </a:lnSpc>
                        <a:spcBef>
                          <a:spcPts val="0"/>
                        </a:spcBef>
                        <a:spcAft>
                          <a:spcPts val="0"/>
                        </a:spcAft>
                        <a:buNone/>
                        <a:defRPr sz="1400" b="0" i="0" u="none" strike="noStrike" cap="none">
                          <a:solidFill>
                            <a:schemeClr val="dk1"/>
                          </a:solidFill>
                          <a:latin typeface="Calibri" panose="020F0502020204030204"/>
                          <a:sym typeface="Arial"/>
                        </a:defRPr>
                      </a:lvl7pPr>
                      <a:lvl8pPr marR="0" algn="l" rtl="0">
                        <a:lnSpc>
                          <a:spcPct val="100000"/>
                        </a:lnSpc>
                        <a:spcBef>
                          <a:spcPts val="0"/>
                        </a:spcBef>
                        <a:spcAft>
                          <a:spcPts val="0"/>
                        </a:spcAft>
                        <a:buNone/>
                        <a:defRPr sz="1400" b="0" i="0" u="none" strike="noStrike" cap="none">
                          <a:solidFill>
                            <a:schemeClr val="dk1"/>
                          </a:solidFill>
                          <a:latin typeface="Calibri" panose="020F0502020204030204"/>
                          <a:sym typeface="Arial"/>
                        </a:defRPr>
                      </a:lvl8pPr>
                      <a:lvl9pPr marR="0" algn="l" rtl="0">
                        <a:lnSpc>
                          <a:spcPct val="100000"/>
                        </a:lnSpc>
                        <a:spcBef>
                          <a:spcPts val="0"/>
                        </a:spcBef>
                        <a:spcAft>
                          <a:spcPts val="0"/>
                        </a:spcAft>
                        <a:buNone/>
                        <a:defRPr sz="1400" b="0" i="0" u="none" strike="noStrike" cap="none">
                          <a:solidFill>
                            <a:schemeClr val="dk1"/>
                          </a:solidFill>
                          <a:latin typeface="Calibri" panose="020F0502020204030204"/>
                          <a:sym typeface="Arial"/>
                        </a:defRPr>
                      </a:lvl9pPr>
                    </a:lstStyle>
                    <a:p>
                      <a:pPr algn="l" fontAlgn="ctr"/>
                      <a:r>
                        <a:rPr lang="en-US" sz="1400" u="none" strike="noStrike" dirty="0">
                          <a:solidFill>
                            <a:schemeClr val="tx1"/>
                          </a:solidFill>
                          <a:effectLst/>
                          <a:latin typeface="Arial" panose="020B0604020202020204" pitchFamily="34" charset="0"/>
                          <a:cs typeface="Arial" panose="020B0604020202020204" pitchFamily="34" charset="0"/>
                        </a:rPr>
                        <a:t>Housing</a:t>
                      </a:r>
                      <a:endParaRPr lang="en-US" sz="1400" b="0" i="0" u="none" strike="noStrike" dirty="0">
                        <a:solidFill>
                          <a:schemeClr val="tx1"/>
                        </a:solidFill>
                        <a:effectLst/>
                        <a:latin typeface="Arial" panose="020B0604020202020204" pitchFamily="34" charset="0"/>
                        <a:cs typeface="Arial" panose="020B0604020202020204" pitchFamily="34" charset="0"/>
                      </a:endParaRPr>
                    </a:p>
                  </a:txBody>
                  <a:tcPr marL="48379" marR="48379"/>
                </a:tc>
                <a:tc>
                  <a:txBody>
                    <a:bodyPr/>
                    <a:lstStyle>
                      <a:lvl1pPr marR="0" algn="l" rtl="0">
                        <a:lnSpc>
                          <a:spcPct val="100000"/>
                        </a:lnSpc>
                        <a:spcBef>
                          <a:spcPts val="0"/>
                        </a:spcBef>
                        <a:spcAft>
                          <a:spcPts val="0"/>
                        </a:spcAft>
                        <a:buNone/>
                        <a:defRPr sz="1400" b="0" i="0" u="none" strike="noStrike" cap="none">
                          <a:solidFill>
                            <a:schemeClr val="dk1"/>
                          </a:solidFill>
                          <a:latin typeface="Calibri" panose="020F0502020204030204"/>
                          <a:sym typeface="Arial"/>
                        </a:defRPr>
                      </a:lvl1pPr>
                      <a:lvl2pPr marR="0" algn="l" rtl="0">
                        <a:lnSpc>
                          <a:spcPct val="100000"/>
                        </a:lnSpc>
                        <a:spcBef>
                          <a:spcPts val="0"/>
                        </a:spcBef>
                        <a:spcAft>
                          <a:spcPts val="0"/>
                        </a:spcAft>
                        <a:buNone/>
                        <a:defRPr sz="1400" b="0" i="0" u="none" strike="noStrike" cap="none">
                          <a:solidFill>
                            <a:schemeClr val="dk1"/>
                          </a:solidFill>
                          <a:latin typeface="Calibri" panose="020F0502020204030204"/>
                          <a:sym typeface="Arial"/>
                        </a:defRPr>
                      </a:lvl2pPr>
                      <a:lvl3pPr marR="0" algn="l" rtl="0">
                        <a:lnSpc>
                          <a:spcPct val="100000"/>
                        </a:lnSpc>
                        <a:spcBef>
                          <a:spcPts val="0"/>
                        </a:spcBef>
                        <a:spcAft>
                          <a:spcPts val="0"/>
                        </a:spcAft>
                        <a:buNone/>
                        <a:defRPr sz="1400" b="0" i="0" u="none" strike="noStrike" cap="none">
                          <a:solidFill>
                            <a:schemeClr val="dk1"/>
                          </a:solidFill>
                          <a:latin typeface="Calibri" panose="020F0502020204030204"/>
                          <a:sym typeface="Arial"/>
                        </a:defRPr>
                      </a:lvl3pPr>
                      <a:lvl4pPr marR="0" algn="l" rtl="0">
                        <a:lnSpc>
                          <a:spcPct val="100000"/>
                        </a:lnSpc>
                        <a:spcBef>
                          <a:spcPts val="0"/>
                        </a:spcBef>
                        <a:spcAft>
                          <a:spcPts val="0"/>
                        </a:spcAft>
                        <a:buNone/>
                        <a:defRPr sz="1400" b="0" i="0" u="none" strike="noStrike" cap="none">
                          <a:solidFill>
                            <a:schemeClr val="dk1"/>
                          </a:solidFill>
                          <a:latin typeface="Calibri" panose="020F0502020204030204"/>
                          <a:sym typeface="Arial"/>
                        </a:defRPr>
                      </a:lvl4pPr>
                      <a:lvl5pPr marR="0" algn="l" rtl="0">
                        <a:lnSpc>
                          <a:spcPct val="100000"/>
                        </a:lnSpc>
                        <a:spcBef>
                          <a:spcPts val="0"/>
                        </a:spcBef>
                        <a:spcAft>
                          <a:spcPts val="0"/>
                        </a:spcAft>
                        <a:buNone/>
                        <a:defRPr sz="1400" b="0" i="0" u="none" strike="noStrike" cap="none">
                          <a:solidFill>
                            <a:schemeClr val="dk1"/>
                          </a:solidFill>
                          <a:latin typeface="Calibri" panose="020F0502020204030204"/>
                          <a:sym typeface="Arial"/>
                        </a:defRPr>
                      </a:lvl5pPr>
                      <a:lvl6pPr marR="0" algn="l" rtl="0">
                        <a:lnSpc>
                          <a:spcPct val="100000"/>
                        </a:lnSpc>
                        <a:spcBef>
                          <a:spcPts val="0"/>
                        </a:spcBef>
                        <a:spcAft>
                          <a:spcPts val="0"/>
                        </a:spcAft>
                        <a:buNone/>
                        <a:defRPr sz="1400" b="0" i="0" u="none" strike="noStrike" cap="none">
                          <a:solidFill>
                            <a:schemeClr val="dk1"/>
                          </a:solidFill>
                          <a:latin typeface="Calibri" panose="020F0502020204030204"/>
                          <a:sym typeface="Arial"/>
                        </a:defRPr>
                      </a:lvl6pPr>
                      <a:lvl7pPr marR="0" algn="l" rtl="0">
                        <a:lnSpc>
                          <a:spcPct val="100000"/>
                        </a:lnSpc>
                        <a:spcBef>
                          <a:spcPts val="0"/>
                        </a:spcBef>
                        <a:spcAft>
                          <a:spcPts val="0"/>
                        </a:spcAft>
                        <a:buNone/>
                        <a:defRPr sz="1400" b="0" i="0" u="none" strike="noStrike" cap="none">
                          <a:solidFill>
                            <a:schemeClr val="dk1"/>
                          </a:solidFill>
                          <a:latin typeface="Calibri" panose="020F0502020204030204"/>
                          <a:sym typeface="Arial"/>
                        </a:defRPr>
                      </a:lvl7pPr>
                      <a:lvl8pPr marR="0" algn="l" rtl="0">
                        <a:lnSpc>
                          <a:spcPct val="100000"/>
                        </a:lnSpc>
                        <a:spcBef>
                          <a:spcPts val="0"/>
                        </a:spcBef>
                        <a:spcAft>
                          <a:spcPts val="0"/>
                        </a:spcAft>
                        <a:buNone/>
                        <a:defRPr sz="1400" b="0" i="0" u="none" strike="noStrike" cap="none">
                          <a:solidFill>
                            <a:schemeClr val="dk1"/>
                          </a:solidFill>
                          <a:latin typeface="Calibri" panose="020F0502020204030204"/>
                          <a:sym typeface="Arial"/>
                        </a:defRPr>
                      </a:lvl8pPr>
                      <a:lvl9pPr marR="0" algn="l" rtl="0">
                        <a:lnSpc>
                          <a:spcPct val="100000"/>
                        </a:lnSpc>
                        <a:spcBef>
                          <a:spcPts val="0"/>
                        </a:spcBef>
                        <a:spcAft>
                          <a:spcPts val="0"/>
                        </a:spcAft>
                        <a:buNone/>
                        <a:defRPr sz="1400" b="0" i="0" u="none" strike="noStrike" cap="none">
                          <a:solidFill>
                            <a:schemeClr val="dk1"/>
                          </a:solidFill>
                          <a:latin typeface="Calibri" panose="020F0502020204030204"/>
                          <a:sym typeface="Arial"/>
                        </a:defRPr>
                      </a:lvl9pPr>
                    </a:lstStyle>
                    <a:p>
                      <a:pPr algn="ctr" fontAlgn="ctr"/>
                      <a:r>
                        <a:rPr lang="en-US" sz="1400" u="none" strike="noStrike" dirty="0">
                          <a:solidFill>
                            <a:schemeClr val="tx1"/>
                          </a:solidFill>
                          <a:effectLst/>
                          <a:latin typeface="Arial" panose="020B0604020202020204" pitchFamily="34" charset="0"/>
                          <a:cs typeface="Arial" panose="020B0604020202020204" pitchFamily="34" charset="0"/>
                        </a:rPr>
                        <a:t>1.2</a:t>
                      </a:r>
                      <a:endParaRPr lang="en-US" sz="1400" b="0" i="0" u="none" strike="noStrike" dirty="0">
                        <a:solidFill>
                          <a:schemeClr val="tx1"/>
                        </a:solidFill>
                        <a:effectLst/>
                        <a:latin typeface="Arial" panose="020B0604020202020204" pitchFamily="34" charset="0"/>
                        <a:cs typeface="Arial" panose="020B0604020202020204" pitchFamily="34" charset="0"/>
                      </a:endParaRPr>
                    </a:p>
                  </a:txBody>
                  <a:tcPr marL="48379" marR="48379"/>
                </a:tc>
                <a:extLst>
                  <a:ext uri="{0D108BD9-81ED-4DB2-BD59-A6C34878D82A}">
                    <a16:rowId xmlns:a16="http://schemas.microsoft.com/office/drawing/2014/main" val="10008"/>
                  </a:ext>
                </a:extLst>
              </a:tr>
              <a:tr h="573866">
                <a:tc>
                  <a:txBody>
                    <a:bodyPr/>
                    <a:lstStyle>
                      <a:lvl1pPr marR="0" algn="l" rtl="0">
                        <a:lnSpc>
                          <a:spcPct val="100000"/>
                        </a:lnSpc>
                        <a:spcBef>
                          <a:spcPts val="0"/>
                        </a:spcBef>
                        <a:spcAft>
                          <a:spcPts val="0"/>
                        </a:spcAft>
                        <a:buNone/>
                        <a:defRPr sz="1400" b="0" i="0" u="none" strike="noStrike" cap="none">
                          <a:solidFill>
                            <a:schemeClr val="dk1"/>
                          </a:solidFill>
                          <a:latin typeface="Calibri" panose="020F0502020204030204"/>
                          <a:sym typeface="Arial"/>
                        </a:defRPr>
                      </a:lvl1pPr>
                      <a:lvl2pPr marR="0" algn="l" rtl="0">
                        <a:lnSpc>
                          <a:spcPct val="100000"/>
                        </a:lnSpc>
                        <a:spcBef>
                          <a:spcPts val="0"/>
                        </a:spcBef>
                        <a:spcAft>
                          <a:spcPts val="0"/>
                        </a:spcAft>
                        <a:buNone/>
                        <a:defRPr sz="1400" b="0" i="0" u="none" strike="noStrike" cap="none">
                          <a:solidFill>
                            <a:schemeClr val="dk1"/>
                          </a:solidFill>
                          <a:latin typeface="Calibri" panose="020F0502020204030204"/>
                          <a:sym typeface="Arial"/>
                        </a:defRPr>
                      </a:lvl2pPr>
                      <a:lvl3pPr marR="0" algn="l" rtl="0">
                        <a:lnSpc>
                          <a:spcPct val="100000"/>
                        </a:lnSpc>
                        <a:spcBef>
                          <a:spcPts val="0"/>
                        </a:spcBef>
                        <a:spcAft>
                          <a:spcPts val="0"/>
                        </a:spcAft>
                        <a:buNone/>
                        <a:defRPr sz="1400" b="0" i="0" u="none" strike="noStrike" cap="none">
                          <a:solidFill>
                            <a:schemeClr val="dk1"/>
                          </a:solidFill>
                          <a:latin typeface="Calibri" panose="020F0502020204030204"/>
                          <a:sym typeface="Arial"/>
                        </a:defRPr>
                      </a:lvl3pPr>
                      <a:lvl4pPr marR="0" algn="l" rtl="0">
                        <a:lnSpc>
                          <a:spcPct val="100000"/>
                        </a:lnSpc>
                        <a:spcBef>
                          <a:spcPts val="0"/>
                        </a:spcBef>
                        <a:spcAft>
                          <a:spcPts val="0"/>
                        </a:spcAft>
                        <a:buNone/>
                        <a:defRPr sz="1400" b="0" i="0" u="none" strike="noStrike" cap="none">
                          <a:solidFill>
                            <a:schemeClr val="dk1"/>
                          </a:solidFill>
                          <a:latin typeface="Calibri" panose="020F0502020204030204"/>
                          <a:sym typeface="Arial"/>
                        </a:defRPr>
                      </a:lvl4pPr>
                      <a:lvl5pPr marR="0" algn="l" rtl="0">
                        <a:lnSpc>
                          <a:spcPct val="100000"/>
                        </a:lnSpc>
                        <a:spcBef>
                          <a:spcPts val="0"/>
                        </a:spcBef>
                        <a:spcAft>
                          <a:spcPts val="0"/>
                        </a:spcAft>
                        <a:buNone/>
                        <a:defRPr sz="1400" b="0" i="0" u="none" strike="noStrike" cap="none">
                          <a:solidFill>
                            <a:schemeClr val="dk1"/>
                          </a:solidFill>
                          <a:latin typeface="Calibri" panose="020F0502020204030204"/>
                          <a:sym typeface="Arial"/>
                        </a:defRPr>
                      </a:lvl5pPr>
                      <a:lvl6pPr marR="0" algn="l" rtl="0">
                        <a:lnSpc>
                          <a:spcPct val="100000"/>
                        </a:lnSpc>
                        <a:spcBef>
                          <a:spcPts val="0"/>
                        </a:spcBef>
                        <a:spcAft>
                          <a:spcPts val="0"/>
                        </a:spcAft>
                        <a:buNone/>
                        <a:defRPr sz="1400" b="0" i="0" u="none" strike="noStrike" cap="none">
                          <a:solidFill>
                            <a:schemeClr val="dk1"/>
                          </a:solidFill>
                          <a:latin typeface="Calibri" panose="020F0502020204030204"/>
                          <a:sym typeface="Arial"/>
                        </a:defRPr>
                      </a:lvl6pPr>
                      <a:lvl7pPr marR="0" algn="l" rtl="0">
                        <a:lnSpc>
                          <a:spcPct val="100000"/>
                        </a:lnSpc>
                        <a:spcBef>
                          <a:spcPts val="0"/>
                        </a:spcBef>
                        <a:spcAft>
                          <a:spcPts val="0"/>
                        </a:spcAft>
                        <a:buNone/>
                        <a:defRPr sz="1400" b="0" i="0" u="none" strike="noStrike" cap="none">
                          <a:solidFill>
                            <a:schemeClr val="dk1"/>
                          </a:solidFill>
                          <a:latin typeface="Calibri" panose="020F0502020204030204"/>
                          <a:sym typeface="Arial"/>
                        </a:defRPr>
                      </a:lvl7pPr>
                      <a:lvl8pPr marR="0" algn="l" rtl="0">
                        <a:lnSpc>
                          <a:spcPct val="100000"/>
                        </a:lnSpc>
                        <a:spcBef>
                          <a:spcPts val="0"/>
                        </a:spcBef>
                        <a:spcAft>
                          <a:spcPts val="0"/>
                        </a:spcAft>
                        <a:buNone/>
                        <a:defRPr sz="1400" b="0" i="0" u="none" strike="noStrike" cap="none">
                          <a:solidFill>
                            <a:schemeClr val="dk1"/>
                          </a:solidFill>
                          <a:latin typeface="Calibri" panose="020F0502020204030204"/>
                          <a:sym typeface="Arial"/>
                        </a:defRPr>
                      </a:lvl8pPr>
                      <a:lvl9pPr marR="0" algn="l" rtl="0">
                        <a:lnSpc>
                          <a:spcPct val="100000"/>
                        </a:lnSpc>
                        <a:spcBef>
                          <a:spcPts val="0"/>
                        </a:spcBef>
                        <a:spcAft>
                          <a:spcPts val="0"/>
                        </a:spcAft>
                        <a:buNone/>
                        <a:defRPr sz="1400" b="0" i="0" u="none" strike="noStrike" cap="none">
                          <a:solidFill>
                            <a:schemeClr val="dk1"/>
                          </a:solidFill>
                          <a:latin typeface="Calibri" panose="020F0502020204030204"/>
                          <a:sym typeface="Arial"/>
                        </a:defRPr>
                      </a:lvl9pPr>
                    </a:lstStyle>
                    <a:p>
                      <a:pPr algn="l" fontAlgn="ctr"/>
                      <a:r>
                        <a:rPr lang="en-US" sz="1400" u="none" strike="noStrike" dirty="0">
                          <a:solidFill>
                            <a:schemeClr val="tx1"/>
                          </a:solidFill>
                          <a:effectLst/>
                          <a:latin typeface="Arial" panose="020B0604020202020204" pitchFamily="34" charset="0"/>
                          <a:cs typeface="Arial" panose="020B0604020202020204" pitchFamily="34" charset="0"/>
                        </a:rPr>
                        <a:t>College (out-of-state tuition)</a:t>
                      </a:r>
                      <a:endParaRPr lang="en-US" sz="1400" b="0" i="0" u="none" strike="noStrike" dirty="0">
                        <a:solidFill>
                          <a:schemeClr val="tx1"/>
                        </a:solidFill>
                        <a:effectLst/>
                        <a:latin typeface="Arial" panose="020B0604020202020204" pitchFamily="34" charset="0"/>
                        <a:cs typeface="Arial" panose="020B0604020202020204" pitchFamily="34" charset="0"/>
                      </a:endParaRPr>
                    </a:p>
                  </a:txBody>
                  <a:tcPr marL="48379" marR="48379"/>
                </a:tc>
                <a:tc>
                  <a:txBody>
                    <a:bodyPr/>
                    <a:lstStyle>
                      <a:lvl1pPr marR="0" algn="l" rtl="0">
                        <a:lnSpc>
                          <a:spcPct val="100000"/>
                        </a:lnSpc>
                        <a:spcBef>
                          <a:spcPts val="0"/>
                        </a:spcBef>
                        <a:spcAft>
                          <a:spcPts val="0"/>
                        </a:spcAft>
                        <a:buNone/>
                        <a:defRPr sz="1400" b="0" i="0" u="none" strike="noStrike" cap="none">
                          <a:solidFill>
                            <a:schemeClr val="dk1"/>
                          </a:solidFill>
                          <a:latin typeface="Calibri" panose="020F0502020204030204"/>
                          <a:sym typeface="Arial"/>
                        </a:defRPr>
                      </a:lvl1pPr>
                      <a:lvl2pPr marR="0" algn="l" rtl="0">
                        <a:lnSpc>
                          <a:spcPct val="100000"/>
                        </a:lnSpc>
                        <a:spcBef>
                          <a:spcPts val="0"/>
                        </a:spcBef>
                        <a:spcAft>
                          <a:spcPts val="0"/>
                        </a:spcAft>
                        <a:buNone/>
                        <a:defRPr sz="1400" b="0" i="0" u="none" strike="noStrike" cap="none">
                          <a:solidFill>
                            <a:schemeClr val="dk1"/>
                          </a:solidFill>
                          <a:latin typeface="Calibri" panose="020F0502020204030204"/>
                          <a:sym typeface="Arial"/>
                        </a:defRPr>
                      </a:lvl2pPr>
                      <a:lvl3pPr marR="0" algn="l" rtl="0">
                        <a:lnSpc>
                          <a:spcPct val="100000"/>
                        </a:lnSpc>
                        <a:spcBef>
                          <a:spcPts val="0"/>
                        </a:spcBef>
                        <a:spcAft>
                          <a:spcPts val="0"/>
                        </a:spcAft>
                        <a:buNone/>
                        <a:defRPr sz="1400" b="0" i="0" u="none" strike="noStrike" cap="none">
                          <a:solidFill>
                            <a:schemeClr val="dk1"/>
                          </a:solidFill>
                          <a:latin typeface="Calibri" panose="020F0502020204030204"/>
                          <a:sym typeface="Arial"/>
                        </a:defRPr>
                      </a:lvl3pPr>
                      <a:lvl4pPr marR="0" algn="l" rtl="0">
                        <a:lnSpc>
                          <a:spcPct val="100000"/>
                        </a:lnSpc>
                        <a:spcBef>
                          <a:spcPts val="0"/>
                        </a:spcBef>
                        <a:spcAft>
                          <a:spcPts val="0"/>
                        </a:spcAft>
                        <a:buNone/>
                        <a:defRPr sz="1400" b="0" i="0" u="none" strike="noStrike" cap="none">
                          <a:solidFill>
                            <a:schemeClr val="dk1"/>
                          </a:solidFill>
                          <a:latin typeface="Calibri" panose="020F0502020204030204"/>
                          <a:sym typeface="Arial"/>
                        </a:defRPr>
                      </a:lvl4pPr>
                      <a:lvl5pPr marR="0" algn="l" rtl="0">
                        <a:lnSpc>
                          <a:spcPct val="100000"/>
                        </a:lnSpc>
                        <a:spcBef>
                          <a:spcPts val="0"/>
                        </a:spcBef>
                        <a:spcAft>
                          <a:spcPts val="0"/>
                        </a:spcAft>
                        <a:buNone/>
                        <a:defRPr sz="1400" b="0" i="0" u="none" strike="noStrike" cap="none">
                          <a:solidFill>
                            <a:schemeClr val="dk1"/>
                          </a:solidFill>
                          <a:latin typeface="Calibri" panose="020F0502020204030204"/>
                          <a:sym typeface="Arial"/>
                        </a:defRPr>
                      </a:lvl5pPr>
                      <a:lvl6pPr marR="0" algn="l" rtl="0">
                        <a:lnSpc>
                          <a:spcPct val="100000"/>
                        </a:lnSpc>
                        <a:spcBef>
                          <a:spcPts val="0"/>
                        </a:spcBef>
                        <a:spcAft>
                          <a:spcPts val="0"/>
                        </a:spcAft>
                        <a:buNone/>
                        <a:defRPr sz="1400" b="0" i="0" u="none" strike="noStrike" cap="none">
                          <a:solidFill>
                            <a:schemeClr val="dk1"/>
                          </a:solidFill>
                          <a:latin typeface="Calibri" panose="020F0502020204030204"/>
                          <a:sym typeface="Arial"/>
                        </a:defRPr>
                      </a:lvl6pPr>
                      <a:lvl7pPr marR="0" algn="l" rtl="0">
                        <a:lnSpc>
                          <a:spcPct val="100000"/>
                        </a:lnSpc>
                        <a:spcBef>
                          <a:spcPts val="0"/>
                        </a:spcBef>
                        <a:spcAft>
                          <a:spcPts val="0"/>
                        </a:spcAft>
                        <a:buNone/>
                        <a:defRPr sz="1400" b="0" i="0" u="none" strike="noStrike" cap="none">
                          <a:solidFill>
                            <a:schemeClr val="dk1"/>
                          </a:solidFill>
                          <a:latin typeface="Calibri" panose="020F0502020204030204"/>
                          <a:sym typeface="Arial"/>
                        </a:defRPr>
                      </a:lvl7pPr>
                      <a:lvl8pPr marR="0" algn="l" rtl="0">
                        <a:lnSpc>
                          <a:spcPct val="100000"/>
                        </a:lnSpc>
                        <a:spcBef>
                          <a:spcPts val="0"/>
                        </a:spcBef>
                        <a:spcAft>
                          <a:spcPts val="0"/>
                        </a:spcAft>
                        <a:buNone/>
                        <a:defRPr sz="1400" b="0" i="0" u="none" strike="noStrike" cap="none">
                          <a:solidFill>
                            <a:schemeClr val="dk1"/>
                          </a:solidFill>
                          <a:latin typeface="Calibri" panose="020F0502020204030204"/>
                          <a:sym typeface="Arial"/>
                        </a:defRPr>
                      </a:lvl8pPr>
                      <a:lvl9pPr marR="0" algn="l" rtl="0">
                        <a:lnSpc>
                          <a:spcPct val="100000"/>
                        </a:lnSpc>
                        <a:spcBef>
                          <a:spcPts val="0"/>
                        </a:spcBef>
                        <a:spcAft>
                          <a:spcPts val="0"/>
                        </a:spcAft>
                        <a:buNone/>
                        <a:defRPr sz="1400" b="0" i="0" u="none" strike="noStrike" cap="none">
                          <a:solidFill>
                            <a:schemeClr val="dk1"/>
                          </a:solidFill>
                          <a:latin typeface="Calibri" panose="020F0502020204030204"/>
                          <a:sym typeface="Arial"/>
                        </a:defRPr>
                      </a:lvl9pPr>
                    </a:lstStyle>
                    <a:p>
                      <a:pPr algn="ctr" fontAlgn="ctr"/>
                      <a:r>
                        <a:rPr lang="en-US" sz="1400" u="none" strike="noStrike" dirty="0">
                          <a:solidFill>
                            <a:schemeClr val="tx1"/>
                          </a:solidFill>
                          <a:effectLst/>
                          <a:latin typeface="Arial" panose="020B0604020202020204" pitchFamily="34" charset="0"/>
                          <a:cs typeface="Arial" panose="020B0604020202020204" pitchFamily="34" charset="0"/>
                        </a:rPr>
                        <a:t>1.2</a:t>
                      </a:r>
                      <a:endParaRPr lang="en-US" sz="1400" b="0" i="0" u="none" strike="noStrike" dirty="0">
                        <a:solidFill>
                          <a:schemeClr val="tx1"/>
                        </a:solidFill>
                        <a:effectLst/>
                        <a:latin typeface="Arial" panose="020B0604020202020204" pitchFamily="34" charset="0"/>
                        <a:cs typeface="Arial" panose="020B0604020202020204" pitchFamily="34" charset="0"/>
                      </a:endParaRPr>
                    </a:p>
                  </a:txBody>
                  <a:tcPr marL="48379" marR="48379"/>
                </a:tc>
                <a:extLst>
                  <a:ext uri="{0D108BD9-81ED-4DB2-BD59-A6C34878D82A}">
                    <a16:rowId xmlns:a16="http://schemas.microsoft.com/office/drawing/2014/main" val="10009"/>
                  </a:ext>
                </a:extLst>
              </a:tr>
              <a:tr h="573866">
                <a:tc>
                  <a:txBody>
                    <a:bodyPr/>
                    <a:lstStyle>
                      <a:lvl1pPr marR="0" algn="l" rtl="0">
                        <a:lnSpc>
                          <a:spcPct val="100000"/>
                        </a:lnSpc>
                        <a:spcBef>
                          <a:spcPts val="0"/>
                        </a:spcBef>
                        <a:spcAft>
                          <a:spcPts val="0"/>
                        </a:spcAft>
                        <a:buNone/>
                        <a:defRPr sz="1400" b="0" i="0" u="none" strike="noStrike" cap="none">
                          <a:solidFill>
                            <a:schemeClr val="dk1"/>
                          </a:solidFill>
                          <a:latin typeface="Calibri" panose="020F0502020204030204"/>
                          <a:sym typeface="Arial"/>
                        </a:defRPr>
                      </a:lvl1pPr>
                      <a:lvl2pPr marR="0" algn="l" rtl="0">
                        <a:lnSpc>
                          <a:spcPct val="100000"/>
                        </a:lnSpc>
                        <a:spcBef>
                          <a:spcPts val="0"/>
                        </a:spcBef>
                        <a:spcAft>
                          <a:spcPts val="0"/>
                        </a:spcAft>
                        <a:buNone/>
                        <a:defRPr sz="1400" b="0" i="0" u="none" strike="noStrike" cap="none">
                          <a:solidFill>
                            <a:schemeClr val="dk1"/>
                          </a:solidFill>
                          <a:latin typeface="Calibri" panose="020F0502020204030204"/>
                          <a:sym typeface="Arial"/>
                        </a:defRPr>
                      </a:lvl2pPr>
                      <a:lvl3pPr marR="0" algn="l" rtl="0">
                        <a:lnSpc>
                          <a:spcPct val="100000"/>
                        </a:lnSpc>
                        <a:spcBef>
                          <a:spcPts val="0"/>
                        </a:spcBef>
                        <a:spcAft>
                          <a:spcPts val="0"/>
                        </a:spcAft>
                        <a:buNone/>
                        <a:defRPr sz="1400" b="0" i="0" u="none" strike="noStrike" cap="none">
                          <a:solidFill>
                            <a:schemeClr val="dk1"/>
                          </a:solidFill>
                          <a:latin typeface="Calibri" panose="020F0502020204030204"/>
                          <a:sym typeface="Arial"/>
                        </a:defRPr>
                      </a:lvl3pPr>
                      <a:lvl4pPr marR="0" algn="l" rtl="0">
                        <a:lnSpc>
                          <a:spcPct val="100000"/>
                        </a:lnSpc>
                        <a:spcBef>
                          <a:spcPts val="0"/>
                        </a:spcBef>
                        <a:spcAft>
                          <a:spcPts val="0"/>
                        </a:spcAft>
                        <a:buNone/>
                        <a:defRPr sz="1400" b="0" i="0" u="none" strike="noStrike" cap="none">
                          <a:solidFill>
                            <a:schemeClr val="dk1"/>
                          </a:solidFill>
                          <a:latin typeface="Calibri" panose="020F0502020204030204"/>
                          <a:sym typeface="Arial"/>
                        </a:defRPr>
                      </a:lvl4pPr>
                      <a:lvl5pPr marR="0" algn="l" rtl="0">
                        <a:lnSpc>
                          <a:spcPct val="100000"/>
                        </a:lnSpc>
                        <a:spcBef>
                          <a:spcPts val="0"/>
                        </a:spcBef>
                        <a:spcAft>
                          <a:spcPts val="0"/>
                        </a:spcAft>
                        <a:buNone/>
                        <a:defRPr sz="1400" b="0" i="0" u="none" strike="noStrike" cap="none">
                          <a:solidFill>
                            <a:schemeClr val="dk1"/>
                          </a:solidFill>
                          <a:latin typeface="Calibri" panose="020F0502020204030204"/>
                          <a:sym typeface="Arial"/>
                        </a:defRPr>
                      </a:lvl5pPr>
                      <a:lvl6pPr marR="0" algn="l" rtl="0">
                        <a:lnSpc>
                          <a:spcPct val="100000"/>
                        </a:lnSpc>
                        <a:spcBef>
                          <a:spcPts val="0"/>
                        </a:spcBef>
                        <a:spcAft>
                          <a:spcPts val="0"/>
                        </a:spcAft>
                        <a:buNone/>
                        <a:defRPr sz="1400" b="0" i="0" u="none" strike="noStrike" cap="none">
                          <a:solidFill>
                            <a:schemeClr val="dk1"/>
                          </a:solidFill>
                          <a:latin typeface="Calibri" panose="020F0502020204030204"/>
                          <a:sym typeface="Arial"/>
                        </a:defRPr>
                      </a:lvl6pPr>
                      <a:lvl7pPr marR="0" algn="l" rtl="0">
                        <a:lnSpc>
                          <a:spcPct val="100000"/>
                        </a:lnSpc>
                        <a:spcBef>
                          <a:spcPts val="0"/>
                        </a:spcBef>
                        <a:spcAft>
                          <a:spcPts val="0"/>
                        </a:spcAft>
                        <a:buNone/>
                        <a:defRPr sz="1400" b="0" i="0" u="none" strike="noStrike" cap="none">
                          <a:solidFill>
                            <a:schemeClr val="dk1"/>
                          </a:solidFill>
                          <a:latin typeface="Calibri" panose="020F0502020204030204"/>
                          <a:sym typeface="Arial"/>
                        </a:defRPr>
                      </a:lvl7pPr>
                      <a:lvl8pPr marR="0" algn="l" rtl="0">
                        <a:lnSpc>
                          <a:spcPct val="100000"/>
                        </a:lnSpc>
                        <a:spcBef>
                          <a:spcPts val="0"/>
                        </a:spcBef>
                        <a:spcAft>
                          <a:spcPts val="0"/>
                        </a:spcAft>
                        <a:buNone/>
                        <a:defRPr sz="1400" b="0" i="0" u="none" strike="noStrike" cap="none">
                          <a:solidFill>
                            <a:schemeClr val="dk1"/>
                          </a:solidFill>
                          <a:latin typeface="Calibri" panose="020F0502020204030204"/>
                          <a:sym typeface="Arial"/>
                        </a:defRPr>
                      </a:lvl8pPr>
                      <a:lvl9pPr marR="0" algn="l" rtl="0">
                        <a:lnSpc>
                          <a:spcPct val="100000"/>
                        </a:lnSpc>
                        <a:spcBef>
                          <a:spcPts val="0"/>
                        </a:spcBef>
                        <a:spcAft>
                          <a:spcPts val="0"/>
                        </a:spcAft>
                        <a:buNone/>
                        <a:defRPr sz="1400" b="0" i="0" u="none" strike="noStrike" cap="none">
                          <a:solidFill>
                            <a:schemeClr val="dk1"/>
                          </a:solidFill>
                          <a:latin typeface="Calibri" panose="020F0502020204030204"/>
                          <a:sym typeface="Arial"/>
                        </a:defRPr>
                      </a:lvl9pPr>
                    </a:lstStyle>
                    <a:p>
                      <a:pPr algn="l" fontAlgn="ctr"/>
                      <a:r>
                        <a:rPr lang="en-US" sz="1400" u="none" strike="noStrike" dirty="0">
                          <a:solidFill>
                            <a:schemeClr val="tx1"/>
                          </a:solidFill>
                          <a:effectLst/>
                          <a:latin typeface="Arial" panose="020B0604020202020204" pitchFamily="34" charset="0"/>
                          <a:cs typeface="Arial" panose="020B0604020202020204" pitchFamily="34" charset="0"/>
                        </a:rPr>
                        <a:t>Airline travel (leisure)</a:t>
                      </a:r>
                      <a:endParaRPr lang="en-US" sz="1400" b="0" i="0" u="none" strike="noStrike" dirty="0">
                        <a:solidFill>
                          <a:schemeClr val="tx1"/>
                        </a:solidFill>
                        <a:effectLst/>
                        <a:latin typeface="Arial" panose="020B0604020202020204" pitchFamily="34" charset="0"/>
                        <a:cs typeface="Arial" panose="020B0604020202020204" pitchFamily="34" charset="0"/>
                      </a:endParaRPr>
                    </a:p>
                  </a:txBody>
                  <a:tcPr marL="48379" marR="48379"/>
                </a:tc>
                <a:tc>
                  <a:txBody>
                    <a:bodyPr/>
                    <a:lstStyle>
                      <a:lvl1pPr marR="0" algn="l" rtl="0">
                        <a:lnSpc>
                          <a:spcPct val="100000"/>
                        </a:lnSpc>
                        <a:spcBef>
                          <a:spcPts val="0"/>
                        </a:spcBef>
                        <a:spcAft>
                          <a:spcPts val="0"/>
                        </a:spcAft>
                        <a:buNone/>
                        <a:defRPr sz="1400" b="0" i="0" u="none" strike="noStrike" cap="none">
                          <a:solidFill>
                            <a:schemeClr val="dk1"/>
                          </a:solidFill>
                          <a:latin typeface="Calibri" panose="020F0502020204030204"/>
                          <a:sym typeface="Arial"/>
                        </a:defRPr>
                      </a:lvl1pPr>
                      <a:lvl2pPr marR="0" algn="l" rtl="0">
                        <a:lnSpc>
                          <a:spcPct val="100000"/>
                        </a:lnSpc>
                        <a:spcBef>
                          <a:spcPts val="0"/>
                        </a:spcBef>
                        <a:spcAft>
                          <a:spcPts val="0"/>
                        </a:spcAft>
                        <a:buNone/>
                        <a:defRPr sz="1400" b="0" i="0" u="none" strike="noStrike" cap="none">
                          <a:solidFill>
                            <a:schemeClr val="dk1"/>
                          </a:solidFill>
                          <a:latin typeface="Calibri" panose="020F0502020204030204"/>
                          <a:sym typeface="Arial"/>
                        </a:defRPr>
                      </a:lvl2pPr>
                      <a:lvl3pPr marR="0" algn="l" rtl="0">
                        <a:lnSpc>
                          <a:spcPct val="100000"/>
                        </a:lnSpc>
                        <a:spcBef>
                          <a:spcPts val="0"/>
                        </a:spcBef>
                        <a:spcAft>
                          <a:spcPts val="0"/>
                        </a:spcAft>
                        <a:buNone/>
                        <a:defRPr sz="1400" b="0" i="0" u="none" strike="noStrike" cap="none">
                          <a:solidFill>
                            <a:schemeClr val="dk1"/>
                          </a:solidFill>
                          <a:latin typeface="Calibri" panose="020F0502020204030204"/>
                          <a:sym typeface="Arial"/>
                        </a:defRPr>
                      </a:lvl3pPr>
                      <a:lvl4pPr marR="0" algn="l" rtl="0">
                        <a:lnSpc>
                          <a:spcPct val="100000"/>
                        </a:lnSpc>
                        <a:spcBef>
                          <a:spcPts val="0"/>
                        </a:spcBef>
                        <a:spcAft>
                          <a:spcPts val="0"/>
                        </a:spcAft>
                        <a:buNone/>
                        <a:defRPr sz="1400" b="0" i="0" u="none" strike="noStrike" cap="none">
                          <a:solidFill>
                            <a:schemeClr val="dk1"/>
                          </a:solidFill>
                          <a:latin typeface="Calibri" panose="020F0502020204030204"/>
                          <a:sym typeface="Arial"/>
                        </a:defRPr>
                      </a:lvl4pPr>
                      <a:lvl5pPr marR="0" algn="l" rtl="0">
                        <a:lnSpc>
                          <a:spcPct val="100000"/>
                        </a:lnSpc>
                        <a:spcBef>
                          <a:spcPts val="0"/>
                        </a:spcBef>
                        <a:spcAft>
                          <a:spcPts val="0"/>
                        </a:spcAft>
                        <a:buNone/>
                        <a:defRPr sz="1400" b="0" i="0" u="none" strike="noStrike" cap="none">
                          <a:solidFill>
                            <a:schemeClr val="dk1"/>
                          </a:solidFill>
                          <a:latin typeface="Calibri" panose="020F0502020204030204"/>
                          <a:sym typeface="Arial"/>
                        </a:defRPr>
                      </a:lvl5pPr>
                      <a:lvl6pPr marR="0" algn="l" rtl="0">
                        <a:lnSpc>
                          <a:spcPct val="100000"/>
                        </a:lnSpc>
                        <a:spcBef>
                          <a:spcPts val="0"/>
                        </a:spcBef>
                        <a:spcAft>
                          <a:spcPts val="0"/>
                        </a:spcAft>
                        <a:buNone/>
                        <a:defRPr sz="1400" b="0" i="0" u="none" strike="noStrike" cap="none">
                          <a:solidFill>
                            <a:schemeClr val="dk1"/>
                          </a:solidFill>
                          <a:latin typeface="Calibri" panose="020F0502020204030204"/>
                          <a:sym typeface="Arial"/>
                        </a:defRPr>
                      </a:lvl6pPr>
                      <a:lvl7pPr marR="0" algn="l" rtl="0">
                        <a:lnSpc>
                          <a:spcPct val="100000"/>
                        </a:lnSpc>
                        <a:spcBef>
                          <a:spcPts val="0"/>
                        </a:spcBef>
                        <a:spcAft>
                          <a:spcPts val="0"/>
                        </a:spcAft>
                        <a:buNone/>
                        <a:defRPr sz="1400" b="0" i="0" u="none" strike="noStrike" cap="none">
                          <a:solidFill>
                            <a:schemeClr val="dk1"/>
                          </a:solidFill>
                          <a:latin typeface="Calibri" panose="020F0502020204030204"/>
                          <a:sym typeface="Arial"/>
                        </a:defRPr>
                      </a:lvl7pPr>
                      <a:lvl8pPr marR="0" algn="l" rtl="0">
                        <a:lnSpc>
                          <a:spcPct val="100000"/>
                        </a:lnSpc>
                        <a:spcBef>
                          <a:spcPts val="0"/>
                        </a:spcBef>
                        <a:spcAft>
                          <a:spcPts val="0"/>
                        </a:spcAft>
                        <a:buNone/>
                        <a:defRPr sz="1400" b="0" i="0" u="none" strike="noStrike" cap="none">
                          <a:solidFill>
                            <a:schemeClr val="dk1"/>
                          </a:solidFill>
                          <a:latin typeface="Calibri" panose="020F0502020204030204"/>
                          <a:sym typeface="Arial"/>
                        </a:defRPr>
                      </a:lvl8pPr>
                      <a:lvl9pPr marR="0" algn="l" rtl="0">
                        <a:lnSpc>
                          <a:spcPct val="100000"/>
                        </a:lnSpc>
                        <a:spcBef>
                          <a:spcPts val="0"/>
                        </a:spcBef>
                        <a:spcAft>
                          <a:spcPts val="0"/>
                        </a:spcAft>
                        <a:buNone/>
                        <a:defRPr sz="1400" b="0" i="0" u="none" strike="noStrike" cap="none">
                          <a:solidFill>
                            <a:schemeClr val="dk1"/>
                          </a:solidFill>
                          <a:latin typeface="Calibri" panose="020F0502020204030204"/>
                          <a:sym typeface="Arial"/>
                        </a:defRPr>
                      </a:lvl9pPr>
                    </a:lstStyle>
                    <a:p>
                      <a:pPr algn="ctr" fontAlgn="ctr"/>
                      <a:r>
                        <a:rPr lang="en-US" sz="1400" u="none" strike="noStrike" dirty="0">
                          <a:solidFill>
                            <a:schemeClr val="tx1"/>
                          </a:solidFill>
                          <a:effectLst/>
                          <a:latin typeface="Arial" panose="020B0604020202020204" pitchFamily="34" charset="0"/>
                          <a:cs typeface="Arial" panose="020B0604020202020204" pitchFamily="34" charset="0"/>
                        </a:rPr>
                        <a:t>1.5</a:t>
                      </a:r>
                      <a:endParaRPr lang="en-US" sz="1400" b="0" i="0" u="none" strike="noStrike" dirty="0">
                        <a:solidFill>
                          <a:schemeClr val="tx1"/>
                        </a:solidFill>
                        <a:effectLst/>
                        <a:latin typeface="Arial" panose="020B0604020202020204" pitchFamily="34" charset="0"/>
                        <a:cs typeface="Arial" panose="020B0604020202020204" pitchFamily="34" charset="0"/>
                      </a:endParaRPr>
                    </a:p>
                  </a:txBody>
                  <a:tcPr marL="48379" marR="48379"/>
                </a:tc>
                <a:extLst>
                  <a:ext uri="{0D108BD9-81ED-4DB2-BD59-A6C34878D82A}">
                    <a16:rowId xmlns:a16="http://schemas.microsoft.com/office/drawing/2014/main" val="10010"/>
                  </a:ext>
                </a:extLst>
              </a:tr>
              <a:tr h="435128">
                <a:tc>
                  <a:txBody>
                    <a:bodyPr/>
                    <a:lstStyle>
                      <a:lvl1pPr marR="0" algn="l" rtl="0">
                        <a:lnSpc>
                          <a:spcPct val="100000"/>
                        </a:lnSpc>
                        <a:spcBef>
                          <a:spcPts val="0"/>
                        </a:spcBef>
                        <a:spcAft>
                          <a:spcPts val="0"/>
                        </a:spcAft>
                        <a:buNone/>
                        <a:defRPr sz="1400" b="0" i="0" u="none" strike="noStrike" cap="none">
                          <a:solidFill>
                            <a:schemeClr val="dk1"/>
                          </a:solidFill>
                          <a:latin typeface="Calibri" panose="020F0502020204030204"/>
                          <a:sym typeface="Arial"/>
                        </a:defRPr>
                      </a:lvl1pPr>
                      <a:lvl2pPr marR="0" algn="l" rtl="0">
                        <a:lnSpc>
                          <a:spcPct val="100000"/>
                        </a:lnSpc>
                        <a:spcBef>
                          <a:spcPts val="0"/>
                        </a:spcBef>
                        <a:spcAft>
                          <a:spcPts val="0"/>
                        </a:spcAft>
                        <a:buNone/>
                        <a:defRPr sz="1400" b="0" i="0" u="none" strike="noStrike" cap="none">
                          <a:solidFill>
                            <a:schemeClr val="dk1"/>
                          </a:solidFill>
                          <a:latin typeface="Calibri" panose="020F0502020204030204"/>
                          <a:sym typeface="Arial"/>
                        </a:defRPr>
                      </a:lvl2pPr>
                      <a:lvl3pPr marR="0" algn="l" rtl="0">
                        <a:lnSpc>
                          <a:spcPct val="100000"/>
                        </a:lnSpc>
                        <a:spcBef>
                          <a:spcPts val="0"/>
                        </a:spcBef>
                        <a:spcAft>
                          <a:spcPts val="0"/>
                        </a:spcAft>
                        <a:buNone/>
                        <a:defRPr sz="1400" b="0" i="0" u="none" strike="noStrike" cap="none">
                          <a:solidFill>
                            <a:schemeClr val="dk1"/>
                          </a:solidFill>
                          <a:latin typeface="Calibri" panose="020F0502020204030204"/>
                          <a:sym typeface="Arial"/>
                        </a:defRPr>
                      </a:lvl3pPr>
                      <a:lvl4pPr marR="0" algn="l" rtl="0">
                        <a:lnSpc>
                          <a:spcPct val="100000"/>
                        </a:lnSpc>
                        <a:spcBef>
                          <a:spcPts val="0"/>
                        </a:spcBef>
                        <a:spcAft>
                          <a:spcPts val="0"/>
                        </a:spcAft>
                        <a:buNone/>
                        <a:defRPr sz="1400" b="0" i="0" u="none" strike="noStrike" cap="none">
                          <a:solidFill>
                            <a:schemeClr val="dk1"/>
                          </a:solidFill>
                          <a:latin typeface="Calibri" panose="020F0502020204030204"/>
                          <a:sym typeface="Arial"/>
                        </a:defRPr>
                      </a:lvl4pPr>
                      <a:lvl5pPr marR="0" algn="l" rtl="0">
                        <a:lnSpc>
                          <a:spcPct val="100000"/>
                        </a:lnSpc>
                        <a:spcBef>
                          <a:spcPts val="0"/>
                        </a:spcBef>
                        <a:spcAft>
                          <a:spcPts val="0"/>
                        </a:spcAft>
                        <a:buNone/>
                        <a:defRPr sz="1400" b="0" i="0" u="none" strike="noStrike" cap="none">
                          <a:solidFill>
                            <a:schemeClr val="dk1"/>
                          </a:solidFill>
                          <a:latin typeface="Calibri" panose="020F0502020204030204"/>
                          <a:sym typeface="Arial"/>
                        </a:defRPr>
                      </a:lvl5pPr>
                      <a:lvl6pPr marR="0" algn="l" rtl="0">
                        <a:lnSpc>
                          <a:spcPct val="100000"/>
                        </a:lnSpc>
                        <a:spcBef>
                          <a:spcPts val="0"/>
                        </a:spcBef>
                        <a:spcAft>
                          <a:spcPts val="0"/>
                        </a:spcAft>
                        <a:buNone/>
                        <a:defRPr sz="1400" b="0" i="0" u="none" strike="noStrike" cap="none">
                          <a:solidFill>
                            <a:schemeClr val="dk1"/>
                          </a:solidFill>
                          <a:latin typeface="Calibri" panose="020F0502020204030204"/>
                          <a:sym typeface="Arial"/>
                        </a:defRPr>
                      </a:lvl6pPr>
                      <a:lvl7pPr marR="0" algn="l" rtl="0">
                        <a:lnSpc>
                          <a:spcPct val="100000"/>
                        </a:lnSpc>
                        <a:spcBef>
                          <a:spcPts val="0"/>
                        </a:spcBef>
                        <a:spcAft>
                          <a:spcPts val="0"/>
                        </a:spcAft>
                        <a:buNone/>
                        <a:defRPr sz="1400" b="0" i="0" u="none" strike="noStrike" cap="none">
                          <a:solidFill>
                            <a:schemeClr val="dk1"/>
                          </a:solidFill>
                          <a:latin typeface="Calibri" panose="020F0502020204030204"/>
                          <a:sym typeface="Arial"/>
                        </a:defRPr>
                      </a:lvl7pPr>
                      <a:lvl8pPr marR="0" algn="l" rtl="0">
                        <a:lnSpc>
                          <a:spcPct val="100000"/>
                        </a:lnSpc>
                        <a:spcBef>
                          <a:spcPts val="0"/>
                        </a:spcBef>
                        <a:spcAft>
                          <a:spcPts val="0"/>
                        </a:spcAft>
                        <a:buNone/>
                        <a:defRPr sz="1400" b="0" i="0" u="none" strike="noStrike" cap="none">
                          <a:solidFill>
                            <a:schemeClr val="dk1"/>
                          </a:solidFill>
                          <a:latin typeface="Calibri" panose="020F0502020204030204"/>
                          <a:sym typeface="Arial"/>
                        </a:defRPr>
                      </a:lvl8pPr>
                      <a:lvl9pPr marR="0" algn="l" rtl="0">
                        <a:lnSpc>
                          <a:spcPct val="100000"/>
                        </a:lnSpc>
                        <a:spcBef>
                          <a:spcPts val="0"/>
                        </a:spcBef>
                        <a:spcAft>
                          <a:spcPts val="0"/>
                        </a:spcAft>
                        <a:buNone/>
                        <a:defRPr sz="1400" b="0" i="0" u="none" strike="noStrike" cap="none">
                          <a:solidFill>
                            <a:schemeClr val="dk1"/>
                          </a:solidFill>
                          <a:latin typeface="Calibri" panose="020F0502020204030204"/>
                          <a:sym typeface="Arial"/>
                        </a:defRPr>
                      </a:lvl9pPr>
                    </a:lstStyle>
                    <a:p>
                      <a:pPr algn="l" fontAlgn="ctr"/>
                      <a:r>
                        <a:rPr lang="en-US" sz="1400" u="none" strike="noStrike" dirty="0">
                          <a:solidFill>
                            <a:schemeClr val="tx1"/>
                          </a:solidFill>
                          <a:effectLst/>
                          <a:latin typeface="Arial" panose="020B0604020202020204" pitchFamily="34" charset="0"/>
                          <a:cs typeface="Arial" panose="020B0604020202020204" pitchFamily="34" charset="0"/>
                        </a:rPr>
                        <a:t>Coke/Pepsi</a:t>
                      </a:r>
                      <a:endParaRPr lang="en-US" sz="1400" b="0" i="0" u="none" strike="noStrike" dirty="0">
                        <a:solidFill>
                          <a:schemeClr val="tx1"/>
                        </a:solidFill>
                        <a:effectLst/>
                        <a:latin typeface="Arial" panose="020B0604020202020204" pitchFamily="34" charset="0"/>
                        <a:cs typeface="Arial" panose="020B0604020202020204" pitchFamily="34" charset="0"/>
                      </a:endParaRPr>
                    </a:p>
                  </a:txBody>
                  <a:tcPr marL="48379" marR="48379"/>
                </a:tc>
                <a:tc>
                  <a:txBody>
                    <a:bodyPr/>
                    <a:lstStyle>
                      <a:lvl1pPr marR="0" algn="l" rtl="0">
                        <a:lnSpc>
                          <a:spcPct val="100000"/>
                        </a:lnSpc>
                        <a:spcBef>
                          <a:spcPts val="0"/>
                        </a:spcBef>
                        <a:spcAft>
                          <a:spcPts val="0"/>
                        </a:spcAft>
                        <a:buNone/>
                        <a:defRPr sz="1400" b="0" i="0" u="none" strike="noStrike" cap="none">
                          <a:solidFill>
                            <a:schemeClr val="dk1"/>
                          </a:solidFill>
                          <a:latin typeface="Calibri" panose="020F0502020204030204"/>
                          <a:sym typeface="Arial"/>
                        </a:defRPr>
                      </a:lvl1pPr>
                      <a:lvl2pPr marR="0" algn="l" rtl="0">
                        <a:lnSpc>
                          <a:spcPct val="100000"/>
                        </a:lnSpc>
                        <a:spcBef>
                          <a:spcPts val="0"/>
                        </a:spcBef>
                        <a:spcAft>
                          <a:spcPts val="0"/>
                        </a:spcAft>
                        <a:buNone/>
                        <a:defRPr sz="1400" b="0" i="0" u="none" strike="noStrike" cap="none">
                          <a:solidFill>
                            <a:schemeClr val="dk1"/>
                          </a:solidFill>
                          <a:latin typeface="Calibri" panose="020F0502020204030204"/>
                          <a:sym typeface="Arial"/>
                        </a:defRPr>
                      </a:lvl2pPr>
                      <a:lvl3pPr marR="0" algn="l" rtl="0">
                        <a:lnSpc>
                          <a:spcPct val="100000"/>
                        </a:lnSpc>
                        <a:spcBef>
                          <a:spcPts val="0"/>
                        </a:spcBef>
                        <a:spcAft>
                          <a:spcPts val="0"/>
                        </a:spcAft>
                        <a:buNone/>
                        <a:defRPr sz="1400" b="0" i="0" u="none" strike="noStrike" cap="none">
                          <a:solidFill>
                            <a:schemeClr val="dk1"/>
                          </a:solidFill>
                          <a:latin typeface="Calibri" panose="020F0502020204030204"/>
                          <a:sym typeface="Arial"/>
                        </a:defRPr>
                      </a:lvl3pPr>
                      <a:lvl4pPr marR="0" algn="l" rtl="0">
                        <a:lnSpc>
                          <a:spcPct val="100000"/>
                        </a:lnSpc>
                        <a:spcBef>
                          <a:spcPts val="0"/>
                        </a:spcBef>
                        <a:spcAft>
                          <a:spcPts val="0"/>
                        </a:spcAft>
                        <a:buNone/>
                        <a:defRPr sz="1400" b="0" i="0" u="none" strike="noStrike" cap="none">
                          <a:solidFill>
                            <a:schemeClr val="dk1"/>
                          </a:solidFill>
                          <a:latin typeface="Calibri" panose="020F0502020204030204"/>
                          <a:sym typeface="Arial"/>
                        </a:defRPr>
                      </a:lvl4pPr>
                      <a:lvl5pPr marR="0" algn="l" rtl="0">
                        <a:lnSpc>
                          <a:spcPct val="100000"/>
                        </a:lnSpc>
                        <a:spcBef>
                          <a:spcPts val="0"/>
                        </a:spcBef>
                        <a:spcAft>
                          <a:spcPts val="0"/>
                        </a:spcAft>
                        <a:buNone/>
                        <a:defRPr sz="1400" b="0" i="0" u="none" strike="noStrike" cap="none">
                          <a:solidFill>
                            <a:schemeClr val="dk1"/>
                          </a:solidFill>
                          <a:latin typeface="Calibri" panose="020F0502020204030204"/>
                          <a:sym typeface="Arial"/>
                        </a:defRPr>
                      </a:lvl5pPr>
                      <a:lvl6pPr marR="0" algn="l" rtl="0">
                        <a:lnSpc>
                          <a:spcPct val="100000"/>
                        </a:lnSpc>
                        <a:spcBef>
                          <a:spcPts val="0"/>
                        </a:spcBef>
                        <a:spcAft>
                          <a:spcPts val="0"/>
                        </a:spcAft>
                        <a:buNone/>
                        <a:defRPr sz="1400" b="0" i="0" u="none" strike="noStrike" cap="none">
                          <a:solidFill>
                            <a:schemeClr val="dk1"/>
                          </a:solidFill>
                          <a:latin typeface="Calibri" panose="020F0502020204030204"/>
                          <a:sym typeface="Arial"/>
                        </a:defRPr>
                      </a:lvl6pPr>
                      <a:lvl7pPr marR="0" algn="l" rtl="0">
                        <a:lnSpc>
                          <a:spcPct val="100000"/>
                        </a:lnSpc>
                        <a:spcBef>
                          <a:spcPts val="0"/>
                        </a:spcBef>
                        <a:spcAft>
                          <a:spcPts val="0"/>
                        </a:spcAft>
                        <a:buNone/>
                        <a:defRPr sz="1400" b="0" i="0" u="none" strike="noStrike" cap="none">
                          <a:solidFill>
                            <a:schemeClr val="dk1"/>
                          </a:solidFill>
                          <a:latin typeface="Calibri" panose="020F0502020204030204"/>
                          <a:sym typeface="Arial"/>
                        </a:defRPr>
                      </a:lvl7pPr>
                      <a:lvl8pPr marR="0" algn="l" rtl="0">
                        <a:lnSpc>
                          <a:spcPct val="100000"/>
                        </a:lnSpc>
                        <a:spcBef>
                          <a:spcPts val="0"/>
                        </a:spcBef>
                        <a:spcAft>
                          <a:spcPts val="0"/>
                        </a:spcAft>
                        <a:buNone/>
                        <a:defRPr sz="1400" b="0" i="0" u="none" strike="noStrike" cap="none">
                          <a:solidFill>
                            <a:schemeClr val="dk1"/>
                          </a:solidFill>
                          <a:latin typeface="Calibri" panose="020F0502020204030204"/>
                          <a:sym typeface="Arial"/>
                        </a:defRPr>
                      </a:lvl8pPr>
                      <a:lvl9pPr marR="0" algn="l" rtl="0">
                        <a:lnSpc>
                          <a:spcPct val="100000"/>
                        </a:lnSpc>
                        <a:spcBef>
                          <a:spcPts val="0"/>
                        </a:spcBef>
                        <a:spcAft>
                          <a:spcPts val="0"/>
                        </a:spcAft>
                        <a:buNone/>
                        <a:defRPr sz="1400" b="0" i="0" u="none" strike="noStrike" cap="none">
                          <a:solidFill>
                            <a:schemeClr val="dk1"/>
                          </a:solidFill>
                          <a:latin typeface="Calibri" panose="020F0502020204030204"/>
                          <a:sym typeface="Arial"/>
                        </a:defRPr>
                      </a:lvl9pPr>
                    </a:lstStyle>
                    <a:p>
                      <a:pPr algn="ctr" fontAlgn="ctr"/>
                      <a:r>
                        <a:rPr lang="en-US" sz="1400" u="none" strike="noStrike" dirty="0">
                          <a:solidFill>
                            <a:schemeClr val="tx1"/>
                          </a:solidFill>
                          <a:effectLst/>
                          <a:latin typeface="Arial" panose="020B0604020202020204" pitchFamily="34" charset="0"/>
                          <a:cs typeface="Arial" panose="020B0604020202020204" pitchFamily="34" charset="0"/>
                        </a:rPr>
                        <a:t>3.3</a:t>
                      </a:r>
                      <a:endParaRPr lang="en-US" sz="1400" b="0" i="0" u="none" strike="noStrike" dirty="0">
                        <a:solidFill>
                          <a:schemeClr val="tx1"/>
                        </a:solidFill>
                        <a:effectLst/>
                        <a:latin typeface="Arial" panose="020B0604020202020204" pitchFamily="34" charset="0"/>
                        <a:cs typeface="Arial" panose="020B0604020202020204" pitchFamily="34" charset="0"/>
                      </a:endParaRPr>
                    </a:p>
                  </a:txBody>
                  <a:tcPr marL="48379" marR="48379"/>
                </a:tc>
                <a:extLst>
                  <a:ext uri="{0D108BD9-81ED-4DB2-BD59-A6C34878D82A}">
                    <a16:rowId xmlns:a16="http://schemas.microsoft.com/office/drawing/2014/main" val="10011"/>
                  </a:ext>
                </a:extLst>
              </a:tr>
            </a:tbl>
          </a:graphicData>
        </a:graphic>
      </p:graphicFrame>
    </p:spTree>
    <p:extLst>
      <p:ext uri="{BB962C8B-B14F-4D97-AF65-F5344CB8AC3E}">
        <p14:creationId xmlns:p14="http://schemas.microsoft.com/office/powerpoint/2010/main" val="977913378"/>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Autofit/>
          </a:bodyPr>
          <a:lstStyle/>
          <a:p>
            <a:r>
              <a:rPr lang="en-US" dirty="0">
                <a:latin typeface="+mn-lt"/>
              </a:rPr>
              <a:t>TWO EXTREME CASES OF PRICE ELASTICITY OF DEMAND</a:t>
            </a:r>
          </a:p>
        </p:txBody>
      </p:sp>
      <p:sp>
        <p:nvSpPr>
          <p:cNvPr id="5" name="Content Placeholder 4">
            <a:extLst>
              <a:ext uri="{FF2B5EF4-FFF2-40B4-BE49-F238E27FC236}">
                <a16:creationId xmlns:a16="http://schemas.microsoft.com/office/drawing/2014/main" id="{33494B12-1508-29FC-783D-08BF7F56B033}"/>
              </a:ext>
            </a:extLst>
          </p:cNvPr>
          <p:cNvSpPr txBox="1">
            <a:spLocks noGrp="1"/>
          </p:cNvSpPr>
          <p:nvPr>
            <p:ph sz="quarter" idx="10"/>
          </p:nvPr>
        </p:nvSpPr>
        <p:spPr>
          <a:xfrm>
            <a:off x="4020850" y="1924488"/>
            <a:ext cx="1763407" cy="492412"/>
          </a:xfrm>
          <a:prstGeom prst="rect">
            <a:avLst/>
          </a:prstGeom>
          <a:noFill/>
        </p:spPr>
        <p:txBody>
          <a:bodyPr wrap="square" rtlCol="0">
            <a:spAutoFit/>
          </a:bodyPr>
          <a:lstStyle/>
          <a:p>
            <a:pPr marL="0" indent="0" algn="ctr">
              <a:buNone/>
            </a:pPr>
            <a:r>
              <a:rPr lang="en-US" sz="2000" dirty="0">
                <a:latin typeface="+mn-lt"/>
              </a:rPr>
              <a:t>Figure 2</a:t>
            </a:r>
          </a:p>
        </p:txBody>
      </p:sp>
      <p:pic>
        <p:nvPicPr>
          <p:cNvPr id="3" name="Picture 2">
            <a:extLst>
              <a:ext uri="{C183D7F6-B498-43B3-948B-1728B52AA6E4}">
                <adec:decorative xmlns:adec="http://schemas.microsoft.com/office/drawing/2017/decorative" val="1"/>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199034" y="2963419"/>
            <a:ext cx="3021805" cy="2808000"/>
          </a:xfrm>
          <a:prstGeom prst="rect">
            <a:avLst/>
          </a:prstGeom>
        </p:spPr>
      </p:pic>
      <p:pic>
        <p:nvPicPr>
          <p:cNvPr id="11" name="Picture 10">
            <a:extLst>
              <a:ext uri="{C183D7F6-B498-43B3-948B-1728B52AA6E4}">
                <adec:decorative xmlns:adec="http://schemas.microsoft.com/office/drawing/2017/decorative" val="1"/>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5686924" y="2949084"/>
            <a:ext cx="3212352" cy="2808000"/>
          </a:xfrm>
          <a:prstGeom prst="rect">
            <a:avLst/>
          </a:prstGeom>
        </p:spPr>
      </p:pic>
      <p:pic>
        <p:nvPicPr>
          <p:cNvPr id="10" name="Picture 9">
            <a:extLst>
              <a:ext uri="{C183D7F6-B498-43B3-948B-1728B52AA6E4}">
                <adec:decorative xmlns:adec="http://schemas.microsoft.com/office/drawing/2017/decorative" val="1"/>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1199035" y="2959716"/>
            <a:ext cx="3021805" cy="2808000"/>
          </a:xfrm>
          <a:prstGeom prst="rect">
            <a:avLst/>
          </a:prstGeom>
        </p:spPr>
      </p:pic>
      <p:pic>
        <p:nvPicPr>
          <p:cNvPr id="12" name="Picture 11">
            <a:extLst>
              <a:ext uri="{C183D7F6-B498-43B3-948B-1728B52AA6E4}">
                <adec:decorative xmlns:adec="http://schemas.microsoft.com/office/drawing/2017/decorative" val="1"/>
              </a:ext>
            </a:extLst>
          </p:cNvPr>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1199034" y="2958914"/>
            <a:ext cx="3021805" cy="2808000"/>
          </a:xfrm>
          <a:prstGeom prst="rect">
            <a:avLst/>
          </a:prstGeom>
        </p:spPr>
      </p:pic>
      <p:pic>
        <p:nvPicPr>
          <p:cNvPr id="16" name="Picture 15">
            <a:extLst>
              <a:ext uri="{C183D7F6-B498-43B3-948B-1728B52AA6E4}">
                <adec:decorative xmlns:adec="http://schemas.microsoft.com/office/drawing/2017/decorative" val="1"/>
              </a:ext>
            </a:extLst>
          </p:cNvPr>
          <p:cNvPicPr>
            <a:picLocks noChangeAspect="1"/>
          </p:cNvPicPr>
          <p:nvPr/>
        </p:nvPicPr>
        <p:blipFill>
          <a:blip r:embed="rId6">
            <a:extLst>
              <a:ext uri="{28A0092B-C50C-407E-A947-70E740481C1C}">
                <a14:useLocalDpi xmlns:a14="http://schemas.microsoft.com/office/drawing/2010/main" val="0"/>
              </a:ext>
            </a:extLst>
          </a:blip>
          <a:stretch>
            <a:fillRect/>
          </a:stretch>
        </p:blipFill>
        <p:spPr>
          <a:xfrm>
            <a:off x="985378" y="2959713"/>
            <a:ext cx="3228488" cy="2808000"/>
          </a:xfrm>
          <a:prstGeom prst="rect">
            <a:avLst/>
          </a:prstGeom>
        </p:spPr>
      </p:pic>
      <p:pic>
        <p:nvPicPr>
          <p:cNvPr id="13" name="Picture 12">
            <a:extLst>
              <a:ext uri="{C183D7F6-B498-43B3-948B-1728B52AA6E4}">
                <adec:decorative xmlns:adec="http://schemas.microsoft.com/office/drawing/2017/decorative" val="1"/>
              </a:ext>
            </a:extLst>
          </p:cNvPr>
          <p:cNvPicPr>
            <a:picLocks noChangeAspect="1"/>
          </p:cNvPicPr>
          <p:nvPr/>
        </p:nvPicPr>
        <p:blipFill>
          <a:blip r:embed="rId7">
            <a:extLst>
              <a:ext uri="{28A0092B-C50C-407E-A947-70E740481C1C}">
                <a14:useLocalDpi xmlns:a14="http://schemas.microsoft.com/office/drawing/2010/main" val="0"/>
              </a:ext>
            </a:extLst>
          </a:blip>
          <a:stretch>
            <a:fillRect/>
          </a:stretch>
        </p:blipFill>
        <p:spPr>
          <a:xfrm>
            <a:off x="5335814" y="2949083"/>
            <a:ext cx="3556800" cy="2808000"/>
          </a:xfrm>
          <a:prstGeom prst="rect">
            <a:avLst/>
          </a:prstGeom>
        </p:spPr>
      </p:pic>
      <p:pic>
        <p:nvPicPr>
          <p:cNvPr id="15" name="Picture 14">
            <a:extLst>
              <a:ext uri="{C183D7F6-B498-43B3-948B-1728B52AA6E4}">
                <adec:decorative xmlns:adec="http://schemas.microsoft.com/office/drawing/2017/decorative" val="1"/>
              </a:ext>
            </a:extLst>
          </p:cNvPr>
          <p:cNvPicPr>
            <a:picLocks noChangeAspect="1"/>
          </p:cNvPicPr>
          <p:nvPr/>
        </p:nvPicPr>
        <p:blipFill>
          <a:blip r:embed="rId8">
            <a:extLst>
              <a:ext uri="{28A0092B-C50C-407E-A947-70E740481C1C}">
                <a14:useLocalDpi xmlns:a14="http://schemas.microsoft.com/office/drawing/2010/main" val="0"/>
              </a:ext>
            </a:extLst>
          </a:blip>
          <a:stretch>
            <a:fillRect/>
          </a:stretch>
        </p:blipFill>
        <p:spPr>
          <a:xfrm>
            <a:off x="5335816" y="2949085"/>
            <a:ext cx="3556800" cy="2808000"/>
          </a:xfrm>
          <a:prstGeom prst="rect">
            <a:avLst/>
          </a:prstGeom>
        </p:spPr>
      </p:pic>
      <p:pic>
        <p:nvPicPr>
          <p:cNvPr id="17" name="Picture 16">
            <a:extLst>
              <a:ext uri="{C183D7F6-B498-43B3-948B-1728B52AA6E4}">
                <adec:decorative xmlns:adec="http://schemas.microsoft.com/office/drawing/2017/decorative" val="1"/>
              </a:ext>
            </a:extLst>
          </p:cNvPr>
          <p:cNvPicPr>
            <a:picLocks noChangeAspect="1"/>
          </p:cNvPicPr>
          <p:nvPr/>
        </p:nvPicPr>
        <p:blipFill>
          <a:blip r:embed="rId9">
            <a:extLst>
              <a:ext uri="{28A0092B-C50C-407E-A947-70E740481C1C}">
                <a14:useLocalDpi xmlns:a14="http://schemas.microsoft.com/office/drawing/2010/main" val="0"/>
              </a:ext>
            </a:extLst>
          </a:blip>
          <a:stretch>
            <a:fillRect/>
          </a:stretch>
        </p:blipFill>
        <p:spPr>
          <a:xfrm>
            <a:off x="5335816" y="2949082"/>
            <a:ext cx="3556800" cy="2808000"/>
          </a:xfrm>
          <a:prstGeom prst="rect">
            <a:avLst/>
          </a:prstGeom>
        </p:spPr>
      </p:pic>
      <p:pic>
        <p:nvPicPr>
          <p:cNvPr id="4" name="Picture 3" descr="Two graphs show the difference between a perfectly inelastic demand curve and a perfectly elastic demand curve.&#10;Panel (a) is titled Perfectly Inelastic Demand: Price Elasticity of Demand equals 0. The x-axis is labeled Quantity of snake anti-venom (thousands of doses) and shows a marking at 1 thousand doses. The y-axis is labeled Price of snake anti-venom (per dose) and shows markings at 2 and 3 dollars. A vertical demand curve labeled D 1 extends from 1 thousands doses on the x-axis and passes through the coordinates:&#10;• (1, 2)&#10;• (1, 3).&#10;An upward arrow along the y-axis from 2 to 3 dollars is labeled, An increase in price (ellipses). A callout pointing to the demand curve reads, (ellipses) leaves the quantity demanded unchanged.&#10;Panel (b) is titled Perfectly Elastic Demand: Price Elasticity of Demand equals infinity. The x-axis is labeled Quantity of pink tennis balls (dozens per year). The y-axis is labeled Price of pink tennis balls (per dozen) and shows a marking at 5 dollars. A horizontal demand curve labeled D 2 extends from 5 dollars on the y-axis. A callout pointing to the curve reads, At exactly 5 dollars, consumers will buy any quantity. The area below the demand curve has a callout that reads, At any price below 5 dollars, quantity demanded is extremely large. The area above the demand curve has a callout that reads, At any price above 5 dollars, quantity demanded is zero.">
            <a:extLst>
              <a:ext uri="{FF2B5EF4-FFF2-40B4-BE49-F238E27FC236}">
                <a16:creationId xmlns:a16="http://schemas.microsoft.com/office/drawing/2014/main" id="{A3A88190-2943-B359-1C2E-03DEB048F6E2}"/>
              </a:ext>
            </a:extLst>
          </p:cNvPr>
          <p:cNvPicPr>
            <a:picLocks noChangeAspect="1"/>
          </p:cNvPicPr>
          <p:nvPr/>
        </p:nvPicPr>
        <p:blipFill>
          <a:blip r:embed="rId10"/>
          <a:stretch>
            <a:fillRect/>
          </a:stretch>
        </p:blipFill>
        <p:spPr>
          <a:xfrm>
            <a:off x="9250384" y="2958914"/>
            <a:ext cx="599919" cy="373282"/>
          </a:xfrm>
          <a:prstGeom prst="rect">
            <a:avLst/>
          </a:prstGeom>
        </p:spPr>
      </p:pic>
    </p:spTree>
    <p:extLst>
      <p:ext uri="{BB962C8B-B14F-4D97-AF65-F5344CB8AC3E}">
        <p14:creationId xmlns:p14="http://schemas.microsoft.com/office/powerpoint/2010/main" val="2392413969"/>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xit" presetSubtype="0" fill="hold" nodeType="clickEffect">
                                  <p:stCondLst>
                                    <p:cond delay="0"/>
                                  </p:stCondLst>
                                  <p:childTnLst>
                                    <p:set>
                                      <p:cBhvr>
                                        <p:cTn id="6" dur="1" fill="hold">
                                          <p:stCondLst>
                                            <p:cond delay="0"/>
                                          </p:stCondLst>
                                        </p:cTn>
                                        <p:tgtEl>
                                          <p:spTgt spid="3"/>
                                        </p:tgtEl>
                                        <p:attrNameLst>
                                          <p:attrName>style.visibility</p:attrName>
                                        </p:attrNameLst>
                                      </p:cBhvr>
                                      <p:to>
                                        <p:strVal val="hidden"/>
                                      </p:to>
                                    </p:set>
                                  </p:childTnLst>
                                </p:cTn>
                              </p:par>
                              <p:par>
                                <p:cTn id="7" presetID="1" presetClass="entr" presetSubtype="0" fill="hold" nodeType="withEffect">
                                  <p:stCondLst>
                                    <p:cond delay="0"/>
                                  </p:stCondLst>
                                  <p:childTnLst>
                                    <p:set>
                                      <p:cBhvr>
                                        <p:cTn id="8" dur="1" fill="hold">
                                          <p:stCondLst>
                                            <p:cond delay="0"/>
                                          </p:stCondLst>
                                        </p:cTn>
                                        <p:tgtEl>
                                          <p:spTgt spid="10"/>
                                        </p:tgtEl>
                                        <p:attrNameLst>
                                          <p:attrName>style.visibility</p:attrName>
                                        </p:attrNameLst>
                                      </p:cBhvr>
                                      <p:to>
                                        <p:strVal val="visible"/>
                                      </p:to>
                                    </p:set>
                                  </p:childTnLst>
                                </p:cTn>
                              </p:par>
                            </p:childTnLst>
                          </p:cTn>
                        </p:par>
                      </p:childTnLst>
                    </p:cTn>
                  </p:par>
                  <p:par>
                    <p:cTn id="9" fill="hold">
                      <p:stCondLst>
                        <p:cond delay="indefinite"/>
                      </p:stCondLst>
                      <p:childTnLst>
                        <p:par>
                          <p:cTn id="10" fill="hold">
                            <p:stCondLst>
                              <p:cond delay="0"/>
                            </p:stCondLst>
                            <p:childTnLst>
                              <p:par>
                                <p:cTn id="11" presetID="1" presetClass="exit" presetSubtype="0" fill="hold" nodeType="clickEffect">
                                  <p:stCondLst>
                                    <p:cond delay="0"/>
                                  </p:stCondLst>
                                  <p:childTnLst>
                                    <p:set>
                                      <p:cBhvr>
                                        <p:cTn id="12" dur="1" fill="hold">
                                          <p:stCondLst>
                                            <p:cond delay="0"/>
                                          </p:stCondLst>
                                        </p:cTn>
                                        <p:tgtEl>
                                          <p:spTgt spid="10"/>
                                        </p:tgtEl>
                                        <p:attrNameLst>
                                          <p:attrName>style.visibility</p:attrName>
                                        </p:attrNameLst>
                                      </p:cBhvr>
                                      <p:to>
                                        <p:strVal val="hidden"/>
                                      </p:to>
                                    </p:set>
                                  </p:childTnLst>
                                </p:cTn>
                              </p:par>
                              <p:par>
                                <p:cTn id="13" presetID="1" presetClass="entr" presetSubtype="0" fill="hold" nodeType="withEffect">
                                  <p:stCondLst>
                                    <p:cond delay="0"/>
                                  </p:stCondLst>
                                  <p:childTnLst>
                                    <p:set>
                                      <p:cBhvr>
                                        <p:cTn id="14" dur="1" fill="hold">
                                          <p:stCondLst>
                                            <p:cond delay="0"/>
                                          </p:stCondLst>
                                        </p:cTn>
                                        <p:tgtEl>
                                          <p:spTgt spid="12"/>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xit" presetSubtype="0" fill="hold" nodeType="clickEffect">
                                  <p:stCondLst>
                                    <p:cond delay="0"/>
                                  </p:stCondLst>
                                  <p:childTnLst>
                                    <p:set>
                                      <p:cBhvr>
                                        <p:cTn id="18" dur="1" fill="hold">
                                          <p:stCondLst>
                                            <p:cond delay="0"/>
                                          </p:stCondLst>
                                        </p:cTn>
                                        <p:tgtEl>
                                          <p:spTgt spid="12"/>
                                        </p:tgtEl>
                                        <p:attrNameLst>
                                          <p:attrName>style.visibility</p:attrName>
                                        </p:attrNameLst>
                                      </p:cBhvr>
                                      <p:to>
                                        <p:strVal val="hidden"/>
                                      </p:to>
                                    </p:set>
                                  </p:childTnLst>
                                </p:cTn>
                              </p:par>
                              <p:par>
                                <p:cTn id="19" presetID="1" presetClass="entr" presetSubtype="0" fill="hold" nodeType="withEffect">
                                  <p:stCondLst>
                                    <p:cond delay="0"/>
                                  </p:stCondLst>
                                  <p:childTnLst>
                                    <p:set>
                                      <p:cBhvr>
                                        <p:cTn id="20" dur="1" fill="hold">
                                          <p:stCondLst>
                                            <p:cond delay="0"/>
                                          </p:stCondLst>
                                        </p:cTn>
                                        <p:tgtEl>
                                          <p:spTgt spid="16"/>
                                        </p:tgtEl>
                                        <p:attrNameLst>
                                          <p:attrName>style.visibility</p:attrName>
                                        </p:attrNameLst>
                                      </p:cBhvr>
                                      <p:to>
                                        <p:strVal val="visible"/>
                                      </p:to>
                                    </p:set>
                                  </p:childTnLst>
                                </p:cTn>
                              </p:par>
                            </p:childTnLst>
                          </p:cTn>
                        </p:par>
                      </p:childTnLst>
                    </p:cTn>
                  </p:par>
                  <p:par>
                    <p:cTn id="21" fill="hold">
                      <p:stCondLst>
                        <p:cond delay="indefinite"/>
                      </p:stCondLst>
                      <p:childTnLst>
                        <p:par>
                          <p:cTn id="22" fill="hold">
                            <p:stCondLst>
                              <p:cond delay="0"/>
                            </p:stCondLst>
                            <p:childTnLst>
                              <p:par>
                                <p:cTn id="23" presetID="1" presetClass="exit" presetSubtype="0" fill="hold" nodeType="clickEffect">
                                  <p:stCondLst>
                                    <p:cond delay="0"/>
                                  </p:stCondLst>
                                  <p:childTnLst>
                                    <p:set>
                                      <p:cBhvr>
                                        <p:cTn id="24" dur="1" fill="hold">
                                          <p:stCondLst>
                                            <p:cond delay="0"/>
                                          </p:stCondLst>
                                        </p:cTn>
                                        <p:tgtEl>
                                          <p:spTgt spid="11"/>
                                        </p:tgtEl>
                                        <p:attrNameLst>
                                          <p:attrName>style.visibility</p:attrName>
                                        </p:attrNameLst>
                                      </p:cBhvr>
                                      <p:to>
                                        <p:strVal val="hidden"/>
                                      </p:to>
                                    </p:set>
                                  </p:childTnLst>
                                </p:cTn>
                              </p:par>
                              <p:par>
                                <p:cTn id="25" presetID="1" presetClass="entr" presetSubtype="0" fill="hold" nodeType="withEffect">
                                  <p:stCondLst>
                                    <p:cond delay="0"/>
                                  </p:stCondLst>
                                  <p:childTnLst>
                                    <p:set>
                                      <p:cBhvr>
                                        <p:cTn id="26" dur="1" fill="hold">
                                          <p:stCondLst>
                                            <p:cond delay="0"/>
                                          </p:stCondLst>
                                        </p:cTn>
                                        <p:tgtEl>
                                          <p:spTgt spid="13"/>
                                        </p:tgtEl>
                                        <p:attrNameLst>
                                          <p:attrName>style.visibility</p:attrName>
                                        </p:attrNameLst>
                                      </p:cBhvr>
                                      <p:to>
                                        <p:strVal val="visible"/>
                                      </p:to>
                                    </p:set>
                                  </p:childTnLst>
                                </p:cTn>
                              </p:par>
                            </p:childTnLst>
                          </p:cTn>
                        </p:par>
                      </p:childTnLst>
                    </p:cTn>
                  </p:par>
                  <p:par>
                    <p:cTn id="27" fill="hold">
                      <p:stCondLst>
                        <p:cond delay="indefinite"/>
                      </p:stCondLst>
                      <p:childTnLst>
                        <p:par>
                          <p:cTn id="28" fill="hold">
                            <p:stCondLst>
                              <p:cond delay="0"/>
                            </p:stCondLst>
                            <p:childTnLst>
                              <p:par>
                                <p:cTn id="29" presetID="1" presetClass="exit" presetSubtype="0" fill="hold" nodeType="clickEffect">
                                  <p:stCondLst>
                                    <p:cond delay="0"/>
                                  </p:stCondLst>
                                  <p:childTnLst>
                                    <p:set>
                                      <p:cBhvr>
                                        <p:cTn id="30" dur="1" fill="hold">
                                          <p:stCondLst>
                                            <p:cond delay="0"/>
                                          </p:stCondLst>
                                        </p:cTn>
                                        <p:tgtEl>
                                          <p:spTgt spid="13"/>
                                        </p:tgtEl>
                                        <p:attrNameLst>
                                          <p:attrName>style.visibility</p:attrName>
                                        </p:attrNameLst>
                                      </p:cBhvr>
                                      <p:to>
                                        <p:strVal val="hidden"/>
                                      </p:to>
                                    </p:set>
                                  </p:childTnLst>
                                </p:cTn>
                              </p:par>
                              <p:par>
                                <p:cTn id="31" presetID="1" presetClass="entr" presetSubtype="0" fill="hold" nodeType="withEffect">
                                  <p:stCondLst>
                                    <p:cond delay="0"/>
                                  </p:stCondLst>
                                  <p:childTnLst>
                                    <p:set>
                                      <p:cBhvr>
                                        <p:cTn id="32" dur="1" fill="hold">
                                          <p:stCondLst>
                                            <p:cond delay="0"/>
                                          </p:stCondLst>
                                        </p:cTn>
                                        <p:tgtEl>
                                          <p:spTgt spid="15"/>
                                        </p:tgtEl>
                                        <p:attrNameLst>
                                          <p:attrName>style.visibility</p:attrName>
                                        </p:attrNameLst>
                                      </p:cBhvr>
                                      <p:to>
                                        <p:strVal val="visible"/>
                                      </p:to>
                                    </p:set>
                                  </p:childTnLst>
                                </p:cTn>
                              </p:par>
                            </p:childTnLst>
                          </p:cTn>
                        </p:par>
                      </p:childTnLst>
                    </p:cTn>
                  </p:par>
                  <p:par>
                    <p:cTn id="33" fill="hold">
                      <p:stCondLst>
                        <p:cond delay="indefinite"/>
                      </p:stCondLst>
                      <p:childTnLst>
                        <p:par>
                          <p:cTn id="34" fill="hold">
                            <p:stCondLst>
                              <p:cond delay="0"/>
                            </p:stCondLst>
                            <p:childTnLst>
                              <p:par>
                                <p:cTn id="35" presetID="1" presetClass="exit" presetSubtype="0" fill="hold" nodeType="clickEffect">
                                  <p:stCondLst>
                                    <p:cond delay="0"/>
                                  </p:stCondLst>
                                  <p:childTnLst>
                                    <p:set>
                                      <p:cBhvr>
                                        <p:cTn id="36" dur="1" fill="hold">
                                          <p:stCondLst>
                                            <p:cond delay="0"/>
                                          </p:stCondLst>
                                        </p:cTn>
                                        <p:tgtEl>
                                          <p:spTgt spid="15"/>
                                        </p:tgtEl>
                                        <p:attrNameLst>
                                          <p:attrName>style.visibility</p:attrName>
                                        </p:attrNameLst>
                                      </p:cBhvr>
                                      <p:to>
                                        <p:strVal val="hidden"/>
                                      </p:to>
                                    </p:set>
                                  </p:childTnLst>
                                </p:cTn>
                              </p:par>
                              <p:par>
                                <p:cTn id="37" presetID="1" presetClass="entr" presetSubtype="0" fill="hold" nodeType="withEffect">
                                  <p:stCondLst>
                                    <p:cond delay="0"/>
                                  </p:stCondLst>
                                  <p:childTnLst>
                                    <p:set>
                                      <p:cBhvr>
                                        <p:cTn id="38" dur="1" fill="hold">
                                          <p:stCondLst>
                                            <p:cond delay="0"/>
                                          </p:stCondLst>
                                        </p:cTn>
                                        <p:tgtEl>
                                          <p:spTgt spid="17"/>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 name="Title 7"/>
          <p:cNvSpPr>
            <a:spLocks noGrp="1"/>
          </p:cNvSpPr>
          <p:nvPr>
            <p:ph type="title"/>
          </p:nvPr>
        </p:nvSpPr>
        <p:spPr/>
        <p:txBody>
          <a:bodyPr/>
          <a:lstStyle/>
          <a:p>
            <a:r>
              <a:rPr lang="en-US" dirty="0">
                <a:latin typeface="+mn-lt"/>
              </a:rPr>
              <a:t>INTERPRETING THE PRICE ELASTICITY OF DEMAND</a:t>
            </a:r>
          </a:p>
        </p:txBody>
      </p:sp>
      <p:sp>
        <p:nvSpPr>
          <p:cNvPr id="9" name="Content Placeholder 8"/>
          <p:cNvSpPr>
            <a:spLocks noGrp="1"/>
          </p:cNvSpPr>
          <p:nvPr>
            <p:ph sz="quarter" idx="10"/>
          </p:nvPr>
        </p:nvSpPr>
        <p:spPr/>
        <p:txBody>
          <a:bodyPr/>
          <a:lstStyle/>
          <a:p>
            <a:pPr marL="354013" indent="-354013">
              <a:spcAft>
                <a:spcPts val="600"/>
              </a:spcAft>
            </a:pPr>
            <a:r>
              <a:rPr lang="en-US" dirty="0">
                <a:latin typeface="+mn-lt"/>
              </a:rPr>
              <a:t>Classification of price elasticity of demand:</a:t>
            </a:r>
          </a:p>
          <a:p>
            <a:pPr marL="354013" indent="-354013">
              <a:spcAft>
                <a:spcPts val="1200"/>
              </a:spcAft>
            </a:pPr>
            <a:r>
              <a:rPr lang="en-US" dirty="0">
                <a:latin typeface="+mn-lt"/>
              </a:rPr>
              <a:t>A good can have a price elasticity as </a:t>
            </a:r>
            <a:r>
              <a:rPr lang="en-US" b="1" dirty="0">
                <a:latin typeface="+mn-lt"/>
              </a:rPr>
              <a:t>low as zero </a:t>
            </a:r>
            <a:r>
              <a:rPr lang="en-US" dirty="0">
                <a:latin typeface="+mn-lt"/>
              </a:rPr>
              <a:t>or as </a:t>
            </a:r>
            <a:r>
              <a:rPr lang="en-US" b="1" dirty="0">
                <a:latin typeface="+mn-lt"/>
              </a:rPr>
              <a:t>high as infinity.</a:t>
            </a:r>
            <a:endParaRPr lang="en-US" dirty="0">
              <a:latin typeface="+mn-lt"/>
            </a:endParaRPr>
          </a:p>
          <a:p>
            <a:pPr marL="354013" indent="-354013">
              <a:defRPr/>
            </a:pPr>
            <a:r>
              <a:rPr lang="en-US" dirty="0">
                <a:latin typeface="+mn-lt"/>
              </a:rPr>
              <a:t>If a price elasticity </a:t>
            </a:r>
            <a:r>
              <a:rPr lang="en-US" b="1" dirty="0">
                <a:latin typeface="+mn-lt"/>
              </a:rPr>
              <a:t>&lt;1</a:t>
            </a:r>
            <a:r>
              <a:rPr lang="en-US" dirty="0">
                <a:latin typeface="+mn-lt"/>
              </a:rPr>
              <a:t>, the demand curve is </a:t>
            </a:r>
            <a:r>
              <a:rPr lang="en-US" b="1" dirty="0">
                <a:latin typeface="+mn-lt"/>
              </a:rPr>
              <a:t>inelastic.</a:t>
            </a:r>
          </a:p>
          <a:p>
            <a:pPr marL="354013" indent="-354013">
              <a:defRPr/>
            </a:pPr>
            <a:r>
              <a:rPr lang="en-US" dirty="0">
                <a:latin typeface="+mn-lt"/>
              </a:rPr>
              <a:t>If a price elasticity</a:t>
            </a:r>
            <a:r>
              <a:rPr lang="en-US" b="1" dirty="0">
                <a:latin typeface="+mn-lt"/>
              </a:rPr>
              <a:t> &gt;1</a:t>
            </a:r>
            <a:r>
              <a:rPr lang="en-US" dirty="0">
                <a:latin typeface="+mn-lt"/>
              </a:rPr>
              <a:t>, the demand curve is </a:t>
            </a:r>
            <a:r>
              <a:rPr lang="en-US" b="1" dirty="0">
                <a:latin typeface="+mn-lt"/>
              </a:rPr>
              <a:t>elastic.</a:t>
            </a:r>
          </a:p>
          <a:p>
            <a:pPr marL="354013" indent="-354013">
              <a:defRPr/>
            </a:pPr>
            <a:r>
              <a:rPr lang="en-US" dirty="0">
                <a:latin typeface="+mn-lt"/>
              </a:rPr>
              <a:t>If a price elasticity</a:t>
            </a:r>
            <a:r>
              <a:rPr lang="en-US" b="1" dirty="0">
                <a:latin typeface="+mn-lt"/>
              </a:rPr>
              <a:t> =1</a:t>
            </a:r>
            <a:r>
              <a:rPr lang="en-US" dirty="0">
                <a:latin typeface="+mn-lt"/>
              </a:rPr>
              <a:t>, the demand curve is </a:t>
            </a:r>
            <a:r>
              <a:rPr lang="en-US" b="1" dirty="0">
                <a:latin typeface="+mn-lt"/>
              </a:rPr>
              <a:t>unit-elastic.</a:t>
            </a:r>
          </a:p>
        </p:txBody>
      </p:sp>
    </p:spTree>
    <p:extLst>
      <p:ext uri="{BB962C8B-B14F-4D97-AF65-F5344CB8AC3E}">
        <p14:creationId xmlns:p14="http://schemas.microsoft.com/office/powerpoint/2010/main" val="3133083968"/>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latin typeface="+mn-lt"/>
              </a:rPr>
              <a:t>UNIT-ELASTIC DEMAND</a:t>
            </a:r>
          </a:p>
        </p:txBody>
      </p:sp>
      <p:pic>
        <p:nvPicPr>
          <p:cNvPr id="10" name="Picture 9">
            <a:extLst>
              <a:ext uri="{C183D7F6-B498-43B3-948B-1728B52AA6E4}">
                <adec:decorative xmlns:adec="http://schemas.microsoft.com/office/drawing/2017/decorative" val="1"/>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2066349" y="2129602"/>
            <a:ext cx="5296562" cy="4680000"/>
          </a:xfrm>
          <a:prstGeom prst="rect">
            <a:avLst/>
          </a:prstGeom>
        </p:spPr>
      </p:pic>
      <p:pic>
        <p:nvPicPr>
          <p:cNvPr id="9" name="Picture 8">
            <a:extLst>
              <a:ext uri="{C183D7F6-B498-43B3-948B-1728B52AA6E4}">
                <adec:decorative xmlns:adec="http://schemas.microsoft.com/office/drawing/2017/decorative" val="1"/>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2063100" y="2126363"/>
            <a:ext cx="5296562" cy="4680000"/>
          </a:xfrm>
          <a:prstGeom prst="rect">
            <a:avLst/>
          </a:prstGeom>
        </p:spPr>
      </p:pic>
      <p:sp>
        <p:nvSpPr>
          <p:cNvPr id="4" name="Content Placeholder 3">
            <a:extLst>
              <a:ext uri="{FF2B5EF4-FFF2-40B4-BE49-F238E27FC236}">
                <a16:creationId xmlns:a16="http://schemas.microsoft.com/office/drawing/2014/main" id="{49EA3C2C-A864-2717-5845-5F3E5AF9ADB5}"/>
              </a:ext>
            </a:extLst>
          </p:cNvPr>
          <p:cNvSpPr txBox="1">
            <a:spLocks noGrp="1"/>
          </p:cNvSpPr>
          <p:nvPr>
            <p:ph sz="quarter" idx="10"/>
          </p:nvPr>
        </p:nvSpPr>
        <p:spPr>
          <a:xfrm>
            <a:off x="3713514" y="1576043"/>
            <a:ext cx="2133723" cy="492412"/>
          </a:xfrm>
          <a:prstGeom prst="rect">
            <a:avLst/>
          </a:prstGeom>
          <a:noFill/>
        </p:spPr>
        <p:txBody>
          <a:bodyPr wrap="square" rtlCol="0">
            <a:spAutoFit/>
          </a:bodyPr>
          <a:lstStyle/>
          <a:p>
            <a:pPr marL="0" indent="0" algn="ctr">
              <a:buNone/>
            </a:pPr>
            <a:r>
              <a:rPr lang="en-US" sz="2000" dirty="0">
                <a:latin typeface="+mn-lt"/>
              </a:rPr>
              <a:t>Figure 3(a)</a:t>
            </a:r>
          </a:p>
        </p:txBody>
      </p:sp>
      <p:pic>
        <p:nvPicPr>
          <p:cNvPr id="3" name="Picture 2" descr="A line graph shows a unit-elastic demand curve.&#10;The graph is titled &quot;(a) Unit-Elastic Demand: Price Elasticity of Demand equals 1.&quot; The horizontal x-axis is labeled &quot;Quantity of crossings (per day)&quot; and has markings at 900 and 1,100. The vertical y-axis is labeled &quot;Price of crossing&quot; and has markings at 0.90 and 1.10 dollars.&#10;• A decreasing concave upward demand curve labeled &quot;D subscript 1&quot; passes through the points:&#10;◦ A (1,100, 0.90)&#10;◦ B (900, 1.10).&#10;• A callout to an upward arrow pointing along the vertical axis from the price of 0.90 to 1.10 dollars reads as follows:&#10;◦ A 20 percent increase in the price (ellipses).&#10;• A callout to a leftward arrow pointing along the horizontal axis from the quantity 1,100 to 900 reads as follows:&#10;◦ (ellipses) generates a 20 percent decrease in the quantity of crossings demanded.">
            <a:extLst>
              <a:ext uri="{FF2B5EF4-FFF2-40B4-BE49-F238E27FC236}">
                <a16:creationId xmlns:a16="http://schemas.microsoft.com/office/drawing/2014/main" id="{E013862D-95E0-6A36-3359-7E503594DCA6}"/>
              </a:ext>
            </a:extLst>
          </p:cNvPr>
          <p:cNvPicPr>
            <a:picLocks noChangeAspect="1"/>
          </p:cNvPicPr>
          <p:nvPr/>
        </p:nvPicPr>
        <p:blipFill>
          <a:blip r:embed="rId3"/>
          <a:stretch>
            <a:fillRect/>
          </a:stretch>
        </p:blipFill>
        <p:spPr>
          <a:xfrm>
            <a:off x="9250384" y="2958914"/>
            <a:ext cx="599919" cy="373282"/>
          </a:xfrm>
          <a:prstGeom prst="rect">
            <a:avLst/>
          </a:prstGeom>
        </p:spPr>
      </p:pic>
      <p:sp>
        <p:nvSpPr>
          <p:cNvPr id="5" name="Left Brace 4">
            <a:extLst>
              <a:ext uri="{FF2B5EF4-FFF2-40B4-BE49-F238E27FC236}">
                <a16:creationId xmlns:a16="http://schemas.microsoft.com/office/drawing/2014/main" id="{5CC126FF-C1D4-600F-71FA-74297C58CE4E}"/>
              </a:ext>
            </a:extLst>
          </p:cNvPr>
          <p:cNvSpPr/>
          <p:nvPr/>
        </p:nvSpPr>
        <p:spPr>
          <a:xfrm>
            <a:off x="1794580" y="3283709"/>
            <a:ext cx="411480" cy="1097280"/>
          </a:xfrm>
          <a:prstGeom prst="leftBrace">
            <a:avLst/>
          </a:prstGeom>
        </p:spPr>
        <p:style>
          <a:lnRef idx="1">
            <a:schemeClr val="accent1"/>
          </a:lnRef>
          <a:fillRef idx="0">
            <a:schemeClr val="accent1"/>
          </a:fillRef>
          <a:effectRef idx="0">
            <a:schemeClr val="accent1"/>
          </a:effectRef>
          <a:fontRef idx="minor">
            <a:schemeClr val="tx1"/>
          </a:fontRef>
        </p:style>
        <p:txBody>
          <a:bodyPr rtlCol="0" anchor="ctr"/>
          <a:lstStyle/>
          <a:p>
            <a:pPr algn="ctr"/>
            <a:endParaRPr lang="en-US"/>
          </a:p>
        </p:txBody>
      </p:sp>
      <mc:AlternateContent xmlns:mc="http://schemas.openxmlformats.org/markup-compatibility/2006" xmlns:a14="http://schemas.microsoft.com/office/drawing/2010/main">
        <mc:Choice Requires="a14">
          <p:sp>
            <p:nvSpPr>
              <p:cNvPr id="6" name="TextBox 5">
                <a:extLst>
                  <a:ext uri="{FF2B5EF4-FFF2-40B4-BE49-F238E27FC236}">
                    <a16:creationId xmlns:a16="http://schemas.microsoft.com/office/drawing/2014/main" id="{7785F7B2-64AE-C7A2-FBC5-E9456FD61CFA}"/>
                  </a:ext>
                </a:extLst>
              </p:cNvPr>
              <p:cNvSpPr txBox="1"/>
              <p:nvPr/>
            </p:nvSpPr>
            <p:spPr>
              <a:xfrm>
                <a:off x="175627" y="4943524"/>
                <a:ext cx="2676054" cy="760657"/>
              </a:xfrm>
              <a:prstGeom prst="rect">
                <a:avLst/>
              </a:prstGeom>
              <a:noFill/>
            </p:spPr>
            <p:txBody>
              <a:bodyPr wrap="none" lIns="0" tIns="0" rIns="0" bIns="0" rtlCol="0">
                <a:spAutoFit/>
              </a:bodyPr>
              <a:lstStyle/>
              <a:p>
                <a:pPr/>
                <a14:m>
                  <m:oMathPara xmlns:m="http://schemas.openxmlformats.org/officeDocument/2006/math">
                    <m:oMathParaPr>
                      <m:jc m:val="centerGroup"/>
                    </m:oMathParaPr>
                    <m:oMath xmlns:m="http://schemas.openxmlformats.org/officeDocument/2006/math">
                      <m:f>
                        <m:fPr>
                          <m:ctrlPr>
                            <a:rPr lang="en-US" sz="1800" b="1" i="1" smtClean="0">
                              <a:latin typeface="Cambria Math" panose="02040503050406030204" pitchFamily="18" charset="0"/>
                            </a:rPr>
                          </m:ctrlPr>
                        </m:fPr>
                        <m:num>
                          <m:r>
                            <a:rPr lang="en-US" sz="1800" b="1" i="1">
                              <a:latin typeface="Cambria Math" panose="02040503050406030204" pitchFamily="18" charset="0"/>
                            </a:rPr>
                            <m:t>(</m:t>
                          </m:r>
                          <m:r>
                            <a:rPr lang="en-US" sz="1800" b="1" i="1">
                              <a:latin typeface="Cambria Math" panose="02040503050406030204" pitchFamily="18" charset="0"/>
                            </a:rPr>
                            <m:t>𝟏</m:t>
                          </m:r>
                          <m:r>
                            <a:rPr lang="en-US" sz="1800" b="1" i="1">
                              <a:latin typeface="Cambria Math" panose="02040503050406030204" pitchFamily="18" charset="0"/>
                            </a:rPr>
                            <m:t>.</m:t>
                          </m:r>
                          <m:r>
                            <a:rPr lang="en-US" sz="1800" b="1" i="1">
                              <a:latin typeface="Cambria Math" panose="02040503050406030204" pitchFamily="18" charset="0"/>
                            </a:rPr>
                            <m:t>𝟏𝟎</m:t>
                          </m:r>
                          <m:r>
                            <a:rPr lang="en-US" sz="1800" b="1" i="1">
                              <a:latin typeface="Cambria Math" panose="02040503050406030204" pitchFamily="18" charset="0"/>
                            </a:rPr>
                            <m:t>−</m:t>
                          </m:r>
                          <m:r>
                            <a:rPr lang="en-US" sz="1800" b="1" i="1">
                              <a:latin typeface="Cambria Math" panose="02040503050406030204" pitchFamily="18" charset="0"/>
                            </a:rPr>
                            <m:t>𝟎</m:t>
                          </m:r>
                          <m:r>
                            <a:rPr lang="en-US" sz="1800" b="1" i="1">
                              <a:latin typeface="Cambria Math" panose="02040503050406030204" pitchFamily="18" charset="0"/>
                            </a:rPr>
                            <m:t>.</m:t>
                          </m:r>
                          <m:r>
                            <a:rPr lang="en-US" sz="1800" b="1" i="1">
                              <a:latin typeface="Cambria Math" panose="02040503050406030204" pitchFamily="18" charset="0"/>
                            </a:rPr>
                            <m:t>𝟗</m:t>
                          </m:r>
                          <m:r>
                            <a:rPr lang="en-US" sz="1800" b="1" i="1">
                              <a:latin typeface="Cambria Math" panose="02040503050406030204" pitchFamily="18" charset="0"/>
                            </a:rPr>
                            <m:t>)</m:t>
                          </m:r>
                        </m:num>
                        <m:den>
                          <m:f>
                            <m:fPr>
                              <m:ctrlPr>
                                <a:rPr lang="en-US" sz="1800" b="1" i="1" smtClean="0">
                                  <a:latin typeface="Cambria Math" panose="02040503050406030204" pitchFamily="18" charset="0"/>
                                </a:rPr>
                              </m:ctrlPr>
                            </m:fPr>
                            <m:num>
                              <m:r>
                                <a:rPr lang="en-US" sz="1800" b="1" i="1">
                                  <a:latin typeface="Cambria Math" panose="02040503050406030204" pitchFamily="18" charset="0"/>
                                </a:rPr>
                                <m:t>(</m:t>
                              </m:r>
                              <m:r>
                                <a:rPr lang="en-US" sz="1800" b="1" i="1">
                                  <a:latin typeface="Cambria Math" panose="02040503050406030204" pitchFamily="18" charset="0"/>
                                </a:rPr>
                                <m:t>𝟏</m:t>
                              </m:r>
                              <m:r>
                                <a:rPr lang="en-US" sz="1800" b="1" i="1">
                                  <a:latin typeface="Cambria Math" panose="02040503050406030204" pitchFamily="18" charset="0"/>
                                </a:rPr>
                                <m:t>.</m:t>
                              </m:r>
                              <m:r>
                                <a:rPr lang="en-US" sz="1800" b="1" i="1">
                                  <a:latin typeface="Cambria Math" panose="02040503050406030204" pitchFamily="18" charset="0"/>
                                </a:rPr>
                                <m:t>𝟏𝟎</m:t>
                              </m:r>
                              <m:r>
                                <a:rPr lang="en-US" sz="1800" b="1" i="1" smtClean="0">
                                  <a:latin typeface="Cambria Math" panose="02040503050406030204" pitchFamily="18" charset="0"/>
                                </a:rPr>
                                <m:t>+</m:t>
                              </m:r>
                              <m:r>
                                <a:rPr lang="en-US" sz="1800" b="1" i="1">
                                  <a:latin typeface="Cambria Math" panose="02040503050406030204" pitchFamily="18" charset="0"/>
                                </a:rPr>
                                <m:t>𝟎</m:t>
                              </m:r>
                              <m:r>
                                <a:rPr lang="en-US" sz="1800" b="1" i="1">
                                  <a:latin typeface="Cambria Math" panose="02040503050406030204" pitchFamily="18" charset="0"/>
                                </a:rPr>
                                <m:t>.</m:t>
                              </m:r>
                              <m:r>
                                <a:rPr lang="en-US" sz="1800" b="1" i="1">
                                  <a:latin typeface="Cambria Math" panose="02040503050406030204" pitchFamily="18" charset="0"/>
                                </a:rPr>
                                <m:t>𝟗</m:t>
                              </m:r>
                              <m:r>
                                <a:rPr lang="en-US" sz="1800" b="1" i="1">
                                  <a:latin typeface="Cambria Math" panose="02040503050406030204" pitchFamily="18" charset="0"/>
                                </a:rPr>
                                <m:t>)</m:t>
                              </m:r>
                            </m:num>
                            <m:den>
                              <m:r>
                                <a:rPr lang="en-US" sz="1800" b="1" i="1" smtClean="0">
                                  <a:latin typeface="Cambria Math" panose="02040503050406030204" pitchFamily="18" charset="0"/>
                                </a:rPr>
                                <m:t>𝟐</m:t>
                              </m:r>
                            </m:den>
                          </m:f>
                        </m:den>
                      </m:f>
                      <m:r>
                        <a:rPr lang="en-US" sz="1800" b="1" i="1" smtClean="0">
                          <a:latin typeface="Cambria Math" panose="02040503050406030204" pitchFamily="18" charset="0"/>
                          <a:ea typeface="Cambria Math" panose="02040503050406030204" pitchFamily="18" charset="0"/>
                        </a:rPr>
                        <m:t>×</m:t>
                      </m:r>
                      <m:r>
                        <a:rPr lang="en-US" sz="1800" b="1" i="1" smtClean="0">
                          <a:latin typeface="Cambria Math" panose="02040503050406030204" pitchFamily="18" charset="0"/>
                          <a:ea typeface="Cambria Math" panose="02040503050406030204" pitchFamily="18" charset="0"/>
                        </a:rPr>
                        <m:t>𝟏𝟎𝟎</m:t>
                      </m:r>
                      <m:r>
                        <a:rPr lang="en-US" sz="1800" b="1" i="1" smtClean="0">
                          <a:latin typeface="Cambria Math" panose="02040503050406030204" pitchFamily="18" charset="0"/>
                          <a:ea typeface="Cambria Math" panose="02040503050406030204" pitchFamily="18" charset="0"/>
                        </a:rPr>
                        <m:t>=</m:t>
                      </m:r>
                      <m:r>
                        <a:rPr lang="en-US" sz="1800" b="1" i="1" smtClean="0">
                          <a:latin typeface="Cambria Math" panose="02040503050406030204" pitchFamily="18" charset="0"/>
                          <a:ea typeface="Cambria Math" panose="02040503050406030204" pitchFamily="18" charset="0"/>
                        </a:rPr>
                        <m:t>𝟐𝟎</m:t>
                      </m:r>
                    </m:oMath>
                  </m:oMathPara>
                </a14:m>
                <a:endParaRPr lang="en-US" sz="1800" b="1" dirty="0"/>
              </a:p>
            </p:txBody>
          </p:sp>
        </mc:Choice>
        <mc:Fallback xmlns="">
          <p:sp>
            <p:nvSpPr>
              <p:cNvPr id="6" name="TextBox 5">
                <a:extLst>
                  <a:ext uri="{FF2B5EF4-FFF2-40B4-BE49-F238E27FC236}">
                    <a16:creationId xmlns:a16="http://schemas.microsoft.com/office/drawing/2014/main" id="{7785F7B2-64AE-C7A2-FBC5-E9456FD61CFA}"/>
                  </a:ext>
                </a:extLst>
              </p:cNvPr>
              <p:cNvSpPr txBox="1">
                <a:spLocks noRot="1" noChangeAspect="1" noMove="1" noResize="1" noEditPoints="1" noAdjustHandles="1" noChangeArrowheads="1" noChangeShapeType="1" noTextEdit="1"/>
              </p:cNvSpPr>
              <p:nvPr/>
            </p:nvSpPr>
            <p:spPr>
              <a:xfrm>
                <a:off x="175627" y="4943524"/>
                <a:ext cx="2676054" cy="760657"/>
              </a:xfrm>
              <a:prstGeom prst="rect">
                <a:avLst/>
              </a:prstGeom>
              <a:blipFill>
                <a:blip r:embed="rId4"/>
                <a:stretch>
                  <a:fillRect/>
                </a:stretch>
              </a:blipFill>
            </p:spPr>
            <p:txBody>
              <a:bodyPr/>
              <a:lstStyle/>
              <a:p>
                <a:r>
                  <a:rPr lang="en-US">
                    <a:noFill/>
                  </a:rPr>
                  <a:t> </a:t>
                </a:r>
              </a:p>
            </p:txBody>
          </p:sp>
        </mc:Fallback>
      </mc:AlternateContent>
      <p:cxnSp>
        <p:nvCxnSpPr>
          <p:cNvPr id="8" name="Straight Arrow Connector 7">
            <a:extLst>
              <a:ext uri="{FF2B5EF4-FFF2-40B4-BE49-F238E27FC236}">
                <a16:creationId xmlns:a16="http://schemas.microsoft.com/office/drawing/2014/main" id="{6DF194C4-C1C0-543C-A5CC-55435CF9E02B}"/>
              </a:ext>
            </a:extLst>
          </p:cNvPr>
          <p:cNvCxnSpPr/>
          <p:nvPr/>
        </p:nvCxnSpPr>
        <p:spPr>
          <a:xfrm flipH="1">
            <a:off x="1325880" y="3886200"/>
            <a:ext cx="468700" cy="971550"/>
          </a:xfrm>
          <a:prstGeom prst="straightConnector1">
            <a:avLst/>
          </a:prstGeom>
          <a:ln>
            <a:tailEnd type="triangle"/>
          </a:ln>
        </p:spPr>
        <p:style>
          <a:lnRef idx="1">
            <a:schemeClr val="accent1"/>
          </a:lnRef>
          <a:fillRef idx="0">
            <a:schemeClr val="accent1"/>
          </a:fillRef>
          <a:effectRef idx="0">
            <a:schemeClr val="accent1"/>
          </a:effectRef>
          <a:fontRef idx="minor">
            <a:schemeClr val="tx1"/>
          </a:fontRef>
        </p:style>
      </p:cxnSp>
      <p:cxnSp>
        <p:nvCxnSpPr>
          <p:cNvPr id="11" name="Straight Arrow Connector 10">
            <a:extLst>
              <a:ext uri="{FF2B5EF4-FFF2-40B4-BE49-F238E27FC236}">
                <a16:creationId xmlns:a16="http://schemas.microsoft.com/office/drawing/2014/main" id="{3D7CFA8F-5E85-B507-8D18-8669E545A3A8}"/>
              </a:ext>
            </a:extLst>
          </p:cNvPr>
          <p:cNvCxnSpPr>
            <a:cxnSpLocks/>
          </p:cNvCxnSpPr>
          <p:nvPr/>
        </p:nvCxnSpPr>
        <p:spPr>
          <a:xfrm flipV="1">
            <a:off x="6081587" y="4857750"/>
            <a:ext cx="1702243" cy="1848104"/>
          </a:xfrm>
          <a:prstGeom prst="straightConnector1">
            <a:avLst/>
          </a:prstGeom>
          <a:ln>
            <a:tailEnd type="triangle"/>
          </a:ln>
        </p:spPr>
        <p:style>
          <a:lnRef idx="1">
            <a:schemeClr val="accent1"/>
          </a:lnRef>
          <a:fillRef idx="0">
            <a:schemeClr val="accent1"/>
          </a:fillRef>
          <a:effectRef idx="0">
            <a:schemeClr val="accent1"/>
          </a:effectRef>
          <a:fontRef idx="minor">
            <a:schemeClr val="tx1"/>
          </a:fontRef>
        </p:style>
      </p:cxnSp>
      <mc:AlternateContent xmlns:mc="http://schemas.openxmlformats.org/markup-compatibility/2006" xmlns:a14="http://schemas.microsoft.com/office/drawing/2010/main">
        <mc:Choice Requires="a14">
          <p:sp>
            <p:nvSpPr>
              <p:cNvPr id="14" name="TextBox 13">
                <a:extLst>
                  <a:ext uri="{FF2B5EF4-FFF2-40B4-BE49-F238E27FC236}">
                    <a16:creationId xmlns:a16="http://schemas.microsoft.com/office/drawing/2014/main" id="{BCAB51CA-AA0F-9020-E9FA-246932FCC342}"/>
                  </a:ext>
                </a:extLst>
              </p:cNvPr>
              <p:cNvSpPr txBox="1"/>
              <p:nvPr/>
            </p:nvSpPr>
            <p:spPr>
              <a:xfrm>
                <a:off x="7185679" y="3923553"/>
                <a:ext cx="2755563" cy="760657"/>
              </a:xfrm>
              <a:prstGeom prst="rect">
                <a:avLst/>
              </a:prstGeom>
              <a:noFill/>
            </p:spPr>
            <p:txBody>
              <a:bodyPr wrap="none" lIns="0" tIns="0" rIns="0" bIns="0" rtlCol="0">
                <a:spAutoFit/>
              </a:bodyPr>
              <a:lstStyle/>
              <a:p>
                <a:pPr/>
                <a14:m>
                  <m:oMathPara xmlns:m="http://schemas.openxmlformats.org/officeDocument/2006/math">
                    <m:oMathParaPr>
                      <m:jc m:val="centerGroup"/>
                    </m:oMathParaPr>
                    <m:oMath xmlns:m="http://schemas.openxmlformats.org/officeDocument/2006/math">
                      <m:f>
                        <m:fPr>
                          <m:ctrlPr>
                            <a:rPr lang="en-US" sz="1800" b="1" i="1" smtClean="0">
                              <a:latin typeface="Cambria Math" panose="02040503050406030204" pitchFamily="18" charset="0"/>
                            </a:rPr>
                          </m:ctrlPr>
                        </m:fPr>
                        <m:num>
                          <m:r>
                            <a:rPr lang="en-US" sz="1800" b="1" i="1">
                              <a:latin typeface="Cambria Math" panose="02040503050406030204" pitchFamily="18" charset="0"/>
                            </a:rPr>
                            <m:t>(</m:t>
                          </m:r>
                          <m:r>
                            <a:rPr lang="en-US" sz="1800" b="1" i="1" smtClean="0">
                              <a:latin typeface="Cambria Math" panose="02040503050406030204" pitchFamily="18" charset="0"/>
                            </a:rPr>
                            <m:t>𝟗𝟎𝟎</m:t>
                          </m:r>
                          <m:r>
                            <a:rPr lang="en-US" sz="1800" b="1" i="1">
                              <a:latin typeface="Cambria Math" panose="02040503050406030204" pitchFamily="18" charset="0"/>
                            </a:rPr>
                            <m:t>−</m:t>
                          </m:r>
                          <m:r>
                            <a:rPr lang="en-US" sz="1800" b="1" i="1" smtClean="0">
                              <a:latin typeface="Cambria Math" panose="02040503050406030204" pitchFamily="18" charset="0"/>
                            </a:rPr>
                            <m:t>𝟏𝟏𝟎𝟎</m:t>
                          </m:r>
                          <m:r>
                            <a:rPr lang="en-US" sz="1800" b="1" i="1">
                              <a:latin typeface="Cambria Math" panose="02040503050406030204" pitchFamily="18" charset="0"/>
                            </a:rPr>
                            <m:t>)</m:t>
                          </m:r>
                        </m:num>
                        <m:den>
                          <m:f>
                            <m:fPr>
                              <m:ctrlPr>
                                <a:rPr lang="en-US" sz="1800" b="1" i="1" smtClean="0">
                                  <a:latin typeface="Cambria Math" panose="02040503050406030204" pitchFamily="18" charset="0"/>
                                </a:rPr>
                              </m:ctrlPr>
                            </m:fPr>
                            <m:num>
                              <m:r>
                                <a:rPr lang="en-US" sz="1800" b="1" i="1">
                                  <a:latin typeface="Cambria Math" panose="02040503050406030204" pitchFamily="18" charset="0"/>
                                </a:rPr>
                                <m:t>(</m:t>
                              </m:r>
                              <m:r>
                                <a:rPr lang="en-US" sz="1800" b="1" i="1">
                                  <a:latin typeface="Cambria Math" panose="02040503050406030204" pitchFamily="18" charset="0"/>
                                </a:rPr>
                                <m:t>𝟏𝟏𝟎𝟎</m:t>
                              </m:r>
                              <m:r>
                                <a:rPr lang="en-US" sz="1800" b="1" i="1" smtClean="0">
                                  <a:latin typeface="Cambria Math" panose="02040503050406030204" pitchFamily="18" charset="0"/>
                                </a:rPr>
                                <m:t>+</m:t>
                              </m:r>
                              <m:r>
                                <a:rPr lang="en-US" sz="1800" b="1" i="1" smtClean="0">
                                  <a:latin typeface="Cambria Math" panose="02040503050406030204" pitchFamily="18" charset="0"/>
                                </a:rPr>
                                <m:t>𝟗𝟎𝟎</m:t>
                              </m:r>
                              <m:r>
                                <a:rPr lang="en-US" sz="1800" b="1" i="1">
                                  <a:latin typeface="Cambria Math" panose="02040503050406030204" pitchFamily="18" charset="0"/>
                                </a:rPr>
                                <m:t>)</m:t>
                              </m:r>
                            </m:num>
                            <m:den>
                              <m:r>
                                <a:rPr lang="en-US" sz="1800" b="1" i="1" smtClean="0">
                                  <a:latin typeface="Cambria Math" panose="02040503050406030204" pitchFamily="18" charset="0"/>
                                </a:rPr>
                                <m:t>𝟐</m:t>
                              </m:r>
                            </m:den>
                          </m:f>
                        </m:den>
                      </m:f>
                      <m:r>
                        <a:rPr lang="en-US" sz="1800" b="1" i="1" smtClean="0">
                          <a:latin typeface="Cambria Math" panose="02040503050406030204" pitchFamily="18" charset="0"/>
                          <a:ea typeface="Cambria Math" panose="02040503050406030204" pitchFamily="18" charset="0"/>
                        </a:rPr>
                        <m:t>×</m:t>
                      </m:r>
                      <m:r>
                        <a:rPr lang="en-US" sz="1800" b="1" i="1" smtClean="0">
                          <a:latin typeface="Cambria Math" panose="02040503050406030204" pitchFamily="18" charset="0"/>
                          <a:ea typeface="Cambria Math" panose="02040503050406030204" pitchFamily="18" charset="0"/>
                        </a:rPr>
                        <m:t>𝟏𝟎𝟎</m:t>
                      </m:r>
                      <m:r>
                        <a:rPr lang="en-US" sz="1800" b="1" i="1" smtClean="0">
                          <a:latin typeface="Cambria Math" panose="02040503050406030204" pitchFamily="18" charset="0"/>
                          <a:ea typeface="Cambria Math" panose="02040503050406030204" pitchFamily="18" charset="0"/>
                        </a:rPr>
                        <m:t>=</m:t>
                      </m:r>
                      <m:r>
                        <a:rPr lang="en-US" sz="1800" b="1" i="1" smtClean="0">
                          <a:latin typeface="Cambria Math" panose="02040503050406030204" pitchFamily="18" charset="0"/>
                          <a:ea typeface="Cambria Math" panose="02040503050406030204" pitchFamily="18" charset="0"/>
                        </a:rPr>
                        <m:t>𝟐𝟎</m:t>
                      </m:r>
                    </m:oMath>
                  </m:oMathPara>
                </a14:m>
                <a:endParaRPr lang="en-US" sz="1800" b="1" dirty="0"/>
              </a:p>
            </p:txBody>
          </p:sp>
        </mc:Choice>
        <mc:Fallback xmlns="">
          <p:sp>
            <p:nvSpPr>
              <p:cNvPr id="14" name="TextBox 13">
                <a:extLst>
                  <a:ext uri="{FF2B5EF4-FFF2-40B4-BE49-F238E27FC236}">
                    <a16:creationId xmlns:a16="http://schemas.microsoft.com/office/drawing/2014/main" id="{BCAB51CA-AA0F-9020-E9FA-246932FCC342}"/>
                  </a:ext>
                </a:extLst>
              </p:cNvPr>
              <p:cNvSpPr txBox="1">
                <a:spLocks noRot="1" noChangeAspect="1" noMove="1" noResize="1" noEditPoints="1" noAdjustHandles="1" noChangeArrowheads="1" noChangeShapeType="1" noTextEdit="1"/>
              </p:cNvSpPr>
              <p:nvPr/>
            </p:nvSpPr>
            <p:spPr>
              <a:xfrm>
                <a:off x="7185679" y="3923553"/>
                <a:ext cx="2755563" cy="760657"/>
              </a:xfrm>
              <a:prstGeom prst="rect">
                <a:avLst/>
              </a:prstGeom>
              <a:blipFill>
                <a:blip r:embed="rId5"/>
                <a:stretch>
                  <a:fillRect/>
                </a:stretch>
              </a:blipFill>
            </p:spPr>
            <p:txBody>
              <a:bodyPr/>
              <a:lstStyle/>
              <a:p>
                <a:r>
                  <a:rPr lang="en-US">
                    <a:noFill/>
                  </a:rPr>
                  <a:t> </a:t>
                </a:r>
              </a:p>
            </p:txBody>
          </p:sp>
        </mc:Fallback>
      </mc:AlternateContent>
    </p:spTree>
    <p:extLst>
      <p:ext uri="{BB962C8B-B14F-4D97-AF65-F5344CB8AC3E}">
        <p14:creationId xmlns:p14="http://schemas.microsoft.com/office/powerpoint/2010/main" val="3489202628"/>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entr" presetSubtype="0" fill="hold" nodeType="withEffect">
                                  <p:stCondLst>
                                    <p:cond delay="0"/>
                                  </p:stCondLst>
                                  <p:childTnLst>
                                    <p:set>
                                      <p:cBhvr>
                                        <p:cTn id="6" dur="1" fill="hold">
                                          <p:stCondLst>
                                            <p:cond delay="0"/>
                                          </p:stCondLst>
                                        </p:cTn>
                                        <p:tgtEl>
                                          <p:spTgt spid="10"/>
                                        </p:tgtEl>
                                        <p:attrNameLst>
                                          <p:attrName>style.visibility</p:attrName>
                                        </p:attrNameLst>
                                      </p:cBhvr>
                                      <p:to>
                                        <p:strVal val="visible"/>
                                      </p:to>
                                    </p:set>
                                  </p:childTnLst>
                                </p:cTn>
                              </p:par>
                              <p:par>
                                <p:cTn id="7" presetID="1" presetClass="entr" presetSubtype="0" fill="hold" nodeType="withEffect">
                                  <p:stCondLst>
                                    <p:cond delay="0"/>
                                  </p:stCondLst>
                                  <p:childTnLst>
                                    <p:set>
                                      <p:cBhvr>
                                        <p:cTn id="8" dur="1" fill="hold">
                                          <p:stCondLst>
                                            <p:cond delay="0"/>
                                          </p:stCondLst>
                                        </p:cTn>
                                        <p:tgtEl>
                                          <p:spTgt spid="9"/>
                                        </p:tgtEl>
                                        <p:attrNameLst>
                                          <p:attrName>style.visibility</p:attrName>
                                        </p:attrNameLst>
                                      </p:cBhvr>
                                      <p:to>
                                        <p:strVal val="visible"/>
                                      </p:to>
                                    </p:set>
                                  </p:childTnLst>
                                </p:cTn>
                              </p:par>
                            </p:childTnLst>
                          </p:cTn>
                        </p:par>
                      </p:childTnLst>
                    </p:cTn>
                  </p:par>
                  <p:par>
                    <p:cTn id="9" fill="hold">
                      <p:stCondLst>
                        <p:cond delay="indefinite"/>
                      </p:stCondLst>
                      <p:childTnLst>
                        <p:par>
                          <p:cTn id="10" fill="hold">
                            <p:stCondLst>
                              <p:cond delay="0"/>
                            </p:stCondLst>
                            <p:childTnLst>
                              <p:par>
                                <p:cTn id="11" presetID="1" presetClass="entr" presetSubtype="0" fill="hold" grpId="0" nodeType="clickEffect">
                                  <p:stCondLst>
                                    <p:cond delay="0"/>
                                  </p:stCondLst>
                                  <p:childTnLst>
                                    <p:set>
                                      <p:cBhvr>
                                        <p:cTn id="12" dur="1" fill="hold">
                                          <p:stCondLst>
                                            <p:cond delay="0"/>
                                          </p:stCondLst>
                                        </p:cTn>
                                        <p:tgtEl>
                                          <p:spTgt spid="5"/>
                                        </p:tgtEl>
                                        <p:attrNameLst>
                                          <p:attrName>style.visibility</p:attrName>
                                        </p:attrNameLst>
                                      </p:cBhvr>
                                      <p:to>
                                        <p:strVal val="visible"/>
                                      </p:to>
                                    </p:set>
                                  </p:childTnLst>
                                </p:cTn>
                              </p:par>
                              <p:par>
                                <p:cTn id="13" presetID="1" presetClass="entr" presetSubtype="0" fill="hold" nodeType="withEffect">
                                  <p:stCondLst>
                                    <p:cond delay="0"/>
                                  </p:stCondLst>
                                  <p:childTnLst>
                                    <p:set>
                                      <p:cBhvr>
                                        <p:cTn id="14" dur="1" fill="hold">
                                          <p:stCondLst>
                                            <p:cond delay="0"/>
                                          </p:stCondLst>
                                        </p:cTn>
                                        <p:tgtEl>
                                          <p:spTgt spid="8"/>
                                        </p:tgtEl>
                                        <p:attrNameLst>
                                          <p:attrName>style.visibility</p:attrName>
                                        </p:attrNameLst>
                                      </p:cBhvr>
                                      <p:to>
                                        <p:strVal val="visible"/>
                                      </p:to>
                                    </p:set>
                                  </p:childTnLst>
                                </p:cTn>
                              </p:par>
                              <p:par>
                                <p:cTn id="15" presetID="1" presetClass="entr" presetSubtype="0" fill="hold" grpId="0" nodeType="withEffect">
                                  <p:stCondLst>
                                    <p:cond delay="0"/>
                                  </p:stCondLst>
                                  <p:childTnLst>
                                    <p:set>
                                      <p:cBhvr>
                                        <p:cTn id="16" dur="1" fill="hold">
                                          <p:stCondLst>
                                            <p:cond delay="0"/>
                                          </p:stCondLst>
                                        </p:cTn>
                                        <p:tgtEl>
                                          <p:spTgt spid="6"/>
                                        </p:tgtEl>
                                        <p:attrNameLst>
                                          <p:attrName>style.visibility</p:attrName>
                                        </p:attrNameLst>
                                      </p:cBhvr>
                                      <p:to>
                                        <p:strVal val="visible"/>
                                      </p:to>
                                    </p:set>
                                  </p:childTnLst>
                                </p:cTn>
                              </p:par>
                            </p:childTnLst>
                          </p:cTn>
                        </p:par>
                      </p:childTnLst>
                    </p:cTn>
                  </p:par>
                  <p:par>
                    <p:cTn id="17" fill="hold">
                      <p:stCondLst>
                        <p:cond delay="indefinite"/>
                      </p:stCondLst>
                      <p:childTnLst>
                        <p:par>
                          <p:cTn id="18" fill="hold">
                            <p:stCondLst>
                              <p:cond delay="0"/>
                            </p:stCondLst>
                            <p:childTnLst>
                              <p:par>
                                <p:cTn id="19" presetID="1" presetClass="entr" presetSubtype="0" fill="hold" nodeType="clickEffect">
                                  <p:stCondLst>
                                    <p:cond delay="0"/>
                                  </p:stCondLst>
                                  <p:childTnLst>
                                    <p:set>
                                      <p:cBhvr>
                                        <p:cTn id="20" dur="1" fill="hold">
                                          <p:stCondLst>
                                            <p:cond delay="0"/>
                                          </p:stCondLst>
                                        </p:cTn>
                                        <p:tgtEl>
                                          <p:spTgt spid="11"/>
                                        </p:tgtEl>
                                        <p:attrNameLst>
                                          <p:attrName>style.visibility</p:attrName>
                                        </p:attrNameLst>
                                      </p:cBhvr>
                                      <p:to>
                                        <p:strVal val="visible"/>
                                      </p:to>
                                    </p:set>
                                  </p:childTnLst>
                                </p:cTn>
                              </p:par>
                              <p:par>
                                <p:cTn id="21" presetID="1" presetClass="entr" presetSubtype="0" fill="hold" grpId="0" nodeType="withEffect">
                                  <p:stCondLst>
                                    <p:cond delay="0"/>
                                  </p:stCondLst>
                                  <p:childTnLst>
                                    <p:set>
                                      <p:cBhvr>
                                        <p:cTn id="22" dur="1" fill="hold">
                                          <p:stCondLst>
                                            <p:cond delay="0"/>
                                          </p:stCondLst>
                                        </p:cTn>
                                        <p:tgtEl>
                                          <p:spTgt spid="14"/>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animBg="1"/>
      <p:bldP spid="6" grpId="0"/>
      <p:bldP spid="14" grpId="0"/>
    </p:bldLst>
  </p:timing>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latin typeface="+mn-lt"/>
              </a:rPr>
              <a:t>INELASTIC DEMAND</a:t>
            </a:r>
          </a:p>
        </p:txBody>
      </p:sp>
      <p:pic>
        <p:nvPicPr>
          <p:cNvPr id="3" name="Picture 2">
            <a:extLst>
              <a:ext uri="{C183D7F6-B498-43B3-948B-1728B52AA6E4}">
                <adec:decorative xmlns:adec="http://schemas.microsoft.com/office/drawing/2017/decorative" val="1"/>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2978716" y="2121475"/>
            <a:ext cx="4638944" cy="4060535"/>
          </a:xfrm>
          <a:prstGeom prst="rect">
            <a:avLst/>
          </a:prstGeom>
        </p:spPr>
      </p:pic>
      <p:pic>
        <p:nvPicPr>
          <p:cNvPr id="7" name="Picture 6">
            <a:extLst>
              <a:ext uri="{C183D7F6-B498-43B3-948B-1728B52AA6E4}">
                <adec:decorative xmlns:adec="http://schemas.microsoft.com/office/drawing/2017/decorative" val="1"/>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2978716" y="2121475"/>
            <a:ext cx="4638944" cy="4060535"/>
          </a:xfrm>
          <a:prstGeom prst="rect">
            <a:avLst/>
          </a:prstGeom>
        </p:spPr>
      </p:pic>
      <p:pic>
        <p:nvPicPr>
          <p:cNvPr id="9" name="Picture 8">
            <a:extLst>
              <a:ext uri="{C183D7F6-B498-43B3-948B-1728B52AA6E4}">
                <adec:decorative xmlns:adec="http://schemas.microsoft.com/office/drawing/2017/decorative" val="1"/>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2309003" y="2121475"/>
            <a:ext cx="5304988" cy="4060535"/>
          </a:xfrm>
          <a:prstGeom prst="rect">
            <a:avLst/>
          </a:prstGeom>
        </p:spPr>
      </p:pic>
      <p:pic>
        <p:nvPicPr>
          <p:cNvPr id="10" name="Picture 9">
            <a:extLst>
              <a:ext uri="{C183D7F6-B498-43B3-948B-1728B52AA6E4}">
                <adec:decorative xmlns:adec="http://schemas.microsoft.com/office/drawing/2017/decorative" val="1"/>
              </a:ext>
            </a:extLst>
          </p:cNvPr>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2309003" y="2119728"/>
            <a:ext cx="5304989" cy="4668156"/>
          </a:xfrm>
          <a:prstGeom prst="rect">
            <a:avLst/>
          </a:prstGeom>
        </p:spPr>
      </p:pic>
      <p:sp>
        <p:nvSpPr>
          <p:cNvPr id="5" name="Content Placeholder 4">
            <a:extLst>
              <a:ext uri="{FF2B5EF4-FFF2-40B4-BE49-F238E27FC236}">
                <a16:creationId xmlns:a16="http://schemas.microsoft.com/office/drawing/2014/main" id="{6285CF30-7312-15DB-40F3-B8125026B6AD}"/>
              </a:ext>
            </a:extLst>
          </p:cNvPr>
          <p:cNvSpPr txBox="1">
            <a:spLocks noGrp="1"/>
          </p:cNvSpPr>
          <p:nvPr>
            <p:ph sz="quarter" idx="10"/>
          </p:nvPr>
        </p:nvSpPr>
        <p:spPr>
          <a:xfrm>
            <a:off x="3787949" y="1550637"/>
            <a:ext cx="2347095" cy="492412"/>
          </a:xfrm>
          <a:prstGeom prst="rect">
            <a:avLst/>
          </a:prstGeom>
          <a:noFill/>
        </p:spPr>
        <p:txBody>
          <a:bodyPr wrap="square" rtlCol="0">
            <a:spAutoFit/>
          </a:bodyPr>
          <a:lstStyle/>
          <a:p>
            <a:pPr marL="0" indent="0" algn="ctr">
              <a:buNone/>
            </a:pPr>
            <a:r>
              <a:rPr lang="en-US" sz="2000" dirty="0">
                <a:latin typeface="+mn-lt"/>
              </a:rPr>
              <a:t>Figure 3(b)</a:t>
            </a:r>
          </a:p>
        </p:txBody>
      </p:sp>
      <p:pic>
        <p:nvPicPr>
          <p:cNvPr id="4" name="Picture 3" descr="A line graph shows an inelastic demand curve.&#10;The graph is titled &quot;(b) Inelastic Demand: Price Elasticity of Demand equals 0.5.&quot; The horizontal x-axis is labeled &quot;Quantity of crossings (per day)&quot; and has markings at 950 and 1,050. The vertical y-axis is labeled &quot;Price of crossing&quot; and has markings at 0.90 and 1.10 dollars.&#10;• A steeply downward-sloping demand curve labeled &quot;D subscript 2&quot; passes through the points:&#10;◦ A (1,050, 0.90)&#10;◦ B (950, 1.10).&#10;• A callout to an upward arrow pointing along the vertical axis from the price of 0.90 to 1.10 dollars reads as follows:&#10;◦ A 20 percent increase in the price (ellipses).&#10;• A callout to a leftward arrow pointing along the horizontal axis from the quantity 1,050 to 950 reads as follows:&#10;◦ (ellipses) generates a 10 percent decrease in the quantity of crossings demanded.">
            <a:extLst>
              <a:ext uri="{FF2B5EF4-FFF2-40B4-BE49-F238E27FC236}">
                <a16:creationId xmlns:a16="http://schemas.microsoft.com/office/drawing/2014/main" id="{CEDF6B7B-ACA6-3DBF-9082-6049491800B6}"/>
              </a:ext>
            </a:extLst>
          </p:cNvPr>
          <p:cNvPicPr>
            <a:picLocks noChangeAspect="1"/>
          </p:cNvPicPr>
          <p:nvPr/>
        </p:nvPicPr>
        <p:blipFill>
          <a:blip r:embed="rId6"/>
          <a:stretch>
            <a:fillRect/>
          </a:stretch>
        </p:blipFill>
        <p:spPr>
          <a:xfrm>
            <a:off x="9250384" y="2958914"/>
            <a:ext cx="599919" cy="373282"/>
          </a:xfrm>
          <a:prstGeom prst="rect">
            <a:avLst/>
          </a:prstGeom>
        </p:spPr>
      </p:pic>
      <p:sp>
        <p:nvSpPr>
          <p:cNvPr id="11" name="Left Brace 10">
            <a:extLst>
              <a:ext uri="{FF2B5EF4-FFF2-40B4-BE49-F238E27FC236}">
                <a16:creationId xmlns:a16="http://schemas.microsoft.com/office/drawing/2014/main" id="{1462CB0B-FF21-45EF-A1F5-9AC7348CEE16}"/>
              </a:ext>
            </a:extLst>
          </p:cNvPr>
          <p:cNvSpPr/>
          <p:nvPr/>
        </p:nvSpPr>
        <p:spPr>
          <a:xfrm>
            <a:off x="1794580" y="3283709"/>
            <a:ext cx="411480" cy="1097280"/>
          </a:xfrm>
          <a:prstGeom prst="leftBrace">
            <a:avLst/>
          </a:prstGeom>
        </p:spPr>
        <p:style>
          <a:lnRef idx="1">
            <a:schemeClr val="accent1"/>
          </a:lnRef>
          <a:fillRef idx="0">
            <a:schemeClr val="accent1"/>
          </a:fillRef>
          <a:effectRef idx="0">
            <a:schemeClr val="accent1"/>
          </a:effectRef>
          <a:fontRef idx="minor">
            <a:schemeClr val="tx1"/>
          </a:fontRef>
        </p:style>
        <p:txBody>
          <a:bodyPr rtlCol="0" anchor="ctr"/>
          <a:lstStyle/>
          <a:p>
            <a:pPr algn="ctr"/>
            <a:endParaRPr lang="en-US"/>
          </a:p>
        </p:txBody>
      </p:sp>
      <mc:AlternateContent xmlns:mc="http://schemas.openxmlformats.org/markup-compatibility/2006" xmlns:a14="http://schemas.microsoft.com/office/drawing/2010/main">
        <mc:Choice Requires="a14">
          <p:sp>
            <p:nvSpPr>
              <p:cNvPr id="12" name="TextBox 11">
                <a:extLst>
                  <a:ext uri="{FF2B5EF4-FFF2-40B4-BE49-F238E27FC236}">
                    <a16:creationId xmlns:a16="http://schemas.microsoft.com/office/drawing/2014/main" id="{A16EB166-001C-419F-9488-8778BFE0FA52}"/>
                  </a:ext>
                </a:extLst>
              </p:cNvPr>
              <p:cNvSpPr txBox="1"/>
              <p:nvPr/>
            </p:nvSpPr>
            <p:spPr>
              <a:xfrm>
                <a:off x="175627" y="4943524"/>
                <a:ext cx="2676054" cy="760657"/>
              </a:xfrm>
              <a:prstGeom prst="rect">
                <a:avLst/>
              </a:prstGeom>
              <a:noFill/>
            </p:spPr>
            <p:txBody>
              <a:bodyPr wrap="none" lIns="0" tIns="0" rIns="0" bIns="0" rtlCol="0">
                <a:spAutoFit/>
              </a:bodyPr>
              <a:lstStyle/>
              <a:p>
                <a:pPr/>
                <a14:m>
                  <m:oMathPara xmlns:m="http://schemas.openxmlformats.org/officeDocument/2006/math">
                    <m:oMathParaPr>
                      <m:jc m:val="centerGroup"/>
                    </m:oMathParaPr>
                    <m:oMath xmlns:m="http://schemas.openxmlformats.org/officeDocument/2006/math">
                      <m:f>
                        <m:fPr>
                          <m:ctrlPr>
                            <a:rPr lang="en-US" sz="1800" b="1" i="1" smtClean="0">
                              <a:latin typeface="Cambria Math" panose="02040503050406030204" pitchFamily="18" charset="0"/>
                            </a:rPr>
                          </m:ctrlPr>
                        </m:fPr>
                        <m:num>
                          <m:r>
                            <a:rPr lang="en-US" sz="1800" b="1" i="1">
                              <a:latin typeface="Cambria Math" panose="02040503050406030204" pitchFamily="18" charset="0"/>
                            </a:rPr>
                            <m:t>(</m:t>
                          </m:r>
                          <m:r>
                            <a:rPr lang="en-US" sz="1800" b="1" i="1">
                              <a:latin typeface="Cambria Math" panose="02040503050406030204" pitchFamily="18" charset="0"/>
                            </a:rPr>
                            <m:t>𝟏</m:t>
                          </m:r>
                          <m:r>
                            <a:rPr lang="en-US" sz="1800" b="1" i="1">
                              <a:latin typeface="Cambria Math" panose="02040503050406030204" pitchFamily="18" charset="0"/>
                            </a:rPr>
                            <m:t>.</m:t>
                          </m:r>
                          <m:r>
                            <a:rPr lang="en-US" sz="1800" b="1" i="1">
                              <a:latin typeface="Cambria Math" panose="02040503050406030204" pitchFamily="18" charset="0"/>
                            </a:rPr>
                            <m:t>𝟏𝟎</m:t>
                          </m:r>
                          <m:r>
                            <a:rPr lang="en-US" sz="1800" b="1" i="1">
                              <a:latin typeface="Cambria Math" panose="02040503050406030204" pitchFamily="18" charset="0"/>
                            </a:rPr>
                            <m:t>−</m:t>
                          </m:r>
                          <m:r>
                            <a:rPr lang="en-US" sz="1800" b="1" i="1">
                              <a:latin typeface="Cambria Math" panose="02040503050406030204" pitchFamily="18" charset="0"/>
                            </a:rPr>
                            <m:t>𝟎</m:t>
                          </m:r>
                          <m:r>
                            <a:rPr lang="en-US" sz="1800" b="1" i="1">
                              <a:latin typeface="Cambria Math" panose="02040503050406030204" pitchFamily="18" charset="0"/>
                            </a:rPr>
                            <m:t>.</m:t>
                          </m:r>
                          <m:r>
                            <a:rPr lang="en-US" sz="1800" b="1" i="1">
                              <a:latin typeface="Cambria Math" panose="02040503050406030204" pitchFamily="18" charset="0"/>
                            </a:rPr>
                            <m:t>𝟗</m:t>
                          </m:r>
                          <m:r>
                            <a:rPr lang="en-US" sz="1800" b="1" i="1">
                              <a:latin typeface="Cambria Math" panose="02040503050406030204" pitchFamily="18" charset="0"/>
                            </a:rPr>
                            <m:t>)</m:t>
                          </m:r>
                        </m:num>
                        <m:den>
                          <m:f>
                            <m:fPr>
                              <m:ctrlPr>
                                <a:rPr lang="en-US" sz="1800" b="1" i="1" smtClean="0">
                                  <a:latin typeface="Cambria Math" panose="02040503050406030204" pitchFamily="18" charset="0"/>
                                </a:rPr>
                              </m:ctrlPr>
                            </m:fPr>
                            <m:num>
                              <m:r>
                                <a:rPr lang="en-US" sz="1800" b="1" i="1">
                                  <a:latin typeface="Cambria Math" panose="02040503050406030204" pitchFamily="18" charset="0"/>
                                </a:rPr>
                                <m:t>(</m:t>
                              </m:r>
                              <m:r>
                                <a:rPr lang="en-US" sz="1800" b="1" i="1">
                                  <a:latin typeface="Cambria Math" panose="02040503050406030204" pitchFamily="18" charset="0"/>
                                </a:rPr>
                                <m:t>𝟏</m:t>
                              </m:r>
                              <m:r>
                                <a:rPr lang="en-US" sz="1800" b="1" i="1">
                                  <a:latin typeface="Cambria Math" panose="02040503050406030204" pitchFamily="18" charset="0"/>
                                </a:rPr>
                                <m:t>.</m:t>
                              </m:r>
                              <m:r>
                                <a:rPr lang="en-US" sz="1800" b="1" i="1">
                                  <a:latin typeface="Cambria Math" panose="02040503050406030204" pitchFamily="18" charset="0"/>
                                </a:rPr>
                                <m:t>𝟏𝟎</m:t>
                              </m:r>
                              <m:r>
                                <a:rPr lang="en-US" sz="1800" b="1" i="1" smtClean="0">
                                  <a:latin typeface="Cambria Math" panose="02040503050406030204" pitchFamily="18" charset="0"/>
                                </a:rPr>
                                <m:t>+</m:t>
                              </m:r>
                              <m:r>
                                <a:rPr lang="en-US" sz="1800" b="1" i="1">
                                  <a:latin typeface="Cambria Math" panose="02040503050406030204" pitchFamily="18" charset="0"/>
                                </a:rPr>
                                <m:t>𝟎</m:t>
                              </m:r>
                              <m:r>
                                <a:rPr lang="en-US" sz="1800" b="1" i="1">
                                  <a:latin typeface="Cambria Math" panose="02040503050406030204" pitchFamily="18" charset="0"/>
                                </a:rPr>
                                <m:t>.</m:t>
                              </m:r>
                              <m:r>
                                <a:rPr lang="en-US" sz="1800" b="1" i="1">
                                  <a:latin typeface="Cambria Math" panose="02040503050406030204" pitchFamily="18" charset="0"/>
                                </a:rPr>
                                <m:t>𝟗</m:t>
                              </m:r>
                              <m:r>
                                <a:rPr lang="en-US" sz="1800" b="1" i="1">
                                  <a:latin typeface="Cambria Math" panose="02040503050406030204" pitchFamily="18" charset="0"/>
                                </a:rPr>
                                <m:t>)</m:t>
                              </m:r>
                            </m:num>
                            <m:den>
                              <m:r>
                                <a:rPr lang="en-US" sz="1800" b="1" i="1" smtClean="0">
                                  <a:latin typeface="Cambria Math" panose="02040503050406030204" pitchFamily="18" charset="0"/>
                                </a:rPr>
                                <m:t>𝟐</m:t>
                              </m:r>
                            </m:den>
                          </m:f>
                        </m:den>
                      </m:f>
                      <m:r>
                        <a:rPr lang="en-US" sz="1800" b="1" i="1" smtClean="0">
                          <a:latin typeface="Cambria Math" panose="02040503050406030204" pitchFamily="18" charset="0"/>
                          <a:ea typeface="Cambria Math" panose="02040503050406030204" pitchFamily="18" charset="0"/>
                        </a:rPr>
                        <m:t>×</m:t>
                      </m:r>
                      <m:r>
                        <a:rPr lang="en-US" sz="1800" b="1" i="1" smtClean="0">
                          <a:latin typeface="Cambria Math" panose="02040503050406030204" pitchFamily="18" charset="0"/>
                          <a:ea typeface="Cambria Math" panose="02040503050406030204" pitchFamily="18" charset="0"/>
                        </a:rPr>
                        <m:t>𝟏𝟎𝟎</m:t>
                      </m:r>
                      <m:r>
                        <a:rPr lang="en-US" sz="1800" b="1" i="1" smtClean="0">
                          <a:latin typeface="Cambria Math" panose="02040503050406030204" pitchFamily="18" charset="0"/>
                          <a:ea typeface="Cambria Math" panose="02040503050406030204" pitchFamily="18" charset="0"/>
                        </a:rPr>
                        <m:t>=</m:t>
                      </m:r>
                      <m:r>
                        <a:rPr lang="en-US" sz="1800" b="1" i="1" smtClean="0">
                          <a:latin typeface="Cambria Math" panose="02040503050406030204" pitchFamily="18" charset="0"/>
                          <a:ea typeface="Cambria Math" panose="02040503050406030204" pitchFamily="18" charset="0"/>
                        </a:rPr>
                        <m:t>𝟐𝟎</m:t>
                      </m:r>
                    </m:oMath>
                  </m:oMathPara>
                </a14:m>
                <a:endParaRPr lang="en-US" sz="1800" b="1" dirty="0"/>
              </a:p>
            </p:txBody>
          </p:sp>
        </mc:Choice>
        <mc:Fallback xmlns="">
          <p:sp>
            <p:nvSpPr>
              <p:cNvPr id="12" name="TextBox 11">
                <a:extLst>
                  <a:ext uri="{FF2B5EF4-FFF2-40B4-BE49-F238E27FC236}">
                    <a16:creationId xmlns:a16="http://schemas.microsoft.com/office/drawing/2014/main" id="{A16EB166-001C-419F-9488-8778BFE0FA52}"/>
                  </a:ext>
                </a:extLst>
              </p:cNvPr>
              <p:cNvSpPr txBox="1">
                <a:spLocks noRot="1" noChangeAspect="1" noMove="1" noResize="1" noEditPoints="1" noAdjustHandles="1" noChangeArrowheads="1" noChangeShapeType="1" noTextEdit="1"/>
              </p:cNvSpPr>
              <p:nvPr/>
            </p:nvSpPr>
            <p:spPr>
              <a:xfrm>
                <a:off x="175627" y="4943524"/>
                <a:ext cx="2676054" cy="760657"/>
              </a:xfrm>
              <a:prstGeom prst="rect">
                <a:avLst/>
              </a:prstGeom>
              <a:blipFill>
                <a:blip r:embed="rId7"/>
                <a:stretch>
                  <a:fillRect/>
                </a:stretch>
              </a:blipFill>
            </p:spPr>
            <p:txBody>
              <a:bodyPr/>
              <a:lstStyle/>
              <a:p>
                <a:r>
                  <a:rPr lang="en-US">
                    <a:noFill/>
                  </a:rPr>
                  <a:t> </a:t>
                </a:r>
              </a:p>
            </p:txBody>
          </p:sp>
        </mc:Fallback>
      </mc:AlternateContent>
      <p:cxnSp>
        <p:nvCxnSpPr>
          <p:cNvPr id="13" name="Straight Arrow Connector 12">
            <a:extLst>
              <a:ext uri="{FF2B5EF4-FFF2-40B4-BE49-F238E27FC236}">
                <a16:creationId xmlns:a16="http://schemas.microsoft.com/office/drawing/2014/main" id="{A13D857A-7A86-495B-B168-790EDF1488E8}"/>
              </a:ext>
            </a:extLst>
          </p:cNvPr>
          <p:cNvCxnSpPr/>
          <p:nvPr/>
        </p:nvCxnSpPr>
        <p:spPr>
          <a:xfrm flipH="1">
            <a:off x="1325880" y="3886200"/>
            <a:ext cx="468700" cy="971550"/>
          </a:xfrm>
          <a:prstGeom prst="straightConnector1">
            <a:avLst/>
          </a:prstGeom>
          <a:ln>
            <a:tailEnd type="triangle"/>
          </a:ln>
        </p:spPr>
        <p:style>
          <a:lnRef idx="1">
            <a:schemeClr val="accent1"/>
          </a:lnRef>
          <a:fillRef idx="0">
            <a:schemeClr val="accent1"/>
          </a:fillRef>
          <a:effectRef idx="0">
            <a:schemeClr val="accent1"/>
          </a:effectRef>
          <a:fontRef idx="minor">
            <a:schemeClr val="tx1"/>
          </a:fontRef>
        </p:style>
      </p:cxnSp>
      <p:cxnSp>
        <p:nvCxnSpPr>
          <p:cNvPr id="14" name="Straight Arrow Connector 13">
            <a:extLst>
              <a:ext uri="{FF2B5EF4-FFF2-40B4-BE49-F238E27FC236}">
                <a16:creationId xmlns:a16="http://schemas.microsoft.com/office/drawing/2014/main" id="{E198B216-02AD-4325-A560-6CF4450851A3}"/>
              </a:ext>
            </a:extLst>
          </p:cNvPr>
          <p:cNvCxnSpPr>
            <a:cxnSpLocks/>
          </p:cNvCxnSpPr>
          <p:nvPr/>
        </p:nvCxnSpPr>
        <p:spPr>
          <a:xfrm flipV="1">
            <a:off x="6081587" y="4857750"/>
            <a:ext cx="1702243" cy="1848104"/>
          </a:xfrm>
          <a:prstGeom prst="straightConnector1">
            <a:avLst/>
          </a:prstGeom>
          <a:ln>
            <a:tailEnd type="triangle"/>
          </a:ln>
        </p:spPr>
        <p:style>
          <a:lnRef idx="1">
            <a:schemeClr val="accent1"/>
          </a:lnRef>
          <a:fillRef idx="0">
            <a:schemeClr val="accent1"/>
          </a:fillRef>
          <a:effectRef idx="0">
            <a:schemeClr val="accent1"/>
          </a:effectRef>
          <a:fontRef idx="minor">
            <a:schemeClr val="tx1"/>
          </a:fontRef>
        </p:style>
      </p:cxnSp>
      <mc:AlternateContent xmlns:mc="http://schemas.openxmlformats.org/markup-compatibility/2006" xmlns:a14="http://schemas.microsoft.com/office/drawing/2010/main">
        <mc:Choice Requires="a14">
          <p:sp>
            <p:nvSpPr>
              <p:cNvPr id="15" name="TextBox 14">
                <a:extLst>
                  <a:ext uri="{FF2B5EF4-FFF2-40B4-BE49-F238E27FC236}">
                    <a16:creationId xmlns:a16="http://schemas.microsoft.com/office/drawing/2014/main" id="{454A0647-06CD-4155-B9B5-37B8565EAD4A}"/>
                  </a:ext>
                </a:extLst>
              </p:cNvPr>
              <p:cNvSpPr txBox="1"/>
              <p:nvPr/>
            </p:nvSpPr>
            <p:spPr>
              <a:xfrm>
                <a:off x="6954468" y="3953577"/>
                <a:ext cx="2951770" cy="760657"/>
              </a:xfrm>
              <a:prstGeom prst="rect">
                <a:avLst/>
              </a:prstGeom>
              <a:noFill/>
            </p:spPr>
            <p:txBody>
              <a:bodyPr wrap="none" lIns="0" tIns="0" rIns="0" bIns="0" rtlCol="0">
                <a:spAutoFit/>
              </a:bodyPr>
              <a:lstStyle/>
              <a:p>
                <a:pPr/>
                <a14:m>
                  <m:oMathPara xmlns:m="http://schemas.openxmlformats.org/officeDocument/2006/math">
                    <m:oMathParaPr>
                      <m:jc m:val="centerGroup"/>
                    </m:oMathParaPr>
                    <m:oMath xmlns:m="http://schemas.openxmlformats.org/officeDocument/2006/math">
                      <m:f>
                        <m:fPr>
                          <m:ctrlPr>
                            <a:rPr lang="en-US" sz="1800" b="1" i="1" smtClean="0">
                              <a:latin typeface="Cambria Math" panose="02040503050406030204" pitchFamily="18" charset="0"/>
                            </a:rPr>
                          </m:ctrlPr>
                        </m:fPr>
                        <m:num>
                          <m:r>
                            <a:rPr lang="en-US" sz="1800" b="1" i="1">
                              <a:latin typeface="Cambria Math" panose="02040503050406030204" pitchFamily="18" charset="0"/>
                            </a:rPr>
                            <m:t>(</m:t>
                          </m:r>
                          <m:r>
                            <a:rPr lang="en-US" sz="1800" b="1" i="1" smtClean="0">
                              <a:latin typeface="Cambria Math" panose="02040503050406030204" pitchFamily="18" charset="0"/>
                            </a:rPr>
                            <m:t>𝟗𝟓𝟎</m:t>
                          </m:r>
                          <m:r>
                            <a:rPr lang="en-US" sz="1800" b="1" i="1">
                              <a:latin typeface="Cambria Math" panose="02040503050406030204" pitchFamily="18" charset="0"/>
                            </a:rPr>
                            <m:t>−</m:t>
                          </m:r>
                          <m:r>
                            <a:rPr lang="en-US" sz="1800" b="1" i="1" smtClean="0">
                              <a:latin typeface="Cambria Math" panose="02040503050406030204" pitchFamily="18" charset="0"/>
                            </a:rPr>
                            <m:t>𝟏𝟎𝟓𝟎</m:t>
                          </m:r>
                          <m:r>
                            <a:rPr lang="en-US" sz="1800" b="1" i="1">
                              <a:latin typeface="Cambria Math" panose="02040503050406030204" pitchFamily="18" charset="0"/>
                            </a:rPr>
                            <m:t>)</m:t>
                          </m:r>
                        </m:num>
                        <m:den>
                          <m:f>
                            <m:fPr>
                              <m:ctrlPr>
                                <a:rPr lang="en-US" sz="1800" b="1" i="1" smtClean="0">
                                  <a:latin typeface="Cambria Math" panose="02040503050406030204" pitchFamily="18" charset="0"/>
                                </a:rPr>
                              </m:ctrlPr>
                            </m:fPr>
                            <m:num>
                              <m:r>
                                <a:rPr lang="en-US" sz="1800" b="1" i="1">
                                  <a:latin typeface="Cambria Math" panose="02040503050406030204" pitchFamily="18" charset="0"/>
                                </a:rPr>
                                <m:t>(</m:t>
                              </m:r>
                              <m:r>
                                <a:rPr lang="en-US" sz="1800" b="1" i="1">
                                  <a:latin typeface="Cambria Math" panose="02040503050406030204" pitchFamily="18" charset="0"/>
                                </a:rPr>
                                <m:t>𝟏𝟎𝟓𝟎</m:t>
                              </m:r>
                              <m:r>
                                <a:rPr lang="en-US" sz="1800" b="1" i="1" smtClean="0">
                                  <a:latin typeface="Cambria Math" panose="02040503050406030204" pitchFamily="18" charset="0"/>
                                </a:rPr>
                                <m:t>+</m:t>
                              </m:r>
                              <m:r>
                                <a:rPr lang="en-US" sz="1800" b="1" i="1" smtClean="0">
                                  <a:latin typeface="Cambria Math" panose="02040503050406030204" pitchFamily="18" charset="0"/>
                                </a:rPr>
                                <m:t>𝟗𝟓𝟎</m:t>
                              </m:r>
                              <m:r>
                                <a:rPr lang="en-US" sz="1800" b="1" i="1">
                                  <a:latin typeface="Cambria Math" panose="02040503050406030204" pitchFamily="18" charset="0"/>
                                </a:rPr>
                                <m:t>)</m:t>
                              </m:r>
                            </m:num>
                            <m:den>
                              <m:r>
                                <a:rPr lang="en-US" sz="1800" b="1" i="1" smtClean="0">
                                  <a:latin typeface="Cambria Math" panose="02040503050406030204" pitchFamily="18" charset="0"/>
                                </a:rPr>
                                <m:t>𝟐</m:t>
                              </m:r>
                            </m:den>
                          </m:f>
                        </m:den>
                      </m:f>
                      <m:r>
                        <a:rPr lang="en-US" sz="1800" b="1" i="1" smtClean="0">
                          <a:latin typeface="Cambria Math" panose="02040503050406030204" pitchFamily="18" charset="0"/>
                          <a:ea typeface="Cambria Math" panose="02040503050406030204" pitchFamily="18" charset="0"/>
                        </a:rPr>
                        <m:t>×</m:t>
                      </m:r>
                      <m:r>
                        <a:rPr lang="en-US" sz="1800" b="1" i="1" smtClean="0">
                          <a:latin typeface="Cambria Math" panose="02040503050406030204" pitchFamily="18" charset="0"/>
                          <a:ea typeface="Cambria Math" panose="02040503050406030204" pitchFamily="18" charset="0"/>
                        </a:rPr>
                        <m:t>𝟏𝟎𝟎</m:t>
                      </m:r>
                      <m:r>
                        <a:rPr lang="en-US" sz="1800" b="1" i="1" smtClean="0">
                          <a:latin typeface="Cambria Math" panose="02040503050406030204" pitchFamily="18" charset="0"/>
                          <a:ea typeface="Cambria Math" panose="02040503050406030204" pitchFamily="18" charset="0"/>
                        </a:rPr>
                        <m:t>=−</m:t>
                      </m:r>
                      <m:r>
                        <a:rPr lang="en-US" sz="1800" b="1" i="1" smtClean="0">
                          <a:latin typeface="Cambria Math" panose="02040503050406030204" pitchFamily="18" charset="0"/>
                          <a:ea typeface="Cambria Math" panose="02040503050406030204" pitchFamily="18" charset="0"/>
                        </a:rPr>
                        <m:t>𝟏𝟎</m:t>
                      </m:r>
                    </m:oMath>
                  </m:oMathPara>
                </a14:m>
                <a:endParaRPr lang="en-US" sz="1800" b="1" dirty="0"/>
              </a:p>
            </p:txBody>
          </p:sp>
        </mc:Choice>
        <mc:Fallback xmlns="">
          <p:sp>
            <p:nvSpPr>
              <p:cNvPr id="15" name="TextBox 14">
                <a:extLst>
                  <a:ext uri="{FF2B5EF4-FFF2-40B4-BE49-F238E27FC236}">
                    <a16:creationId xmlns:a16="http://schemas.microsoft.com/office/drawing/2014/main" id="{454A0647-06CD-4155-B9B5-37B8565EAD4A}"/>
                  </a:ext>
                </a:extLst>
              </p:cNvPr>
              <p:cNvSpPr txBox="1">
                <a:spLocks noRot="1" noChangeAspect="1" noMove="1" noResize="1" noEditPoints="1" noAdjustHandles="1" noChangeArrowheads="1" noChangeShapeType="1" noTextEdit="1"/>
              </p:cNvSpPr>
              <p:nvPr/>
            </p:nvSpPr>
            <p:spPr>
              <a:xfrm>
                <a:off x="6954468" y="3953577"/>
                <a:ext cx="2951770" cy="760657"/>
              </a:xfrm>
              <a:prstGeom prst="rect">
                <a:avLst/>
              </a:prstGeom>
              <a:blipFill>
                <a:blip r:embed="rId8"/>
                <a:stretch>
                  <a:fillRect/>
                </a:stretch>
              </a:blipFill>
            </p:spPr>
            <p:txBody>
              <a:bodyPr/>
              <a:lstStyle/>
              <a:p>
                <a:r>
                  <a:rPr lang="en-US">
                    <a:noFill/>
                  </a:rPr>
                  <a:t> </a:t>
                </a:r>
              </a:p>
            </p:txBody>
          </p:sp>
        </mc:Fallback>
      </mc:AlternateContent>
    </p:spTree>
    <p:extLst>
      <p:ext uri="{BB962C8B-B14F-4D97-AF65-F5344CB8AC3E}">
        <p14:creationId xmlns:p14="http://schemas.microsoft.com/office/powerpoint/2010/main" val="2309815885"/>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xit" presetSubtype="0" fill="hold" nodeType="clickEffect">
                                  <p:stCondLst>
                                    <p:cond delay="0"/>
                                  </p:stCondLst>
                                  <p:childTnLst>
                                    <p:set>
                                      <p:cBhvr>
                                        <p:cTn id="6" dur="1" fill="hold">
                                          <p:stCondLst>
                                            <p:cond delay="0"/>
                                          </p:stCondLst>
                                        </p:cTn>
                                        <p:tgtEl>
                                          <p:spTgt spid="3"/>
                                        </p:tgtEl>
                                        <p:attrNameLst>
                                          <p:attrName>style.visibility</p:attrName>
                                        </p:attrNameLst>
                                      </p:cBhvr>
                                      <p:to>
                                        <p:strVal val="hidden"/>
                                      </p:to>
                                    </p:set>
                                  </p:childTnLst>
                                </p:cTn>
                              </p:par>
                              <p:par>
                                <p:cTn id="7" presetID="1" presetClass="entr" presetSubtype="0" fill="hold" nodeType="withEffect">
                                  <p:stCondLst>
                                    <p:cond delay="0"/>
                                  </p:stCondLst>
                                  <p:childTnLst>
                                    <p:set>
                                      <p:cBhvr>
                                        <p:cTn id="8" dur="1" fill="hold">
                                          <p:stCondLst>
                                            <p:cond delay="0"/>
                                          </p:stCondLst>
                                        </p:cTn>
                                        <p:tgtEl>
                                          <p:spTgt spid="7"/>
                                        </p:tgtEl>
                                        <p:attrNameLst>
                                          <p:attrName>style.visibility</p:attrName>
                                        </p:attrNameLst>
                                      </p:cBhvr>
                                      <p:to>
                                        <p:strVal val="visible"/>
                                      </p:to>
                                    </p:set>
                                  </p:childTnLst>
                                </p:cTn>
                              </p:par>
                            </p:childTnLst>
                          </p:cTn>
                        </p:par>
                      </p:childTnLst>
                    </p:cTn>
                  </p:par>
                  <p:par>
                    <p:cTn id="9" fill="hold">
                      <p:stCondLst>
                        <p:cond delay="indefinite"/>
                      </p:stCondLst>
                      <p:childTnLst>
                        <p:par>
                          <p:cTn id="10" fill="hold">
                            <p:stCondLst>
                              <p:cond delay="0"/>
                            </p:stCondLst>
                            <p:childTnLst>
                              <p:par>
                                <p:cTn id="11" presetID="1" presetClass="exit" presetSubtype="0" fill="hold" nodeType="clickEffect">
                                  <p:stCondLst>
                                    <p:cond delay="0"/>
                                  </p:stCondLst>
                                  <p:childTnLst>
                                    <p:set>
                                      <p:cBhvr>
                                        <p:cTn id="12" dur="1" fill="hold">
                                          <p:stCondLst>
                                            <p:cond delay="0"/>
                                          </p:stCondLst>
                                        </p:cTn>
                                        <p:tgtEl>
                                          <p:spTgt spid="7"/>
                                        </p:tgtEl>
                                        <p:attrNameLst>
                                          <p:attrName>style.visibility</p:attrName>
                                        </p:attrNameLst>
                                      </p:cBhvr>
                                      <p:to>
                                        <p:strVal val="hidden"/>
                                      </p:to>
                                    </p:set>
                                  </p:childTnLst>
                                </p:cTn>
                              </p:par>
                              <p:par>
                                <p:cTn id="13" presetID="1" presetClass="entr" presetSubtype="0" fill="hold" nodeType="withEffect">
                                  <p:stCondLst>
                                    <p:cond delay="0"/>
                                  </p:stCondLst>
                                  <p:childTnLst>
                                    <p:set>
                                      <p:cBhvr>
                                        <p:cTn id="14" dur="1" fill="hold">
                                          <p:stCondLst>
                                            <p:cond delay="0"/>
                                          </p:stCondLst>
                                        </p:cTn>
                                        <p:tgtEl>
                                          <p:spTgt spid="9"/>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xit" presetSubtype="0" fill="hold" nodeType="clickEffect">
                                  <p:stCondLst>
                                    <p:cond delay="0"/>
                                  </p:stCondLst>
                                  <p:childTnLst>
                                    <p:set>
                                      <p:cBhvr>
                                        <p:cTn id="18" dur="1" fill="hold">
                                          <p:stCondLst>
                                            <p:cond delay="0"/>
                                          </p:stCondLst>
                                        </p:cTn>
                                        <p:tgtEl>
                                          <p:spTgt spid="9"/>
                                        </p:tgtEl>
                                        <p:attrNameLst>
                                          <p:attrName>style.visibility</p:attrName>
                                        </p:attrNameLst>
                                      </p:cBhvr>
                                      <p:to>
                                        <p:strVal val="hidden"/>
                                      </p:to>
                                    </p:set>
                                  </p:childTnLst>
                                </p:cTn>
                              </p:par>
                              <p:par>
                                <p:cTn id="19" presetID="1" presetClass="entr" presetSubtype="0" fill="hold" nodeType="withEffect">
                                  <p:stCondLst>
                                    <p:cond delay="0"/>
                                  </p:stCondLst>
                                  <p:childTnLst>
                                    <p:set>
                                      <p:cBhvr>
                                        <p:cTn id="20" dur="1" fill="hold">
                                          <p:stCondLst>
                                            <p:cond delay="0"/>
                                          </p:stCondLst>
                                        </p:cTn>
                                        <p:tgtEl>
                                          <p:spTgt spid="10"/>
                                        </p:tgtEl>
                                        <p:attrNameLst>
                                          <p:attrName>style.visibility</p:attrName>
                                        </p:attrNameLst>
                                      </p:cBhvr>
                                      <p:to>
                                        <p:strVal val="visible"/>
                                      </p:to>
                                    </p:set>
                                  </p:childTnLst>
                                </p:cTn>
                              </p:par>
                            </p:childTnLst>
                          </p:cTn>
                        </p:par>
                      </p:childTnLst>
                    </p:cTn>
                  </p:par>
                  <p:par>
                    <p:cTn id="21" fill="hold">
                      <p:stCondLst>
                        <p:cond delay="indefinite"/>
                      </p:stCondLst>
                      <p:childTnLst>
                        <p:par>
                          <p:cTn id="22" fill="hold">
                            <p:stCondLst>
                              <p:cond delay="0"/>
                            </p:stCondLst>
                            <p:childTnLst>
                              <p:par>
                                <p:cTn id="23" presetID="1" presetClass="entr" presetSubtype="0" fill="hold" grpId="0" nodeType="clickEffect">
                                  <p:stCondLst>
                                    <p:cond delay="0"/>
                                  </p:stCondLst>
                                  <p:childTnLst>
                                    <p:set>
                                      <p:cBhvr>
                                        <p:cTn id="24" dur="1" fill="hold">
                                          <p:stCondLst>
                                            <p:cond delay="0"/>
                                          </p:stCondLst>
                                        </p:cTn>
                                        <p:tgtEl>
                                          <p:spTgt spid="11"/>
                                        </p:tgtEl>
                                        <p:attrNameLst>
                                          <p:attrName>style.visibility</p:attrName>
                                        </p:attrNameLst>
                                      </p:cBhvr>
                                      <p:to>
                                        <p:strVal val="visible"/>
                                      </p:to>
                                    </p:set>
                                  </p:childTnLst>
                                </p:cTn>
                              </p:par>
                              <p:par>
                                <p:cTn id="25" presetID="1" presetClass="entr" presetSubtype="0" fill="hold" nodeType="withEffect">
                                  <p:stCondLst>
                                    <p:cond delay="0"/>
                                  </p:stCondLst>
                                  <p:childTnLst>
                                    <p:set>
                                      <p:cBhvr>
                                        <p:cTn id="26" dur="1" fill="hold">
                                          <p:stCondLst>
                                            <p:cond delay="0"/>
                                          </p:stCondLst>
                                        </p:cTn>
                                        <p:tgtEl>
                                          <p:spTgt spid="13"/>
                                        </p:tgtEl>
                                        <p:attrNameLst>
                                          <p:attrName>style.visibility</p:attrName>
                                        </p:attrNameLst>
                                      </p:cBhvr>
                                      <p:to>
                                        <p:strVal val="visible"/>
                                      </p:to>
                                    </p:set>
                                  </p:childTnLst>
                                </p:cTn>
                              </p:par>
                              <p:par>
                                <p:cTn id="27" presetID="1" presetClass="entr" presetSubtype="0" fill="hold" grpId="0" nodeType="withEffect">
                                  <p:stCondLst>
                                    <p:cond delay="0"/>
                                  </p:stCondLst>
                                  <p:childTnLst>
                                    <p:set>
                                      <p:cBhvr>
                                        <p:cTn id="28" dur="1" fill="hold">
                                          <p:stCondLst>
                                            <p:cond delay="0"/>
                                          </p:stCondLst>
                                        </p:cTn>
                                        <p:tgtEl>
                                          <p:spTgt spid="12"/>
                                        </p:tgtEl>
                                        <p:attrNameLst>
                                          <p:attrName>style.visibility</p:attrName>
                                        </p:attrNameLst>
                                      </p:cBhvr>
                                      <p:to>
                                        <p:strVal val="visible"/>
                                      </p:to>
                                    </p:set>
                                  </p:childTnLst>
                                </p:cTn>
                              </p:par>
                            </p:childTnLst>
                          </p:cTn>
                        </p:par>
                      </p:childTnLst>
                    </p:cTn>
                  </p:par>
                  <p:par>
                    <p:cTn id="29" fill="hold">
                      <p:stCondLst>
                        <p:cond delay="indefinite"/>
                      </p:stCondLst>
                      <p:childTnLst>
                        <p:par>
                          <p:cTn id="30" fill="hold">
                            <p:stCondLst>
                              <p:cond delay="0"/>
                            </p:stCondLst>
                            <p:childTnLst>
                              <p:par>
                                <p:cTn id="31" presetID="1" presetClass="entr" presetSubtype="0" fill="hold" nodeType="clickEffect">
                                  <p:stCondLst>
                                    <p:cond delay="0"/>
                                  </p:stCondLst>
                                  <p:childTnLst>
                                    <p:set>
                                      <p:cBhvr>
                                        <p:cTn id="32" dur="1" fill="hold">
                                          <p:stCondLst>
                                            <p:cond delay="0"/>
                                          </p:stCondLst>
                                        </p:cTn>
                                        <p:tgtEl>
                                          <p:spTgt spid="14"/>
                                        </p:tgtEl>
                                        <p:attrNameLst>
                                          <p:attrName>style.visibility</p:attrName>
                                        </p:attrNameLst>
                                      </p:cBhvr>
                                      <p:to>
                                        <p:strVal val="visible"/>
                                      </p:to>
                                    </p:set>
                                  </p:childTnLst>
                                </p:cTn>
                              </p:par>
                              <p:par>
                                <p:cTn id="33" presetID="1" presetClass="entr" presetSubtype="0" fill="hold" grpId="0" nodeType="withEffect">
                                  <p:stCondLst>
                                    <p:cond delay="0"/>
                                  </p:stCondLst>
                                  <p:childTnLst>
                                    <p:set>
                                      <p:cBhvr>
                                        <p:cTn id="34" dur="1" fill="hold">
                                          <p:stCondLst>
                                            <p:cond delay="0"/>
                                          </p:stCondLst>
                                        </p:cTn>
                                        <p:tgtEl>
                                          <p:spTgt spid="15"/>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1" grpId="0" animBg="1"/>
      <p:bldP spid="12" grpId="0"/>
      <p:bldP spid="15" grpId="0"/>
    </p:bldLst>
  </p:timing>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latin typeface="+mn-lt"/>
              </a:rPr>
              <a:t>ELASTIC DEMAND</a:t>
            </a:r>
          </a:p>
        </p:txBody>
      </p:sp>
      <p:pic>
        <p:nvPicPr>
          <p:cNvPr id="3" name="Picture 2">
            <a:extLst>
              <a:ext uri="{C183D7F6-B498-43B3-948B-1728B52AA6E4}">
                <adec:decorative xmlns:adec="http://schemas.microsoft.com/office/drawing/2017/decorative" val="1"/>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2425146" y="2314251"/>
            <a:ext cx="4396342" cy="3964197"/>
          </a:xfrm>
          <a:prstGeom prst="rect">
            <a:avLst/>
          </a:prstGeom>
        </p:spPr>
      </p:pic>
      <p:pic>
        <p:nvPicPr>
          <p:cNvPr id="7" name="Picture 6">
            <a:extLst>
              <a:ext uri="{C183D7F6-B498-43B3-948B-1728B52AA6E4}">
                <adec:decorative xmlns:adec="http://schemas.microsoft.com/office/drawing/2017/decorative" val="1"/>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2425146" y="2314251"/>
            <a:ext cx="4396342" cy="3964197"/>
          </a:xfrm>
          <a:prstGeom prst="rect">
            <a:avLst/>
          </a:prstGeom>
        </p:spPr>
      </p:pic>
      <p:pic>
        <p:nvPicPr>
          <p:cNvPr id="9" name="Picture 8">
            <a:extLst>
              <a:ext uri="{C183D7F6-B498-43B3-948B-1728B52AA6E4}">
                <adec:decorative xmlns:adec="http://schemas.microsoft.com/office/drawing/2017/decorative" val="1"/>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1594435" y="2314251"/>
            <a:ext cx="5231818" cy="3964197"/>
          </a:xfrm>
          <a:prstGeom prst="rect">
            <a:avLst/>
          </a:prstGeom>
        </p:spPr>
      </p:pic>
      <p:pic>
        <p:nvPicPr>
          <p:cNvPr id="10" name="Picture 9">
            <a:extLst>
              <a:ext uri="{C183D7F6-B498-43B3-948B-1728B52AA6E4}">
                <adec:decorative xmlns:adec="http://schemas.microsoft.com/office/drawing/2017/decorative" val="1"/>
              </a:ext>
            </a:extLst>
          </p:cNvPr>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1594435" y="2310433"/>
            <a:ext cx="5231818" cy="4534626"/>
          </a:xfrm>
          <a:prstGeom prst="rect">
            <a:avLst/>
          </a:prstGeom>
        </p:spPr>
      </p:pic>
      <p:sp>
        <p:nvSpPr>
          <p:cNvPr id="5" name="Content Placeholder 4">
            <a:extLst>
              <a:ext uri="{FF2B5EF4-FFF2-40B4-BE49-F238E27FC236}">
                <a16:creationId xmlns:a16="http://schemas.microsoft.com/office/drawing/2014/main" id="{0E92312C-BD3C-9891-F62A-1989162E9B80}"/>
              </a:ext>
            </a:extLst>
          </p:cNvPr>
          <p:cNvSpPr txBox="1">
            <a:spLocks noGrp="1"/>
          </p:cNvSpPr>
          <p:nvPr>
            <p:ph sz="quarter" idx="10"/>
          </p:nvPr>
        </p:nvSpPr>
        <p:spPr>
          <a:xfrm>
            <a:off x="3949188" y="1471092"/>
            <a:ext cx="1939748" cy="492412"/>
          </a:xfrm>
          <a:prstGeom prst="rect">
            <a:avLst/>
          </a:prstGeom>
          <a:noFill/>
        </p:spPr>
        <p:txBody>
          <a:bodyPr wrap="square" rtlCol="0">
            <a:spAutoFit/>
          </a:bodyPr>
          <a:lstStyle/>
          <a:p>
            <a:pPr marL="0" indent="0" algn="ctr">
              <a:buNone/>
            </a:pPr>
            <a:r>
              <a:rPr lang="en-US" sz="2000" dirty="0">
                <a:latin typeface="+mn-lt"/>
              </a:rPr>
              <a:t>Figure 3(c)</a:t>
            </a:r>
          </a:p>
        </p:txBody>
      </p:sp>
      <p:pic>
        <p:nvPicPr>
          <p:cNvPr id="4" name="Picture 3" descr="A line graph shows an elastic demand curve.&#10;The graph is titled &quot;(c) Elastic Demand: Price Elasticity of Demand equals 2.&quot; The horizontal x-axis is labeled &quot;Quantity of crossings (per day)&quot; and has markings at 800 and 1,200. The vertical y-axis is labeled &quot;Price of crossing&quot; and has markings at 0.90 and 1.10 dollars.&#10;• A shallow downward-sloping demand curve labeled &quot;D subscript 3&quot; passes through the points:&#10;◦ A (1,200, 0.90)&#10;◦ B (800, 1.10).&#10;• A callout to an upward arrow pointing along the vertical axis from the price of 0.90 to 1.10 dollars reads as follows:&#10;◦ A 20 percent increase in the price (ellipses).&#10;• A callout to a leftward arrow pointing along the horizontal axis from the quantity 1,200 to 800 reads as follows:&#10;◦ (ellipses) generates a 40 percent decrease in the quantity of crossings demanded.">
            <a:extLst>
              <a:ext uri="{FF2B5EF4-FFF2-40B4-BE49-F238E27FC236}">
                <a16:creationId xmlns:a16="http://schemas.microsoft.com/office/drawing/2014/main" id="{20EBD7FA-6C78-BE47-ADBA-601539B9BDDB}"/>
              </a:ext>
            </a:extLst>
          </p:cNvPr>
          <p:cNvPicPr>
            <a:picLocks noChangeAspect="1"/>
          </p:cNvPicPr>
          <p:nvPr/>
        </p:nvPicPr>
        <p:blipFill>
          <a:blip r:embed="rId6"/>
          <a:stretch>
            <a:fillRect/>
          </a:stretch>
        </p:blipFill>
        <p:spPr>
          <a:xfrm>
            <a:off x="9250384" y="2958914"/>
            <a:ext cx="599919" cy="373282"/>
          </a:xfrm>
          <a:prstGeom prst="rect">
            <a:avLst/>
          </a:prstGeom>
        </p:spPr>
      </p:pic>
      <p:sp>
        <p:nvSpPr>
          <p:cNvPr id="11" name="Left Brace 10">
            <a:extLst>
              <a:ext uri="{FF2B5EF4-FFF2-40B4-BE49-F238E27FC236}">
                <a16:creationId xmlns:a16="http://schemas.microsoft.com/office/drawing/2014/main" id="{BB10D4CA-C192-4428-9349-FB5B08244C16}"/>
              </a:ext>
            </a:extLst>
          </p:cNvPr>
          <p:cNvSpPr/>
          <p:nvPr/>
        </p:nvSpPr>
        <p:spPr>
          <a:xfrm>
            <a:off x="2056934" y="3570512"/>
            <a:ext cx="468700" cy="1057324"/>
          </a:xfrm>
          <a:prstGeom prst="leftBrace">
            <a:avLst/>
          </a:prstGeom>
        </p:spPr>
        <p:style>
          <a:lnRef idx="1">
            <a:schemeClr val="accent1"/>
          </a:lnRef>
          <a:fillRef idx="0">
            <a:schemeClr val="accent1"/>
          </a:fillRef>
          <a:effectRef idx="0">
            <a:schemeClr val="accent1"/>
          </a:effectRef>
          <a:fontRef idx="minor">
            <a:schemeClr val="tx1"/>
          </a:fontRef>
        </p:style>
        <p:txBody>
          <a:bodyPr rtlCol="0" anchor="ctr"/>
          <a:lstStyle/>
          <a:p>
            <a:pPr algn="ctr"/>
            <a:endParaRPr lang="en-US"/>
          </a:p>
        </p:txBody>
      </p:sp>
      <mc:AlternateContent xmlns:mc="http://schemas.openxmlformats.org/markup-compatibility/2006" xmlns:a14="http://schemas.microsoft.com/office/drawing/2010/main">
        <mc:Choice Requires="a14">
          <p:sp>
            <p:nvSpPr>
              <p:cNvPr id="12" name="TextBox 11">
                <a:extLst>
                  <a:ext uri="{FF2B5EF4-FFF2-40B4-BE49-F238E27FC236}">
                    <a16:creationId xmlns:a16="http://schemas.microsoft.com/office/drawing/2014/main" id="{9195461C-0803-415D-919C-5A2952D3656E}"/>
                  </a:ext>
                </a:extLst>
              </p:cNvPr>
              <p:cNvSpPr txBox="1"/>
              <p:nvPr/>
            </p:nvSpPr>
            <p:spPr>
              <a:xfrm>
                <a:off x="254026" y="5266283"/>
                <a:ext cx="2676054" cy="760657"/>
              </a:xfrm>
              <a:prstGeom prst="rect">
                <a:avLst/>
              </a:prstGeom>
              <a:noFill/>
            </p:spPr>
            <p:txBody>
              <a:bodyPr wrap="none" lIns="0" tIns="0" rIns="0" bIns="0" rtlCol="0">
                <a:spAutoFit/>
              </a:bodyPr>
              <a:lstStyle/>
              <a:p>
                <a:pPr/>
                <a14:m>
                  <m:oMathPara xmlns:m="http://schemas.openxmlformats.org/officeDocument/2006/math">
                    <m:oMathParaPr>
                      <m:jc m:val="centerGroup"/>
                    </m:oMathParaPr>
                    <m:oMath xmlns:m="http://schemas.openxmlformats.org/officeDocument/2006/math">
                      <m:f>
                        <m:fPr>
                          <m:ctrlPr>
                            <a:rPr lang="en-US" sz="1800" b="1" i="1" smtClean="0">
                              <a:latin typeface="Cambria Math" panose="02040503050406030204" pitchFamily="18" charset="0"/>
                            </a:rPr>
                          </m:ctrlPr>
                        </m:fPr>
                        <m:num>
                          <m:r>
                            <a:rPr lang="en-US" sz="1800" b="1" i="1">
                              <a:latin typeface="Cambria Math" panose="02040503050406030204" pitchFamily="18" charset="0"/>
                            </a:rPr>
                            <m:t>(</m:t>
                          </m:r>
                          <m:r>
                            <a:rPr lang="en-US" sz="1800" b="1" i="1">
                              <a:latin typeface="Cambria Math" panose="02040503050406030204" pitchFamily="18" charset="0"/>
                            </a:rPr>
                            <m:t>𝟏</m:t>
                          </m:r>
                          <m:r>
                            <a:rPr lang="en-US" sz="1800" b="1" i="1">
                              <a:latin typeface="Cambria Math" panose="02040503050406030204" pitchFamily="18" charset="0"/>
                            </a:rPr>
                            <m:t>.</m:t>
                          </m:r>
                          <m:r>
                            <a:rPr lang="en-US" sz="1800" b="1" i="1">
                              <a:latin typeface="Cambria Math" panose="02040503050406030204" pitchFamily="18" charset="0"/>
                            </a:rPr>
                            <m:t>𝟏𝟎</m:t>
                          </m:r>
                          <m:r>
                            <a:rPr lang="en-US" sz="1800" b="1" i="1">
                              <a:latin typeface="Cambria Math" panose="02040503050406030204" pitchFamily="18" charset="0"/>
                            </a:rPr>
                            <m:t>−</m:t>
                          </m:r>
                          <m:r>
                            <a:rPr lang="en-US" sz="1800" b="1" i="1">
                              <a:latin typeface="Cambria Math" panose="02040503050406030204" pitchFamily="18" charset="0"/>
                            </a:rPr>
                            <m:t>𝟎</m:t>
                          </m:r>
                          <m:r>
                            <a:rPr lang="en-US" sz="1800" b="1" i="1">
                              <a:latin typeface="Cambria Math" panose="02040503050406030204" pitchFamily="18" charset="0"/>
                            </a:rPr>
                            <m:t>.</m:t>
                          </m:r>
                          <m:r>
                            <a:rPr lang="en-US" sz="1800" b="1" i="1">
                              <a:latin typeface="Cambria Math" panose="02040503050406030204" pitchFamily="18" charset="0"/>
                            </a:rPr>
                            <m:t>𝟗</m:t>
                          </m:r>
                          <m:r>
                            <a:rPr lang="en-US" sz="1800" b="1" i="1">
                              <a:latin typeface="Cambria Math" panose="02040503050406030204" pitchFamily="18" charset="0"/>
                            </a:rPr>
                            <m:t>)</m:t>
                          </m:r>
                        </m:num>
                        <m:den>
                          <m:f>
                            <m:fPr>
                              <m:ctrlPr>
                                <a:rPr lang="en-US" sz="1800" b="1" i="1" smtClean="0">
                                  <a:latin typeface="Cambria Math" panose="02040503050406030204" pitchFamily="18" charset="0"/>
                                </a:rPr>
                              </m:ctrlPr>
                            </m:fPr>
                            <m:num>
                              <m:r>
                                <a:rPr lang="en-US" sz="1800" b="1" i="1">
                                  <a:latin typeface="Cambria Math" panose="02040503050406030204" pitchFamily="18" charset="0"/>
                                </a:rPr>
                                <m:t>(</m:t>
                              </m:r>
                              <m:r>
                                <a:rPr lang="en-US" sz="1800" b="1" i="1">
                                  <a:latin typeface="Cambria Math" panose="02040503050406030204" pitchFamily="18" charset="0"/>
                                </a:rPr>
                                <m:t>𝟏</m:t>
                              </m:r>
                              <m:r>
                                <a:rPr lang="en-US" sz="1800" b="1" i="1">
                                  <a:latin typeface="Cambria Math" panose="02040503050406030204" pitchFamily="18" charset="0"/>
                                </a:rPr>
                                <m:t>.</m:t>
                              </m:r>
                              <m:r>
                                <a:rPr lang="en-US" sz="1800" b="1" i="1">
                                  <a:latin typeface="Cambria Math" panose="02040503050406030204" pitchFamily="18" charset="0"/>
                                </a:rPr>
                                <m:t>𝟏𝟎</m:t>
                              </m:r>
                              <m:r>
                                <a:rPr lang="en-US" sz="1800" b="1" i="1" smtClean="0">
                                  <a:latin typeface="Cambria Math" panose="02040503050406030204" pitchFamily="18" charset="0"/>
                                </a:rPr>
                                <m:t>+</m:t>
                              </m:r>
                              <m:r>
                                <a:rPr lang="en-US" sz="1800" b="1" i="1">
                                  <a:latin typeface="Cambria Math" panose="02040503050406030204" pitchFamily="18" charset="0"/>
                                </a:rPr>
                                <m:t>𝟎</m:t>
                              </m:r>
                              <m:r>
                                <a:rPr lang="en-US" sz="1800" b="1" i="1">
                                  <a:latin typeface="Cambria Math" panose="02040503050406030204" pitchFamily="18" charset="0"/>
                                </a:rPr>
                                <m:t>.</m:t>
                              </m:r>
                              <m:r>
                                <a:rPr lang="en-US" sz="1800" b="1" i="1">
                                  <a:latin typeface="Cambria Math" panose="02040503050406030204" pitchFamily="18" charset="0"/>
                                </a:rPr>
                                <m:t>𝟗</m:t>
                              </m:r>
                              <m:r>
                                <a:rPr lang="en-US" sz="1800" b="1" i="1">
                                  <a:latin typeface="Cambria Math" panose="02040503050406030204" pitchFamily="18" charset="0"/>
                                </a:rPr>
                                <m:t>)</m:t>
                              </m:r>
                            </m:num>
                            <m:den>
                              <m:r>
                                <a:rPr lang="en-US" sz="1800" b="1" i="1" smtClean="0">
                                  <a:latin typeface="Cambria Math" panose="02040503050406030204" pitchFamily="18" charset="0"/>
                                </a:rPr>
                                <m:t>𝟐</m:t>
                              </m:r>
                            </m:den>
                          </m:f>
                        </m:den>
                      </m:f>
                      <m:r>
                        <a:rPr lang="en-US" sz="1800" b="1" i="1" smtClean="0">
                          <a:latin typeface="Cambria Math" panose="02040503050406030204" pitchFamily="18" charset="0"/>
                          <a:ea typeface="Cambria Math" panose="02040503050406030204" pitchFamily="18" charset="0"/>
                        </a:rPr>
                        <m:t>×</m:t>
                      </m:r>
                      <m:r>
                        <a:rPr lang="en-US" sz="1800" b="1" i="1" smtClean="0">
                          <a:latin typeface="Cambria Math" panose="02040503050406030204" pitchFamily="18" charset="0"/>
                          <a:ea typeface="Cambria Math" panose="02040503050406030204" pitchFamily="18" charset="0"/>
                        </a:rPr>
                        <m:t>𝟏𝟎𝟎</m:t>
                      </m:r>
                      <m:r>
                        <a:rPr lang="en-US" sz="1800" b="1" i="1" smtClean="0">
                          <a:latin typeface="Cambria Math" panose="02040503050406030204" pitchFamily="18" charset="0"/>
                          <a:ea typeface="Cambria Math" panose="02040503050406030204" pitchFamily="18" charset="0"/>
                        </a:rPr>
                        <m:t>=</m:t>
                      </m:r>
                      <m:r>
                        <a:rPr lang="en-US" sz="1800" b="1" i="1" smtClean="0">
                          <a:latin typeface="Cambria Math" panose="02040503050406030204" pitchFamily="18" charset="0"/>
                          <a:ea typeface="Cambria Math" panose="02040503050406030204" pitchFamily="18" charset="0"/>
                        </a:rPr>
                        <m:t>𝟐𝟎</m:t>
                      </m:r>
                    </m:oMath>
                  </m:oMathPara>
                </a14:m>
                <a:endParaRPr lang="en-US" sz="1800" b="1" dirty="0"/>
              </a:p>
            </p:txBody>
          </p:sp>
        </mc:Choice>
        <mc:Fallback xmlns="">
          <p:sp>
            <p:nvSpPr>
              <p:cNvPr id="12" name="TextBox 11">
                <a:extLst>
                  <a:ext uri="{FF2B5EF4-FFF2-40B4-BE49-F238E27FC236}">
                    <a16:creationId xmlns:a16="http://schemas.microsoft.com/office/drawing/2014/main" id="{9195461C-0803-415D-919C-5A2952D3656E}"/>
                  </a:ext>
                </a:extLst>
              </p:cNvPr>
              <p:cNvSpPr txBox="1">
                <a:spLocks noRot="1" noChangeAspect="1" noMove="1" noResize="1" noEditPoints="1" noAdjustHandles="1" noChangeArrowheads="1" noChangeShapeType="1" noTextEdit="1"/>
              </p:cNvSpPr>
              <p:nvPr/>
            </p:nvSpPr>
            <p:spPr>
              <a:xfrm>
                <a:off x="254026" y="5266283"/>
                <a:ext cx="2676054" cy="760657"/>
              </a:xfrm>
              <a:prstGeom prst="rect">
                <a:avLst/>
              </a:prstGeom>
              <a:blipFill>
                <a:blip r:embed="rId7"/>
                <a:stretch>
                  <a:fillRect/>
                </a:stretch>
              </a:blipFill>
            </p:spPr>
            <p:txBody>
              <a:bodyPr/>
              <a:lstStyle/>
              <a:p>
                <a:r>
                  <a:rPr lang="en-US">
                    <a:noFill/>
                  </a:rPr>
                  <a:t> </a:t>
                </a:r>
              </a:p>
            </p:txBody>
          </p:sp>
        </mc:Fallback>
      </mc:AlternateContent>
      <p:cxnSp>
        <p:nvCxnSpPr>
          <p:cNvPr id="13" name="Straight Arrow Connector 12">
            <a:extLst>
              <a:ext uri="{FF2B5EF4-FFF2-40B4-BE49-F238E27FC236}">
                <a16:creationId xmlns:a16="http://schemas.microsoft.com/office/drawing/2014/main" id="{F67A41D5-3376-48A0-9D9D-A16C13CD78FE}"/>
              </a:ext>
            </a:extLst>
          </p:cNvPr>
          <p:cNvCxnSpPr/>
          <p:nvPr/>
        </p:nvCxnSpPr>
        <p:spPr>
          <a:xfrm flipH="1">
            <a:off x="1120970" y="4237273"/>
            <a:ext cx="468700" cy="971550"/>
          </a:xfrm>
          <a:prstGeom prst="straightConnector1">
            <a:avLst/>
          </a:prstGeom>
          <a:ln>
            <a:tailEnd type="triangle"/>
          </a:ln>
        </p:spPr>
        <p:style>
          <a:lnRef idx="1">
            <a:schemeClr val="accent1"/>
          </a:lnRef>
          <a:fillRef idx="0">
            <a:schemeClr val="accent1"/>
          </a:fillRef>
          <a:effectRef idx="0">
            <a:schemeClr val="accent1"/>
          </a:effectRef>
          <a:fontRef idx="minor">
            <a:schemeClr val="tx1"/>
          </a:fontRef>
        </p:style>
      </p:cxnSp>
      <mc:AlternateContent xmlns:mc="http://schemas.openxmlformats.org/markup-compatibility/2006" xmlns:a14="http://schemas.microsoft.com/office/drawing/2010/main">
        <mc:Choice Requires="a14">
          <p:sp>
            <p:nvSpPr>
              <p:cNvPr id="14" name="TextBox 13">
                <a:extLst>
                  <a:ext uri="{FF2B5EF4-FFF2-40B4-BE49-F238E27FC236}">
                    <a16:creationId xmlns:a16="http://schemas.microsoft.com/office/drawing/2014/main" id="{2E24DD5E-E9BA-48B0-9EDE-FE0AE207600A}"/>
                  </a:ext>
                </a:extLst>
              </p:cNvPr>
              <p:cNvSpPr txBox="1"/>
              <p:nvPr/>
            </p:nvSpPr>
            <p:spPr>
              <a:xfrm>
                <a:off x="6954468" y="3953577"/>
                <a:ext cx="2951770" cy="760657"/>
              </a:xfrm>
              <a:prstGeom prst="rect">
                <a:avLst/>
              </a:prstGeom>
              <a:noFill/>
            </p:spPr>
            <p:txBody>
              <a:bodyPr wrap="none" lIns="0" tIns="0" rIns="0" bIns="0" rtlCol="0">
                <a:spAutoFit/>
              </a:bodyPr>
              <a:lstStyle/>
              <a:p>
                <a:pPr/>
                <a14:m>
                  <m:oMathPara xmlns:m="http://schemas.openxmlformats.org/officeDocument/2006/math">
                    <m:oMathParaPr>
                      <m:jc m:val="centerGroup"/>
                    </m:oMathParaPr>
                    <m:oMath xmlns:m="http://schemas.openxmlformats.org/officeDocument/2006/math">
                      <m:f>
                        <m:fPr>
                          <m:ctrlPr>
                            <a:rPr lang="en-US" sz="1800" b="1" i="1" smtClean="0">
                              <a:latin typeface="Cambria Math" panose="02040503050406030204" pitchFamily="18" charset="0"/>
                            </a:rPr>
                          </m:ctrlPr>
                        </m:fPr>
                        <m:num>
                          <m:r>
                            <a:rPr lang="en-US" sz="1800" b="1" i="1">
                              <a:latin typeface="Cambria Math" panose="02040503050406030204" pitchFamily="18" charset="0"/>
                            </a:rPr>
                            <m:t>(</m:t>
                          </m:r>
                          <m:r>
                            <a:rPr lang="en-US" sz="1800" b="1" i="1" smtClean="0">
                              <a:latin typeface="Cambria Math" panose="02040503050406030204" pitchFamily="18" charset="0"/>
                            </a:rPr>
                            <m:t>𝟖𝟎𝟎</m:t>
                          </m:r>
                          <m:r>
                            <a:rPr lang="en-US" sz="1800" b="1" i="1">
                              <a:latin typeface="Cambria Math" panose="02040503050406030204" pitchFamily="18" charset="0"/>
                            </a:rPr>
                            <m:t>−</m:t>
                          </m:r>
                          <m:r>
                            <a:rPr lang="en-US" sz="1800" b="1" i="1" smtClean="0">
                              <a:latin typeface="Cambria Math" panose="02040503050406030204" pitchFamily="18" charset="0"/>
                            </a:rPr>
                            <m:t>𝟏𝟐𝟎𝟎</m:t>
                          </m:r>
                          <m:r>
                            <a:rPr lang="en-US" sz="1800" b="1" i="1">
                              <a:latin typeface="Cambria Math" panose="02040503050406030204" pitchFamily="18" charset="0"/>
                            </a:rPr>
                            <m:t>)</m:t>
                          </m:r>
                        </m:num>
                        <m:den>
                          <m:f>
                            <m:fPr>
                              <m:ctrlPr>
                                <a:rPr lang="en-US" sz="1800" b="1" i="1" smtClean="0">
                                  <a:latin typeface="Cambria Math" panose="02040503050406030204" pitchFamily="18" charset="0"/>
                                </a:rPr>
                              </m:ctrlPr>
                            </m:fPr>
                            <m:num>
                              <m:r>
                                <a:rPr lang="en-US" sz="1800" b="1" i="1">
                                  <a:latin typeface="Cambria Math" panose="02040503050406030204" pitchFamily="18" charset="0"/>
                                </a:rPr>
                                <m:t>(</m:t>
                              </m:r>
                              <m:r>
                                <a:rPr lang="en-US" sz="1800" b="1" i="1">
                                  <a:latin typeface="Cambria Math" panose="02040503050406030204" pitchFamily="18" charset="0"/>
                                </a:rPr>
                                <m:t>𝟏𝟐𝟎𝟎</m:t>
                              </m:r>
                              <m:r>
                                <a:rPr lang="en-US" sz="1800" b="1" i="1" smtClean="0">
                                  <a:latin typeface="Cambria Math" panose="02040503050406030204" pitchFamily="18" charset="0"/>
                                </a:rPr>
                                <m:t>+</m:t>
                              </m:r>
                              <m:r>
                                <a:rPr lang="en-US" sz="1800" b="1" i="1" smtClean="0">
                                  <a:latin typeface="Cambria Math" panose="02040503050406030204" pitchFamily="18" charset="0"/>
                                </a:rPr>
                                <m:t>𝟖𝟎𝟎</m:t>
                              </m:r>
                              <m:r>
                                <a:rPr lang="en-US" sz="1800" b="1" i="1">
                                  <a:latin typeface="Cambria Math" panose="02040503050406030204" pitchFamily="18" charset="0"/>
                                </a:rPr>
                                <m:t>)</m:t>
                              </m:r>
                            </m:num>
                            <m:den>
                              <m:r>
                                <a:rPr lang="en-US" sz="1800" b="1" i="1" smtClean="0">
                                  <a:latin typeface="Cambria Math" panose="02040503050406030204" pitchFamily="18" charset="0"/>
                                </a:rPr>
                                <m:t>𝟐</m:t>
                              </m:r>
                            </m:den>
                          </m:f>
                        </m:den>
                      </m:f>
                      <m:r>
                        <a:rPr lang="en-US" sz="1800" b="1" i="1" smtClean="0">
                          <a:latin typeface="Cambria Math" panose="02040503050406030204" pitchFamily="18" charset="0"/>
                          <a:ea typeface="Cambria Math" panose="02040503050406030204" pitchFamily="18" charset="0"/>
                        </a:rPr>
                        <m:t>×</m:t>
                      </m:r>
                      <m:r>
                        <a:rPr lang="en-US" sz="1800" b="1" i="1" smtClean="0">
                          <a:latin typeface="Cambria Math" panose="02040503050406030204" pitchFamily="18" charset="0"/>
                          <a:ea typeface="Cambria Math" panose="02040503050406030204" pitchFamily="18" charset="0"/>
                        </a:rPr>
                        <m:t>𝟏𝟎𝟎</m:t>
                      </m:r>
                      <m:r>
                        <a:rPr lang="en-US" sz="1800" b="1" i="1" smtClean="0">
                          <a:latin typeface="Cambria Math" panose="02040503050406030204" pitchFamily="18" charset="0"/>
                          <a:ea typeface="Cambria Math" panose="02040503050406030204" pitchFamily="18" charset="0"/>
                        </a:rPr>
                        <m:t>=−</m:t>
                      </m:r>
                      <m:r>
                        <a:rPr lang="en-US" sz="1800" b="1" i="1" smtClean="0">
                          <a:latin typeface="Cambria Math" panose="02040503050406030204" pitchFamily="18" charset="0"/>
                          <a:ea typeface="Cambria Math" panose="02040503050406030204" pitchFamily="18" charset="0"/>
                        </a:rPr>
                        <m:t>𝟒𝟎</m:t>
                      </m:r>
                    </m:oMath>
                  </m:oMathPara>
                </a14:m>
                <a:endParaRPr lang="en-US" sz="1800" b="1" dirty="0"/>
              </a:p>
            </p:txBody>
          </p:sp>
        </mc:Choice>
        <mc:Fallback xmlns="">
          <p:sp>
            <p:nvSpPr>
              <p:cNvPr id="14" name="TextBox 13">
                <a:extLst>
                  <a:ext uri="{FF2B5EF4-FFF2-40B4-BE49-F238E27FC236}">
                    <a16:creationId xmlns:a16="http://schemas.microsoft.com/office/drawing/2014/main" id="{2E24DD5E-E9BA-48B0-9EDE-FE0AE207600A}"/>
                  </a:ext>
                </a:extLst>
              </p:cNvPr>
              <p:cNvSpPr txBox="1">
                <a:spLocks noRot="1" noChangeAspect="1" noMove="1" noResize="1" noEditPoints="1" noAdjustHandles="1" noChangeArrowheads="1" noChangeShapeType="1" noTextEdit="1"/>
              </p:cNvSpPr>
              <p:nvPr/>
            </p:nvSpPr>
            <p:spPr>
              <a:xfrm>
                <a:off x="6954468" y="3953577"/>
                <a:ext cx="2951770" cy="760657"/>
              </a:xfrm>
              <a:prstGeom prst="rect">
                <a:avLst/>
              </a:prstGeom>
              <a:blipFill>
                <a:blip r:embed="rId8"/>
                <a:stretch>
                  <a:fillRect/>
                </a:stretch>
              </a:blipFill>
            </p:spPr>
            <p:txBody>
              <a:bodyPr/>
              <a:lstStyle/>
              <a:p>
                <a:r>
                  <a:rPr lang="en-US">
                    <a:noFill/>
                  </a:rPr>
                  <a:t> </a:t>
                </a:r>
              </a:p>
            </p:txBody>
          </p:sp>
        </mc:Fallback>
      </mc:AlternateContent>
      <p:cxnSp>
        <p:nvCxnSpPr>
          <p:cNvPr id="15" name="Straight Arrow Connector 14">
            <a:extLst>
              <a:ext uri="{FF2B5EF4-FFF2-40B4-BE49-F238E27FC236}">
                <a16:creationId xmlns:a16="http://schemas.microsoft.com/office/drawing/2014/main" id="{2B752BB4-AFF7-494E-86AD-8D06E59F808B}"/>
              </a:ext>
            </a:extLst>
          </p:cNvPr>
          <p:cNvCxnSpPr>
            <a:cxnSpLocks/>
          </p:cNvCxnSpPr>
          <p:nvPr/>
        </p:nvCxnSpPr>
        <p:spPr>
          <a:xfrm flipV="1">
            <a:off x="6081587" y="4857750"/>
            <a:ext cx="1702243" cy="1848104"/>
          </a:xfrm>
          <a:prstGeom prst="straightConnector1">
            <a:avLst/>
          </a:prstGeom>
          <a:ln>
            <a:tailEnd type="triangle"/>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616736338"/>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xit" presetSubtype="0" fill="hold" nodeType="clickEffect">
                                  <p:stCondLst>
                                    <p:cond delay="0"/>
                                  </p:stCondLst>
                                  <p:childTnLst>
                                    <p:set>
                                      <p:cBhvr>
                                        <p:cTn id="6" dur="1" fill="hold">
                                          <p:stCondLst>
                                            <p:cond delay="0"/>
                                          </p:stCondLst>
                                        </p:cTn>
                                        <p:tgtEl>
                                          <p:spTgt spid="3"/>
                                        </p:tgtEl>
                                        <p:attrNameLst>
                                          <p:attrName>style.visibility</p:attrName>
                                        </p:attrNameLst>
                                      </p:cBhvr>
                                      <p:to>
                                        <p:strVal val="hidden"/>
                                      </p:to>
                                    </p:set>
                                  </p:childTnLst>
                                </p:cTn>
                              </p:par>
                              <p:par>
                                <p:cTn id="7" presetID="1" presetClass="entr" presetSubtype="0" fill="hold" nodeType="withEffect">
                                  <p:stCondLst>
                                    <p:cond delay="0"/>
                                  </p:stCondLst>
                                  <p:childTnLst>
                                    <p:set>
                                      <p:cBhvr>
                                        <p:cTn id="8" dur="1" fill="hold">
                                          <p:stCondLst>
                                            <p:cond delay="0"/>
                                          </p:stCondLst>
                                        </p:cTn>
                                        <p:tgtEl>
                                          <p:spTgt spid="7"/>
                                        </p:tgtEl>
                                        <p:attrNameLst>
                                          <p:attrName>style.visibility</p:attrName>
                                        </p:attrNameLst>
                                      </p:cBhvr>
                                      <p:to>
                                        <p:strVal val="visible"/>
                                      </p:to>
                                    </p:set>
                                  </p:childTnLst>
                                </p:cTn>
                              </p:par>
                            </p:childTnLst>
                          </p:cTn>
                        </p:par>
                      </p:childTnLst>
                    </p:cTn>
                  </p:par>
                  <p:par>
                    <p:cTn id="9" fill="hold">
                      <p:stCondLst>
                        <p:cond delay="indefinite"/>
                      </p:stCondLst>
                      <p:childTnLst>
                        <p:par>
                          <p:cTn id="10" fill="hold">
                            <p:stCondLst>
                              <p:cond delay="0"/>
                            </p:stCondLst>
                            <p:childTnLst>
                              <p:par>
                                <p:cTn id="11" presetID="1" presetClass="exit" presetSubtype="0" fill="hold" nodeType="clickEffect">
                                  <p:stCondLst>
                                    <p:cond delay="0"/>
                                  </p:stCondLst>
                                  <p:childTnLst>
                                    <p:set>
                                      <p:cBhvr>
                                        <p:cTn id="12" dur="1" fill="hold">
                                          <p:stCondLst>
                                            <p:cond delay="0"/>
                                          </p:stCondLst>
                                        </p:cTn>
                                        <p:tgtEl>
                                          <p:spTgt spid="7"/>
                                        </p:tgtEl>
                                        <p:attrNameLst>
                                          <p:attrName>style.visibility</p:attrName>
                                        </p:attrNameLst>
                                      </p:cBhvr>
                                      <p:to>
                                        <p:strVal val="hidden"/>
                                      </p:to>
                                    </p:set>
                                  </p:childTnLst>
                                </p:cTn>
                              </p:par>
                              <p:par>
                                <p:cTn id="13" presetID="1" presetClass="entr" presetSubtype="0" fill="hold" nodeType="withEffect">
                                  <p:stCondLst>
                                    <p:cond delay="0"/>
                                  </p:stCondLst>
                                  <p:childTnLst>
                                    <p:set>
                                      <p:cBhvr>
                                        <p:cTn id="14" dur="1" fill="hold">
                                          <p:stCondLst>
                                            <p:cond delay="0"/>
                                          </p:stCondLst>
                                        </p:cTn>
                                        <p:tgtEl>
                                          <p:spTgt spid="9"/>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xit" presetSubtype="0" fill="hold" nodeType="clickEffect">
                                  <p:stCondLst>
                                    <p:cond delay="0"/>
                                  </p:stCondLst>
                                  <p:childTnLst>
                                    <p:set>
                                      <p:cBhvr>
                                        <p:cTn id="18" dur="1" fill="hold">
                                          <p:stCondLst>
                                            <p:cond delay="0"/>
                                          </p:stCondLst>
                                        </p:cTn>
                                        <p:tgtEl>
                                          <p:spTgt spid="9"/>
                                        </p:tgtEl>
                                        <p:attrNameLst>
                                          <p:attrName>style.visibility</p:attrName>
                                        </p:attrNameLst>
                                      </p:cBhvr>
                                      <p:to>
                                        <p:strVal val="hidden"/>
                                      </p:to>
                                    </p:set>
                                  </p:childTnLst>
                                </p:cTn>
                              </p:par>
                              <p:par>
                                <p:cTn id="19" presetID="1" presetClass="entr" presetSubtype="0" fill="hold" nodeType="withEffect">
                                  <p:stCondLst>
                                    <p:cond delay="0"/>
                                  </p:stCondLst>
                                  <p:childTnLst>
                                    <p:set>
                                      <p:cBhvr>
                                        <p:cTn id="20" dur="1" fill="hold">
                                          <p:stCondLst>
                                            <p:cond delay="0"/>
                                          </p:stCondLst>
                                        </p:cTn>
                                        <p:tgtEl>
                                          <p:spTgt spid="10"/>
                                        </p:tgtEl>
                                        <p:attrNameLst>
                                          <p:attrName>style.visibility</p:attrName>
                                        </p:attrNameLst>
                                      </p:cBhvr>
                                      <p:to>
                                        <p:strVal val="visible"/>
                                      </p:to>
                                    </p:set>
                                  </p:childTnLst>
                                </p:cTn>
                              </p:par>
                            </p:childTnLst>
                          </p:cTn>
                        </p:par>
                      </p:childTnLst>
                    </p:cTn>
                  </p:par>
                  <p:par>
                    <p:cTn id="21" fill="hold">
                      <p:stCondLst>
                        <p:cond delay="indefinite"/>
                      </p:stCondLst>
                      <p:childTnLst>
                        <p:par>
                          <p:cTn id="22" fill="hold">
                            <p:stCondLst>
                              <p:cond delay="0"/>
                            </p:stCondLst>
                            <p:childTnLst>
                              <p:par>
                                <p:cTn id="23" presetID="1" presetClass="entr" presetSubtype="0" fill="hold" grpId="0" nodeType="clickEffect">
                                  <p:stCondLst>
                                    <p:cond delay="0"/>
                                  </p:stCondLst>
                                  <p:childTnLst>
                                    <p:set>
                                      <p:cBhvr>
                                        <p:cTn id="24" dur="1" fill="hold">
                                          <p:stCondLst>
                                            <p:cond delay="0"/>
                                          </p:stCondLst>
                                        </p:cTn>
                                        <p:tgtEl>
                                          <p:spTgt spid="11"/>
                                        </p:tgtEl>
                                        <p:attrNameLst>
                                          <p:attrName>style.visibility</p:attrName>
                                        </p:attrNameLst>
                                      </p:cBhvr>
                                      <p:to>
                                        <p:strVal val="visible"/>
                                      </p:to>
                                    </p:set>
                                  </p:childTnLst>
                                </p:cTn>
                              </p:par>
                              <p:par>
                                <p:cTn id="25" presetID="1" presetClass="entr" presetSubtype="0" fill="hold" nodeType="withEffect">
                                  <p:stCondLst>
                                    <p:cond delay="0"/>
                                  </p:stCondLst>
                                  <p:childTnLst>
                                    <p:set>
                                      <p:cBhvr>
                                        <p:cTn id="26" dur="1" fill="hold">
                                          <p:stCondLst>
                                            <p:cond delay="0"/>
                                          </p:stCondLst>
                                        </p:cTn>
                                        <p:tgtEl>
                                          <p:spTgt spid="13"/>
                                        </p:tgtEl>
                                        <p:attrNameLst>
                                          <p:attrName>style.visibility</p:attrName>
                                        </p:attrNameLst>
                                      </p:cBhvr>
                                      <p:to>
                                        <p:strVal val="visible"/>
                                      </p:to>
                                    </p:set>
                                  </p:childTnLst>
                                </p:cTn>
                              </p:par>
                              <p:par>
                                <p:cTn id="27" presetID="1" presetClass="entr" presetSubtype="0" fill="hold" grpId="0" nodeType="withEffect">
                                  <p:stCondLst>
                                    <p:cond delay="0"/>
                                  </p:stCondLst>
                                  <p:childTnLst>
                                    <p:set>
                                      <p:cBhvr>
                                        <p:cTn id="28" dur="1" fill="hold">
                                          <p:stCondLst>
                                            <p:cond delay="0"/>
                                          </p:stCondLst>
                                        </p:cTn>
                                        <p:tgtEl>
                                          <p:spTgt spid="12"/>
                                        </p:tgtEl>
                                        <p:attrNameLst>
                                          <p:attrName>style.visibility</p:attrName>
                                        </p:attrNameLst>
                                      </p:cBhvr>
                                      <p:to>
                                        <p:strVal val="visible"/>
                                      </p:to>
                                    </p:set>
                                  </p:childTnLst>
                                </p:cTn>
                              </p:par>
                              <p:par>
                                <p:cTn id="29" presetID="1" presetClass="entr" presetSubtype="0" fill="hold" grpId="0" nodeType="withEffect">
                                  <p:stCondLst>
                                    <p:cond delay="0"/>
                                  </p:stCondLst>
                                  <p:childTnLst>
                                    <p:set>
                                      <p:cBhvr>
                                        <p:cTn id="30" dur="1" fill="hold">
                                          <p:stCondLst>
                                            <p:cond delay="0"/>
                                          </p:stCondLst>
                                        </p:cTn>
                                        <p:tgtEl>
                                          <p:spTgt spid="14"/>
                                        </p:tgtEl>
                                        <p:attrNameLst>
                                          <p:attrName>style.visibility</p:attrName>
                                        </p:attrNameLst>
                                      </p:cBhvr>
                                      <p:to>
                                        <p:strVal val="visible"/>
                                      </p:to>
                                    </p:set>
                                  </p:childTnLst>
                                </p:cTn>
                              </p:par>
                            </p:childTnLst>
                          </p:cTn>
                        </p:par>
                      </p:childTnLst>
                    </p:cTn>
                  </p:par>
                  <p:par>
                    <p:cTn id="31" fill="hold">
                      <p:stCondLst>
                        <p:cond delay="indefinite"/>
                      </p:stCondLst>
                      <p:childTnLst>
                        <p:par>
                          <p:cTn id="32" fill="hold">
                            <p:stCondLst>
                              <p:cond delay="0"/>
                            </p:stCondLst>
                            <p:childTnLst>
                              <p:par>
                                <p:cTn id="33" presetID="1" presetClass="entr" presetSubtype="0" fill="hold" nodeType="clickEffect">
                                  <p:stCondLst>
                                    <p:cond delay="0"/>
                                  </p:stCondLst>
                                  <p:childTnLst>
                                    <p:set>
                                      <p:cBhvr>
                                        <p:cTn id="34" dur="1" fill="hold">
                                          <p:stCondLst>
                                            <p:cond delay="0"/>
                                          </p:stCondLst>
                                        </p:cTn>
                                        <p:tgtEl>
                                          <p:spTgt spid="15"/>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1" grpId="0" animBg="1"/>
      <p:bldP spid="12" grpId="0"/>
      <p:bldP spid="14" grpId="0"/>
    </p:bldLst>
  </p:timing>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latin typeface="+mn-lt"/>
              </a:rPr>
              <a:t>ELASTICITY AND TOTAL REVENUE PART 1</a:t>
            </a:r>
          </a:p>
        </p:txBody>
      </p:sp>
      <p:sp>
        <p:nvSpPr>
          <p:cNvPr id="3" name="Content Placeholder 2"/>
          <p:cNvSpPr>
            <a:spLocks noGrp="1"/>
          </p:cNvSpPr>
          <p:nvPr>
            <p:ph sz="quarter" idx="10"/>
          </p:nvPr>
        </p:nvSpPr>
        <p:spPr/>
        <p:txBody>
          <a:bodyPr/>
          <a:lstStyle/>
          <a:p>
            <a:pPr marL="354013" indent="-354013"/>
            <a:r>
              <a:rPr lang="en-US" b="1" dirty="0">
                <a:latin typeface="+mn-lt"/>
              </a:rPr>
              <a:t>Total revenue:</a:t>
            </a:r>
            <a:r>
              <a:rPr lang="en-US" dirty="0">
                <a:latin typeface="+mn-lt"/>
              </a:rPr>
              <a:t> price times quantity sold.</a:t>
            </a:r>
            <a:endParaRPr lang="en-US" b="1" dirty="0">
              <a:latin typeface="+mn-lt"/>
            </a:endParaRPr>
          </a:p>
          <a:p>
            <a:pPr marL="3486150" indent="171450">
              <a:buNone/>
            </a:pPr>
            <a:r>
              <a:rPr lang="en-US" b="1" i="1" dirty="0">
                <a:latin typeface="+mn-lt"/>
              </a:rPr>
              <a:t>TR</a:t>
            </a:r>
            <a:r>
              <a:rPr lang="en-US" b="1" dirty="0">
                <a:latin typeface="+mn-lt"/>
              </a:rPr>
              <a:t> = </a:t>
            </a:r>
            <a:r>
              <a:rPr lang="en-US" b="1" i="1" dirty="0">
                <a:latin typeface="+mn-lt"/>
              </a:rPr>
              <a:t>P</a:t>
            </a:r>
            <a:r>
              <a:rPr lang="en-US" b="1" dirty="0">
                <a:latin typeface="+mn-lt"/>
              </a:rPr>
              <a:t> × </a:t>
            </a:r>
            <a:r>
              <a:rPr lang="en-US" b="1" i="1" dirty="0">
                <a:latin typeface="+mn-lt"/>
              </a:rPr>
              <a:t>Q</a:t>
            </a:r>
            <a:endParaRPr lang="en-US" i="1" dirty="0">
              <a:latin typeface="+mn-lt"/>
            </a:endParaRPr>
          </a:p>
          <a:p>
            <a:pPr marL="354013" indent="-354013"/>
            <a:r>
              <a:rPr lang="en-US" dirty="0">
                <a:latin typeface="+mn-lt"/>
              </a:rPr>
              <a:t>Sellers need to know how elastic demand is so they can plan.</a:t>
            </a:r>
          </a:p>
        </p:txBody>
      </p:sp>
    </p:spTree>
    <p:extLst>
      <p:ext uri="{BB962C8B-B14F-4D97-AF65-F5344CB8AC3E}">
        <p14:creationId xmlns:p14="http://schemas.microsoft.com/office/powerpoint/2010/main" val="3242181220"/>
      </p:ext>
    </p:ext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latin typeface="+mn-lt"/>
              </a:rPr>
              <a:t>TOTAL REVENUE BY AREA</a:t>
            </a:r>
          </a:p>
        </p:txBody>
      </p:sp>
      <p:pic>
        <p:nvPicPr>
          <p:cNvPr id="3" name="Picture 2">
            <a:extLst>
              <a:ext uri="{C183D7F6-B498-43B3-948B-1728B52AA6E4}">
                <adec:decorative xmlns:adec="http://schemas.microsoft.com/office/drawing/2017/decorative" val="1"/>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2229514" y="1939352"/>
            <a:ext cx="4733920" cy="4093200"/>
          </a:xfrm>
          <a:prstGeom prst="rect">
            <a:avLst/>
          </a:prstGeom>
        </p:spPr>
      </p:pic>
      <p:pic>
        <p:nvPicPr>
          <p:cNvPr id="7" name="Picture 6">
            <a:extLst>
              <a:ext uri="{C183D7F6-B498-43B3-948B-1728B52AA6E4}">
                <adec:decorative xmlns:adec="http://schemas.microsoft.com/office/drawing/2017/decorative" val="1"/>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2229542" y="1939379"/>
            <a:ext cx="4732267" cy="4091770"/>
          </a:xfrm>
          <a:prstGeom prst="rect">
            <a:avLst/>
          </a:prstGeom>
        </p:spPr>
      </p:pic>
      <p:sp>
        <p:nvSpPr>
          <p:cNvPr id="5" name="Content Placeholder 4">
            <a:extLst>
              <a:ext uri="{FF2B5EF4-FFF2-40B4-BE49-F238E27FC236}">
                <a16:creationId xmlns:a16="http://schemas.microsoft.com/office/drawing/2014/main" id="{E47B20F0-9A8C-73C7-BA7A-738477E9C91C}"/>
              </a:ext>
            </a:extLst>
          </p:cNvPr>
          <p:cNvSpPr txBox="1">
            <a:spLocks noGrp="1"/>
          </p:cNvSpPr>
          <p:nvPr>
            <p:ph sz="quarter" idx="10"/>
          </p:nvPr>
        </p:nvSpPr>
        <p:spPr>
          <a:xfrm>
            <a:off x="4012575" y="1294547"/>
            <a:ext cx="1939748" cy="492412"/>
          </a:xfrm>
          <a:prstGeom prst="rect">
            <a:avLst/>
          </a:prstGeom>
          <a:noFill/>
        </p:spPr>
        <p:txBody>
          <a:bodyPr wrap="square" rtlCol="0">
            <a:spAutoFit/>
          </a:bodyPr>
          <a:lstStyle/>
          <a:p>
            <a:pPr marL="0" indent="0" algn="ctr">
              <a:buNone/>
            </a:pPr>
            <a:r>
              <a:rPr lang="en-US" sz="2000" dirty="0">
                <a:latin typeface="+mn-lt"/>
              </a:rPr>
              <a:t>Figure 4(a)</a:t>
            </a:r>
          </a:p>
        </p:txBody>
      </p:sp>
      <p:pic>
        <p:nvPicPr>
          <p:cNvPr id="4" name="Picture 3" descr="A graph shows the total revenue associated with a demand curve.&#10;The graph is titled &quot;(a) Total Revenue.&quot; The horizontal x-axis is labeled &quot;Quantity of crossings (per day)&quot; and has markings at 0 and 1,100. The vertical y-axis is labeled &quot;Price of crossing&quot; and has markings at 0 and 0.90 dollars.&#10;• A decreasing concave upward demand curve labeled &quot;D&quot; passes through the point:&#10;◦ (1,100, 0.90).&#10;• A horizontal dashed line extending from the vertical axis at the price of 0.90 dollars and a vertical dashed line extending from the horizontal axis at the quantity of 1,100 crossings meet at the point on the curve.&#10;• A rectangle formed by the vertical and horizontal axes, and the dashed lines is bounded by the points:&#10;◦ (0, 0)&#10;◦ (0, 0.90)&#10;◦ (1,100, 0.90)&#10;◦ (1,100, 0).&#10;• The rectangle is labeled &quot;Total revenue equals price times quantity equals 990 dollars.&quot;">
            <a:extLst>
              <a:ext uri="{FF2B5EF4-FFF2-40B4-BE49-F238E27FC236}">
                <a16:creationId xmlns:a16="http://schemas.microsoft.com/office/drawing/2014/main" id="{9CA2B9DB-4BAE-3A98-F280-08E814B591B4}"/>
              </a:ext>
            </a:extLst>
          </p:cNvPr>
          <p:cNvPicPr>
            <a:picLocks noChangeAspect="1"/>
          </p:cNvPicPr>
          <p:nvPr/>
        </p:nvPicPr>
        <p:blipFill>
          <a:blip r:embed="rId4"/>
          <a:stretch>
            <a:fillRect/>
          </a:stretch>
        </p:blipFill>
        <p:spPr>
          <a:xfrm>
            <a:off x="9250384" y="2958914"/>
            <a:ext cx="599919" cy="373282"/>
          </a:xfrm>
          <a:prstGeom prst="rect">
            <a:avLst/>
          </a:prstGeom>
        </p:spPr>
      </p:pic>
    </p:spTree>
    <p:extLst>
      <p:ext uri="{BB962C8B-B14F-4D97-AF65-F5344CB8AC3E}">
        <p14:creationId xmlns:p14="http://schemas.microsoft.com/office/powerpoint/2010/main" val="1276399749"/>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xit" presetSubtype="0" fill="hold" nodeType="clickEffect">
                                  <p:stCondLst>
                                    <p:cond delay="0"/>
                                  </p:stCondLst>
                                  <p:childTnLst>
                                    <p:set>
                                      <p:cBhvr>
                                        <p:cTn id="6" dur="1" fill="hold">
                                          <p:stCondLst>
                                            <p:cond delay="0"/>
                                          </p:stCondLst>
                                        </p:cTn>
                                        <p:tgtEl>
                                          <p:spTgt spid="3"/>
                                        </p:tgtEl>
                                        <p:attrNameLst>
                                          <p:attrName>style.visibility</p:attrName>
                                        </p:attrNameLst>
                                      </p:cBhvr>
                                      <p:to>
                                        <p:strVal val="hidden"/>
                                      </p:to>
                                    </p:set>
                                  </p:childTnLst>
                                </p:cTn>
                              </p:par>
                              <p:par>
                                <p:cTn id="7" presetID="1" presetClass="entr" presetSubtype="0" fill="hold" nodeType="withEffect">
                                  <p:stCondLst>
                                    <p:cond delay="0"/>
                                  </p:stCondLst>
                                  <p:childTnLst>
                                    <p:set>
                                      <p:cBhvr>
                                        <p:cTn id="8" dur="1" fill="hold">
                                          <p:stCondLst>
                                            <p:cond delay="0"/>
                                          </p:stCondLst>
                                        </p:cTn>
                                        <p:tgtEl>
                                          <p:spTgt spid="7"/>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496055F-6409-4C9E-A1CD-C49669436895}"/>
              </a:ext>
            </a:extLst>
          </p:cNvPr>
          <p:cNvSpPr>
            <a:spLocks noGrp="1"/>
          </p:cNvSpPr>
          <p:nvPr>
            <p:ph type="title"/>
          </p:nvPr>
        </p:nvSpPr>
        <p:spPr/>
        <p:txBody>
          <a:bodyPr/>
          <a:lstStyle/>
          <a:p>
            <a:r>
              <a:rPr lang="en-US" dirty="0">
                <a:latin typeface="+mn-lt"/>
              </a:rPr>
              <a:t>PRICE EFFECT AND QUANTITY EFFECT</a:t>
            </a:r>
            <a:endParaRPr lang="en-CA" dirty="0">
              <a:latin typeface="+mn-lt"/>
            </a:endParaRPr>
          </a:p>
        </p:txBody>
      </p:sp>
      <p:sp>
        <p:nvSpPr>
          <p:cNvPr id="3" name="Content Placeholder 2">
            <a:extLst>
              <a:ext uri="{FF2B5EF4-FFF2-40B4-BE49-F238E27FC236}">
                <a16:creationId xmlns:a16="http://schemas.microsoft.com/office/drawing/2014/main" id="{5FD88D65-920E-4BB6-82FA-3ACE8E2C91CC}"/>
              </a:ext>
            </a:extLst>
          </p:cNvPr>
          <p:cNvSpPr>
            <a:spLocks noGrp="1"/>
          </p:cNvSpPr>
          <p:nvPr>
            <p:ph sz="quarter" idx="10"/>
          </p:nvPr>
        </p:nvSpPr>
        <p:spPr/>
        <p:txBody>
          <a:bodyPr/>
          <a:lstStyle/>
          <a:p>
            <a:pPr marL="354013" indent="-354013"/>
            <a:r>
              <a:rPr lang="en-US" dirty="0">
                <a:latin typeface="+mn-lt"/>
              </a:rPr>
              <a:t>When a seller raises the price of a good, there are two countervailing effects:</a:t>
            </a:r>
          </a:p>
          <a:p>
            <a:pPr marL="720725" indent="-366713">
              <a:buFont typeface="Arial" panose="020B0604020202020204" pitchFamily="34" charset="0"/>
              <a:buChar char="–"/>
            </a:pPr>
            <a:r>
              <a:rPr lang="en-US" b="1" dirty="0">
                <a:latin typeface="+mn-lt"/>
              </a:rPr>
              <a:t>A price effect:</a:t>
            </a:r>
            <a:r>
              <a:rPr lang="en-US" dirty="0">
                <a:latin typeface="+mn-lt"/>
              </a:rPr>
              <a:t> After a price increase, each unit sells at a higher price, which tends to raise revenue.</a:t>
            </a:r>
          </a:p>
          <a:p>
            <a:pPr marL="720725" indent="-366713">
              <a:buFont typeface="Arial" panose="020B0604020202020204" pitchFamily="34" charset="0"/>
              <a:buChar char="–"/>
            </a:pPr>
            <a:r>
              <a:rPr lang="en-US" b="1" dirty="0">
                <a:latin typeface="+mn-lt"/>
              </a:rPr>
              <a:t>A quantity effect:</a:t>
            </a:r>
            <a:r>
              <a:rPr lang="en-US" dirty="0">
                <a:latin typeface="+mn-lt"/>
              </a:rPr>
              <a:t> After a price increase, fewer units are sold, which tends to lower revenue.</a:t>
            </a:r>
            <a:endParaRPr lang="en-CA" dirty="0">
              <a:latin typeface="+mn-lt"/>
            </a:endParaRPr>
          </a:p>
        </p:txBody>
      </p:sp>
    </p:spTree>
    <p:extLst>
      <p:ext uri="{BB962C8B-B14F-4D97-AF65-F5344CB8AC3E}">
        <p14:creationId xmlns:p14="http://schemas.microsoft.com/office/powerpoint/2010/main" val="3968714833"/>
      </p:ext>
    </p:extLst>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Autofit/>
          </a:bodyPr>
          <a:lstStyle/>
          <a:p>
            <a:r>
              <a:rPr lang="en-US" dirty="0">
                <a:latin typeface="+mn-lt"/>
              </a:rPr>
              <a:t>EFFECT OF A PRICE INCREASE ON TOTAL REVENUE</a:t>
            </a:r>
          </a:p>
        </p:txBody>
      </p:sp>
      <p:pic>
        <p:nvPicPr>
          <p:cNvPr id="6" name="Picture 5">
            <a:extLst>
              <a:ext uri="{C183D7F6-B498-43B3-948B-1728B52AA6E4}">
                <adec:decorative xmlns:adec="http://schemas.microsoft.com/office/drawing/2017/decorative" val="1"/>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2346473" y="2201415"/>
            <a:ext cx="5951365" cy="5163194"/>
          </a:xfrm>
          <a:prstGeom prst="rect">
            <a:avLst/>
          </a:prstGeom>
        </p:spPr>
      </p:pic>
      <p:pic>
        <p:nvPicPr>
          <p:cNvPr id="7" name="Picture 6">
            <a:extLst>
              <a:ext uri="{C183D7F6-B498-43B3-948B-1728B52AA6E4}">
                <adec:decorative xmlns:adec="http://schemas.microsoft.com/office/drawing/2017/decorative" val="1"/>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2346473" y="2201415"/>
            <a:ext cx="5951365" cy="5163194"/>
          </a:xfrm>
          <a:prstGeom prst="rect">
            <a:avLst/>
          </a:prstGeom>
        </p:spPr>
      </p:pic>
      <p:pic>
        <p:nvPicPr>
          <p:cNvPr id="11" name="Picture 10">
            <a:extLst>
              <a:ext uri="{C183D7F6-B498-43B3-948B-1728B52AA6E4}">
                <adec:decorative xmlns:adec="http://schemas.microsoft.com/office/drawing/2017/decorative" val="1"/>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2346473" y="2201415"/>
            <a:ext cx="5951365" cy="5163194"/>
          </a:xfrm>
          <a:prstGeom prst="rect">
            <a:avLst/>
          </a:prstGeom>
        </p:spPr>
      </p:pic>
      <p:pic>
        <p:nvPicPr>
          <p:cNvPr id="12" name="Picture 11">
            <a:extLst>
              <a:ext uri="{C183D7F6-B498-43B3-948B-1728B52AA6E4}">
                <adec:decorative xmlns:adec="http://schemas.microsoft.com/office/drawing/2017/decorative" val="1"/>
              </a:ext>
            </a:extLst>
          </p:cNvPr>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2346473" y="2201415"/>
            <a:ext cx="5951365" cy="5163194"/>
          </a:xfrm>
          <a:prstGeom prst="rect">
            <a:avLst/>
          </a:prstGeom>
        </p:spPr>
      </p:pic>
      <p:sp>
        <p:nvSpPr>
          <p:cNvPr id="4" name="Content Placeholder 3">
            <a:extLst>
              <a:ext uri="{FF2B5EF4-FFF2-40B4-BE49-F238E27FC236}">
                <a16:creationId xmlns:a16="http://schemas.microsoft.com/office/drawing/2014/main" id="{007E7E2F-1333-78C4-6D6F-83480EFD5548}"/>
              </a:ext>
            </a:extLst>
          </p:cNvPr>
          <p:cNvSpPr>
            <a:spLocks noGrp="1"/>
          </p:cNvSpPr>
          <p:nvPr>
            <p:ph sz="quarter" idx="10"/>
          </p:nvPr>
        </p:nvSpPr>
        <p:spPr>
          <a:xfrm>
            <a:off x="4323443" y="1753235"/>
            <a:ext cx="1438184" cy="492412"/>
          </a:xfrm>
          <a:prstGeom prst="rect">
            <a:avLst/>
          </a:prstGeom>
        </p:spPr>
        <p:txBody>
          <a:bodyPr wrap="none">
            <a:spAutoFit/>
          </a:bodyPr>
          <a:lstStyle/>
          <a:p>
            <a:pPr marL="0" indent="0" algn="ctr">
              <a:buNone/>
            </a:pPr>
            <a:r>
              <a:rPr lang="en-US" sz="2000" dirty="0">
                <a:latin typeface="+mn-lt"/>
              </a:rPr>
              <a:t>Figure 4(b)</a:t>
            </a:r>
          </a:p>
        </p:txBody>
      </p:sp>
      <p:pic>
        <p:nvPicPr>
          <p:cNvPr id="3" name="Picture 2" descr="A graph shows the effect of a price increase on total revenue.&#10;The graph is titled &quot;(b) Effect of a Price Increase on Total Revenue.&quot; The horizontal x-axis is labeled &quot;Quantity of crossings (per day)&quot; and has markings at 0, 900, and 1,100. The vertical y-axis is labeled &quot;Price of crossing&quot; and has markings at 0, 0.90, and 1.10 dollars.&#10;• A decreasing concave upward demand curve labeled &quot;D&quot; passes through the points:&#10;◦ (1,100, 0.90)&#10;◦ (900, 1.10).&#10;• An initial horizontal dashed line extending from the vertical axis at the price of 0.90 dollars and a vertical dashed line extending from the horizontal axis at the quantity of 1,100 crossings meet at the point on the curve.&#10;• An initial rectangular area formed by the vertical and horizontal axes and the dashed lines is bound by the points:&#10;◦ (0, 0)&#10;◦ (0, 0.90)&#10;◦ (1,100, 0.90)&#10;◦ (1,100, 0).&#10;• The rectangular area after the price increase is bounded by the points:&#10;◦ (0, 0)&#10;◦ (0, 1.10)&#10;◦ (900, 1.10)&#10;◦ (900, 0).&#10;• The overlapping area between the two rectangles is labeled &quot;B&quot; and is bounded by the points:&#10;◦ (0, 0)&#10;◦ (0, 0.90)&#10;◦ (900, 0.90)&#10;◦ (900, 0).&#10;• The amount the initial rectangle decreased by is represented by a rectangle labeled &quot;A&quot;: Quantity effect of price increase; fewer units sold and is bounded by the points:&#10;◦ (900, 0)&#10;◦ (900, 0.90)&#10;◦ (1,100, 0.90)&#10;◦ (1,100, 0).&#10;• The amount the initial rectangle increased by is represented by a rectangle labeled &quot;C&quot;: Price effect of price increase; higher price for each unit sold and is bounded by the points:&#10;◦ (0, 0.90)&#10;◦ (0, 1.10)&#10;◦ (900, 1.10)&#10;◦ (900, 0.90).">
            <a:extLst>
              <a:ext uri="{FF2B5EF4-FFF2-40B4-BE49-F238E27FC236}">
                <a16:creationId xmlns:a16="http://schemas.microsoft.com/office/drawing/2014/main" id="{0A7DE68A-F81E-D4BD-9496-18855EF1DD62}"/>
              </a:ext>
            </a:extLst>
          </p:cNvPr>
          <p:cNvPicPr>
            <a:picLocks noChangeAspect="1"/>
          </p:cNvPicPr>
          <p:nvPr/>
        </p:nvPicPr>
        <p:blipFill>
          <a:blip r:embed="rId6"/>
          <a:stretch>
            <a:fillRect/>
          </a:stretch>
        </p:blipFill>
        <p:spPr>
          <a:xfrm>
            <a:off x="9250384" y="2958914"/>
            <a:ext cx="599919" cy="373282"/>
          </a:xfrm>
          <a:prstGeom prst="rect">
            <a:avLst/>
          </a:prstGeom>
        </p:spPr>
      </p:pic>
    </p:spTree>
    <p:extLst>
      <p:ext uri="{BB962C8B-B14F-4D97-AF65-F5344CB8AC3E}">
        <p14:creationId xmlns:p14="http://schemas.microsoft.com/office/powerpoint/2010/main" val="4126433956"/>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xit" presetSubtype="0" fill="hold" nodeType="clickEffect">
                                  <p:stCondLst>
                                    <p:cond delay="0"/>
                                  </p:stCondLst>
                                  <p:childTnLst>
                                    <p:set>
                                      <p:cBhvr>
                                        <p:cTn id="6" dur="1" fill="hold">
                                          <p:stCondLst>
                                            <p:cond delay="0"/>
                                          </p:stCondLst>
                                        </p:cTn>
                                        <p:tgtEl>
                                          <p:spTgt spid="6"/>
                                        </p:tgtEl>
                                        <p:attrNameLst>
                                          <p:attrName>style.visibility</p:attrName>
                                        </p:attrNameLst>
                                      </p:cBhvr>
                                      <p:to>
                                        <p:strVal val="hidden"/>
                                      </p:to>
                                    </p:set>
                                  </p:childTnLst>
                                </p:cTn>
                              </p:par>
                              <p:par>
                                <p:cTn id="7" presetID="1" presetClass="entr" presetSubtype="0" fill="hold" nodeType="withEffect">
                                  <p:stCondLst>
                                    <p:cond delay="0"/>
                                  </p:stCondLst>
                                  <p:childTnLst>
                                    <p:set>
                                      <p:cBhvr>
                                        <p:cTn id="8" dur="1" fill="hold">
                                          <p:stCondLst>
                                            <p:cond delay="0"/>
                                          </p:stCondLst>
                                        </p:cTn>
                                        <p:tgtEl>
                                          <p:spTgt spid="7"/>
                                        </p:tgtEl>
                                        <p:attrNameLst>
                                          <p:attrName>style.visibility</p:attrName>
                                        </p:attrNameLst>
                                      </p:cBhvr>
                                      <p:to>
                                        <p:strVal val="visible"/>
                                      </p:to>
                                    </p:set>
                                  </p:childTnLst>
                                </p:cTn>
                              </p:par>
                            </p:childTnLst>
                          </p:cTn>
                        </p:par>
                      </p:childTnLst>
                    </p:cTn>
                  </p:par>
                  <p:par>
                    <p:cTn id="9" fill="hold">
                      <p:stCondLst>
                        <p:cond delay="indefinite"/>
                      </p:stCondLst>
                      <p:childTnLst>
                        <p:par>
                          <p:cTn id="10" fill="hold">
                            <p:stCondLst>
                              <p:cond delay="0"/>
                            </p:stCondLst>
                            <p:childTnLst>
                              <p:par>
                                <p:cTn id="11" presetID="1" presetClass="exit" presetSubtype="0" fill="hold" nodeType="clickEffect">
                                  <p:stCondLst>
                                    <p:cond delay="0"/>
                                  </p:stCondLst>
                                  <p:childTnLst>
                                    <p:set>
                                      <p:cBhvr>
                                        <p:cTn id="12" dur="1" fill="hold">
                                          <p:stCondLst>
                                            <p:cond delay="0"/>
                                          </p:stCondLst>
                                        </p:cTn>
                                        <p:tgtEl>
                                          <p:spTgt spid="7"/>
                                        </p:tgtEl>
                                        <p:attrNameLst>
                                          <p:attrName>style.visibility</p:attrName>
                                        </p:attrNameLst>
                                      </p:cBhvr>
                                      <p:to>
                                        <p:strVal val="hidden"/>
                                      </p:to>
                                    </p:set>
                                  </p:childTnLst>
                                </p:cTn>
                              </p:par>
                              <p:par>
                                <p:cTn id="13" presetID="1" presetClass="entr" presetSubtype="0" fill="hold" nodeType="withEffect">
                                  <p:stCondLst>
                                    <p:cond delay="0"/>
                                  </p:stCondLst>
                                  <p:childTnLst>
                                    <p:set>
                                      <p:cBhvr>
                                        <p:cTn id="14" dur="1" fill="hold">
                                          <p:stCondLst>
                                            <p:cond delay="0"/>
                                          </p:stCondLst>
                                        </p:cTn>
                                        <p:tgtEl>
                                          <p:spTgt spid="11"/>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xit" presetSubtype="0" fill="hold" nodeType="clickEffect">
                                  <p:stCondLst>
                                    <p:cond delay="0"/>
                                  </p:stCondLst>
                                  <p:childTnLst>
                                    <p:set>
                                      <p:cBhvr>
                                        <p:cTn id="18" dur="1" fill="hold">
                                          <p:stCondLst>
                                            <p:cond delay="0"/>
                                          </p:stCondLst>
                                        </p:cTn>
                                        <p:tgtEl>
                                          <p:spTgt spid="11"/>
                                        </p:tgtEl>
                                        <p:attrNameLst>
                                          <p:attrName>style.visibility</p:attrName>
                                        </p:attrNameLst>
                                      </p:cBhvr>
                                      <p:to>
                                        <p:strVal val="hidden"/>
                                      </p:to>
                                    </p:set>
                                  </p:childTnLst>
                                </p:cTn>
                              </p:par>
                              <p:par>
                                <p:cTn id="19" presetID="1" presetClass="entr" presetSubtype="0" fill="hold" nodeType="withEffect">
                                  <p:stCondLst>
                                    <p:cond delay="0"/>
                                  </p:stCondLst>
                                  <p:childTnLst>
                                    <p:set>
                                      <p:cBhvr>
                                        <p:cTn id="20" dur="1" fill="hold">
                                          <p:stCondLst>
                                            <p:cond delay="0"/>
                                          </p:stCondLst>
                                        </p:cTn>
                                        <p:tgtEl>
                                          <p:spTgt spid="12"/>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latin typeface="+mn-lt"/>
              </a:rPr>
              <a:t>ELASTICITY AND TOTAL REVENUE PART 2</a:t>
            </a:r>
          </a:p>
        </p:txBody>
      </p:sp>
      <p:sp>
        <p:nvSpPr>
          <p:cNvPr id="3" name="Content Placeholder 2"/>
          <p:cNvSpPr>
            <a:spLocks noGrp="1"/>
          </p:cNvSpPr>
          <p:nvPr>
            <p:ph sz="quarter" idx="10"/>
          </p:nvPr>
        </p:nvSpPr>
        <p:spPr>
          <a:xfrm>
            <a:off x="136632" y="2012196"/>
            <a:ext cx="9804186" cy="4132965"/>
          </a:xfrm>
        </p:spPr>
        <p:txBody>
          <a:bodyPr/>
          <a:lstStyle/>
          <a:p>
            <a:pPr marL="354013" indent="-354013" eaLnBrk="1" hangingPunct="1">
              <a:spcAft>
                <a:spcPts val="1200"/>
              </a:spcAft>
            </a:pPr>
            <a:r>
              <a:rPr lang="en-US" dirty="0">
                <a:latin typeface="+mn-lt"/>
              </a:rPr>
              <a:t>When demand is </a:t>
            </a:r>
            <a:r>
              <a:rPr lang="en-US" b="1" dirty="0">
                <a:latin typeface="+mn-lt"/>
              </a:rPr>
              <a:t>inelastic</a:t>
            </a:r>
            <a:r>
              <a:rPr lang="en-US" dirty="0">
                <a:latin typeface="+mn-lt"/>
              </a:rPr>
              <a:t>, the price effect dominates the quantity effect.</a:t>
            </a:r>
          </a:p>
          <a:p>
            <a:pPr marL="354013" indent="-354013">
              <a:spcAft>
                <a:spcPts val="1200"/>
              </a:spcAft>
            </a:pPr>
            <a:r>
              <a:rPr lang="en-US" dirty="0">
                <a:latin typeface="+mn-lt"/>
              </a:rPr>
              <a:t>So an </a:t>
            </a:r>
            <a:r>
              <a:rPr lang="en-US" b="1" dirty="0">
                <a:latin typeface="+mn-lt"/>
              </a:rPr>
              <a:t>increase in price will cause only a slight reduction in the quantity demanded.</a:t>
            </a:r>
          </a:p>
          <a:p>
            <a:pPr marL="354013" indent="-354013">
              <a:spcAft>
                <a:spcPts val="1200"/>
              </a:spcAft>
            </a:pPr>
            <a:r>
              <a:rPr lang="en-US" dirty="0">
                <a:latin typeface="+mn-lt"/>
              </a:rPr>
              <a:t>In this instance, </a:t>
            </a:r>
            <a:r>
              <a:rPr lang="en-US" b="1" dirty="0">
                <a:latin typeface="+mn-lt"/>
              </a:rPr>
              <a:t>total revenue will rise when the price rises </a:t>
            </a:r>
            <a:r>
              <a:rPr lang="en-US" dirty="0">
                <a:latin typeface="+mn-lt"/>
              </a:rPr>
              <a:t>(and vice versa).</a:t>
            </a:r>
          </a:p>
          <a:p>
            <a:pPr marL="354013" indent="-354013">
              <a:spcAft>
                <a:spcPts val="1200"/>
              </a:spcAft>
            </a:pPr>
            <a:r>
              <a:rPr lang="en-US" i="1" dirty="0">
                <a:latin typeface="+mn-lt"/>
              </a:rPr>
              <a:t>What happens if salt prices go up? TR will likely rise.</a:t>
            </a:r>
          </a:p>
        </p:txBody>
      </p:sp>
    </p:spTree>
    <p:extLst>
      <p:ext uri="{BB962C8B-B14F-4D97-AF65-F5344CB8AC3E}">
        <p14:creationId xmlns:p14="http://schemas.microsoft.com/office/powerpoint/2010/main" val="2835681005"/>
      </p:ext>
    </p:extLst>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0" y="0"/>
            <a:ext cx="10053472" cy="987115"/>
          </a:xfrm>
        </p:spPr>
        <p:txBody>
          <a:bodyPr/>
          <a:lstStyle/>
          <a:p>
            <a:r>
              <a:rPr lang="en-US" dirty="0" err="1">
                <a:latin typeface="+mn-lt"/>
              </a:rPr>
              <a:t>Avista</a:t>
            </a:r>
            <a:r>
              <a:rPr lang="en-US" dirty="0">
                <a:latin typeface="+mn-lt"/>
              </a:rPr>
              <a:t> – WA (Asotin and Whitman</a:t>
            </a:r>
            <a:r>
              <a:rPr lang="en-US" b="0" i="0" dirty="0">
                <a:solidFill>
                  <a:srgbClr val="444444"/>
                </a:solidFill>
                <a:effectLst/>
                <a:latin typeface="Helvetica Neue"/>
              </a:rPr>
              <a:t>)</a:t>
            </a:r>
            <a:endParaRPr lang="en-US" dirty="0">
              <a:latin typeface="+mn-lt"/>
            </a:endParaRPr>
          </a:p>
        </p:txBody>
      </p:sp>
      <p:sp>
        <p:nvSpPr>
          <p:cNvPr id="3" name="Content Placeholder 2"/>
          <p:cNvSpPr>
            <a:spLocks noGrp="1"/>
          </p:cNvSpPr>
          <p:nvPr>
            <p:ph sz="quarter" idx="10"/>
          </p:nvPr>
        </p:nvSpPr>
        <p:spPr>
          <a:xfrm>
            <a:off x="124643" y="1098259"/>
            <a:ext cx="9804186" cy="1444220"/>
          </a:xfrm>
        </p:spPr>
        <p:txBody>
          <a:bodyPr/>
          <a:lstStyle/>
          <a:p>
            <a:pPr marL="354013" indent="-354013" eaLnBrk="1" hangingPunct="1">
              <a:spcAft>
                <a:spcPts val="1200"/>
              </a:spcAft>
            </a:pPr>
            <a:r>
              <a:rPr lang="en-US" b="0" i="0" dirty="0" err="1">
                <a:solidFill>
                  <a:srgbClr val="444444"/>
                </a:solidFill>
                <a:effectLst/>
                <a:latin typeface="Helvetica Neue"/>
              </a:rPr>
              <a:t>Avista</a:t>
            </a:r>
            <a:r>
              <a:rPr lang="en-US" b="0" i="0" dirty="0">
                <a:solidFill>
                  <a:srgbClr val="444444"/>
                </a:solidFill>
                <a:effectLst/>
                <a:latin typeface="Helvetica Neue"/>
              </a:rPr>
              <a:t> Utilities is seeking rate hikes for natural gas and electricity in Washington state.</a:t>
            </a:r>
          </a:p>
        </p:txBody>
      </p:sp>
      <p:sp>
        <p:nvSpPr>
          <p:cNvPr id="5" name="TextBox 4">
            <a:extLst>
              <a:ext uri="{FF2B5EF4-FFF2-40B4-BE49-F238E27FC236}">
                <a16:creationId xmlns:a16="http://schemas.microsoft.com/office/drawing/2014/main" id="{10823568-9D5E-4C13-9B32-7712EBEB7659}"/>
              </a:ext>
            </a:extLst>
          </p:cNvPr>
          <p:cNvSpPr txBox="1"/>
          <p:nvPr/>
        </p:nvSpPr>
        <p:spPr>
          <a:xfrm>
            <a:off x="93482" y="4656078"/>
            <a:ext cx="9804186" cy="2246769"/>
          </a:xfrm>
          <a:prstGeom prst="rect">
            <a:avLst/>
          </a:prstGeom>
          <a:noFill/>
          <a:ln>
            <a:noFill/>
          </a:ln>
        </p:spPr>
        <p:txBody>
          <a:bodyPr lIns="91425" tIns="91425" rIns="91425" bIns="91425" anchor="t" anchorCtr="0"/>
          <a:lstStyle>
            <a:defPPr marR="0" lvl="0" algn="l" rtl="0">
              <a:lnSpc>
                <a:spcPct val="100000"/>
              </a:lnSpc>
              <a:spcBef>
                <a:spcPts val="0"/>
              </a:spcBef>
              <a:spcAft>
                <a:spcPts val="0"/>
              </a:spcAft>
              <a:defRPr/>
            </a:defPPr>
            <a:lvl1pPr marL="354013" indent="-354013" algn="just" eaLnBrk="1" hangingPunct="1">
              <a:spcBef>
                <a:spcPts val="624"/>
              </a:spcBef>
              <a:spcAft>
                <a:spcPts val="1200"/>
              </a:spcAft>
              <a:buClr>
                <a:srgbClr val="4E4E4E"/>
              </a:buClr>
              <a:buFont typeface="Arial" pitchFamily="34" charset="0"/>
              <a:buChar char="•"/>
              <a:defRPr sz="2800">
                <a:solidFill>
                  <a:srgbClr val="444444"/>
                </a:solidFill>
                <a:effectLst/>
                <a:latin typeface="Helvetica Neue"/>
                <a:ea typeface="Helvetica Neue"/>
                <a:cs typeface="Arial" pitchFamily="34" charset="0"/>
              </a:defRPr>
            </a:lvl1pPr>
            <a:lvl2pPr marL="965200" indent="-457200" eaLnBrk="1" hangingPunct="1">
              <a:spcBef>
                <a:spcPts val="624"/>
              </a:spcBef>
              <a:buClr>
                <a:srgbClr val="4E4E4E"/>
              </a:buClr>
              <a:buFont typeface="Arial" pitchFamily="34" charset="0"/>
              <a:buChar char="–"/>
              <a:defRPr sz="2600">
                <a:solidFill>
                  <a:schemeClr val="tx1"/>
                </a:solidFill>
                <a:latin typeface="Arial" pitchFamily="34" charset="0"/>
                <a:ea typeface="Helvetica Neue"/>
                <a:cs typeface="Arial" pitchFamily="34" charset="0"/>
              </a:defRPr>
            </a:lvl2pPr>
            <a:lvl3pPr marL="1473200" indent="-457200" eaLnBrk="1" hangingPunct="1">
              <a:spcBef>
                <a:spcPts val="624"/>
              </a:spcBef>
              <a:buClr>
                <a:srgbClr val="4E4E4E"/>
              </a:buClr>
              <a:buFont typeface="Wingdings" pitchFamily="2" charset="2"/>
              <a:buChar char="§"/>
              <a:defRPr sz="2400">
                <a:solidFill>
                  <a:schemeClr val="tx1"/>
                </a:solidFill>
                <a:latin typeface="Arial" pitchFamily="34" charset="0"/>
                <a:ea typeface="Helvetica Neue"/>
                <a:cs typeface="Arial" pitchFamily="34" charset="0"/>
              </a:defRPr>
            </a:lvl3pPr>
            <a:lvl4pPr marL="1866900" indent="-342900" eaLnBrk="1" hangingPunct="1">
              <a:spcBef>
                <a:spcPts val="624"/>
              </a:spcBef>
              <a:buClr>
                <a:srgbClr val="4E4E4E"/>
              </a:buClr>
              <a:buFont typeface="Wingdings" pitchFamily="2" charset="2"/>
              <a:buChar char="q"/>
              <a:defRPr sz="2000">
                <a:solidFill>
                  <a:schemeClr val="tx1"/>
                </a:solidFill>
                <a:latin typeface="Arial" pitchFamily="34" charset="0"/>
                <a:ea typeface="Helvetica Neue"/>
                <a:cs typeface="Arial" pitchFamily="34" charset="0"/>
              </a:defRPr>
            </a:lvl4pPr>
            <a:lvl5pPr marL="2374900" indent="-342900" eaLnBrk="1" hangingPunct="1">
              <a:spcBef>
                <a:spcPts val="624"/>
              </a:spcBef>
              <a:buClr>
                <a:srgbClr val="4E4E4E"/>
              </a:buClr>
              <a:buFont typeface="Arial" pitchFamily="34" charset="0"/>
              <a:buChar char="•"/>
              <a:defRPr sz="2200">
                <a:solidFill>
                  <a:schemeClr val="tx1"/>
                </a:solidFill>
                <a:latin typeface="Arial" pitchFamily="34" charset="0"/>
                <a:ea typeface="Helvetica Neue"/>
                <a:cs typeface="Arial" pitchFamily="34" charset="0"/>
              </a:defRPr>
            </a:lvl5pPr>
            <a:lvl6pPr marL="2801767" indent="-122066" eaLnBrk="1" hangingPunct="1">
              <a:spcBef>
                <a:spcPts val="440"/>
              </a:spcBef>
              <a:buClr>
                <a:schemeClr val="dk1"/>
              </a:buClr>
              <a:buSzPct val="100000"/>
              <a:buFont typeface="Arial"/>
              <a:buChar char="•"/>
              <a:defRPr sz="2200">
                <a:solidFill>
                  <a:schemeClr val="dk1"/>
                </a:solidFill>
                <a:latin typeface="Calibri"/>
                <a:ea typeface="Calibri"/>
                <a:cs typeface="Calibri"/>
              </a:defRPr>
            </a:lvl6pPr>
            <a:lvl7pPr marL="3311180" indent="-123480" eaLnBrk="1" hangingPunct="1">
              <a:spcBef>
                <a:spcPts val="440"/>
              </a:spcBef>
              <a:buClr>
                <a:schemeClr val="dk1"/>
              </a:buClr>
              <a:buSzPct val="100000"/>
              <a:buFont typeface="Arial"/>
              <a:buChar char="•"/>
              <a:defRPr sz="2200">
                <a:solidFill>
                  <a:schemeClr val="dk1"/>
                </a:solidFill>
                <a:latin typeface="Calibri"/>
                <a:ea typeface="Calibri"/>
                <a:cs typeface="Calibri"/>
              </a:defRPr>
            </a:lvl7pPr>
            <a:lvl8pPr marL="3820592" indent="-124891" eaLnBrk="1" hangingPunct="1">
              <a:spcBef>
                <a:spcPts val="440"/>
              </a:spcBef>
              <a:buClr>
                <a:schemeClr val="dk1"/>
              </a:buClr>
              <a:buSzPct val="100000"/>
              <a:buFont typeface="Arial"/>
              <a:buChar char="•"/>
              <a:defRPr sz="2200">
                <a:solidFill>
                  <a:schemeClr val="dk1"/>
                </a:solidFill>
                <a:latin typeface="Calibri"/>
                <a:ea typeface="Calibri"/>
                <a:cs typeface="Calibri"/>
              </a:defRPr>
            </a:lvl8pPr>
            <a:lvl9pPr marL="4330004" indent="-126303" eaLnBrk="1" hangingPunct="1">
              <a:spcBef>
                <a:spcPts val="440"/>
              </a:spcBef>
              <a:buClr>
                <a:schemeClr val="dk1"/>
              </a:buClr>
              <a:buSzPct val="100000"/>
              <a:buFont typeface="Arial"/>
              <a:buChar char="•"/>
              <a:defRPr sz="2200">
                <a:solidFill>
                  <a:schemeClr val="dk1"/>
                </a:solidFill>
                <a:latin typeface="Calibri"/>
                <a:ea typeface="Calibri"/>
                <a:cs typeface="Calibri"/>
              </a:defRPr>
            </a:lvl9pPr>
          </a:lstStyle>
          <a:p>
            <a:r>
              <a:rPr lang="en-US" dirty="0"/>
              <a:t>The rate hike is expected to increase annual revenue by $77.1 million. The one that would start in December 2025 is anticipated to increase annual revenue by  $53.7 million.  </a:t>
            </a:r>
          </a:p>
        </p:txBody>
      </p:sp>
      <p:sp>
        <p:nvSpPr>
          <p:cNvPr id="6" name="TextBox 5">
            <a:extLst>
              <a:ext uri="{FF2B5EF4-FFF2-40B4-BE49-F238E27FC236}">
                <a16:creationId xmlns:a16="http://schemas.microsoft.com/office/drawing/2014/main" id="{B8BCF4DA-26D5-4259-B25A-E7FFDA3D7C3A}"/>
              </a:ext>
            </a:extLst>
          </p:cNvPr>
          <p:cNvSpPr txBox="1"/>
          <p:nvPr/>
        </p:nvSpPr>
        <p:spPr>
          <a:xfrm>
            <a:off x="62321" y="2216512"/>
            <a:ext cx="9804186" cy="2444698"/>
          </a:xfrm>
          <a:prstGeom prst="rect">
            <a:avLst/>
          </a:prstGeom>
          <a:noFill/>
          <a:ln>
            <a:noFill/>
          </a:ln>
        </p:spPr>
        <p:txBody>
          <a:bodyPr lIns="91425" tIns="91425" rIns="91425" bIns="91425" anchor="t" anchorCtr="0"/>
          <a:lstStyle>
            <a:defPPr marR="0" lvl="0" algn="l" rtl="0">
              <a:lnSpc>
                <a:spcPct val="100000"/>
              </a:lnSpc>
              <a:spcBef>
                <a:spcPts val="0"/>
              </a:spcBef>
              <a:spcAft>
                <a:spcPts val="0"/>
              </a:spcAft>
              <a:defRPr/>
            </a:defPPr>
            <a:lvl1pPr marL="354013" indent="-354013" algn="just" eaLnBrk="1" hangingPunct="1">
              <a:spcBef>
                <a:spcPts val="624"/>
              </a:spcBef>
              <a:spcAft>
                <a:spcPts val="1200"/>
              </a:spcAft>
              <a:buClr>
                <a:srgbClr val="4E4E4E"/>
              </a:buClr>
              <a:buFont typeface="Arial" pitchFamily="34" charset="0"/>
              <a:buChar char="•"/>
              <a:defRPr sz="2800">
                <a:solidFill>
                  <a:srgbClr val="444444"/>
                </a:solidFill>
                <a:effectLst/>
                <a:latin typeface="Helvetica Neue"/>
                <a:ea typeface="Helvetica Neue"/>
                <a:cs typeface="Arial" pitchFamily="34" charset="0"/>
              </a:defRPr>
            </a:lvl1pPr>
            <a:lvl2pPr marL="965200" indent="-457200" eaLnBrk="1" hangingPunct="1">
              <a:spcBef>
                <a:spcPts val="624"/>
              </a:spcBef>
              <a:buClr>
                <a:srgbClr val="4E4E4E"/>
              </a:buClr>
              <a:buFont typeface="Arial" pitchFamily="34" charset="0"/>
              <a:buChar char="–"/>
              <a:defRPr sz="2600">
                <a:solidFill>
                  <a:schemeClr val="tx1"/>
                </a:solidFill>
                <a:latin typeface="Arial" pitchFamily="34" charset="0"/>
                <a:ea typeface="Helvetica Neue"/>
                <a:cs typeface="Arial" pitchFamily="34" charset="0"/>
              </a:defRPr>
            </a:lvl2pPr>
            <a:lvl3pPr marL="1473200" indent="-457200" eaLnBrk="1" hangingPunct="1">
              <a:spcBef>
                <a:spcPts val="624"/>
              </a:spcBef>
              <a:buClr>
                <a:srgbClr val="4E4E4E"/>
              </a:buClr>
              <a:buFont typeface="Wingdings" pitchFamily="2" charset="2"/>
              <a:buChar char="§"/>
              <a:defRPr sz="2400">
                <a:solidFill>
                  <a:schemeClr val="tx1"/>
                </a:solidFill>
                <a:latin typeface="Arial" pitchFamily="34" charset="0"/>
                <a:ea typeface="Helvetica Neue"/>
                <a:cs typeface="Arial" pitchFamily="34" charset="0"/>
              </a:defRPr>
            </a:lvl3pPr>
            <a:lvl4pPr marL="1866900" indent="-342900" eaLnBrk="1" hangingPunct="1">
              <a:spcBef>
                <a:spcPts val="624"/>
              </a:spcBef>
              <a:buClr>
                <a:srgbClr val="4E4E4E"/>
              </a:buClr>
              <a:buFont typeface="Wingdings" pitchFamily="2" charset="2"/>
              <a:buChar char="q"/>
              <a:defRPr sz="2000">
                <a:solidFill>
                  <a:schemeClr val="tx1"/>
                </a:solidFill>
                <a:latin typeface="Arial" pitchFamily="34" charset="0"/>
                <a:ea typeface="Helvetica Neue"/>
                <a:cs typeface="Arial" pitchFamily="34" charset="0"/>
              </a:defRPr>
            </a:lvl4pPr>
            <a:lvl5pPr marL="2374900" indent="-342900" eaLnBrk="1" hangingPunct="1">
              <a:spcBef>
                <a:spcPts val="624"/>
              </a:spcBef>
              <a:buClr>
                <a:srgbClr val="4E4E4E"/>
              </a:buClr>
              <a:buFont typeface="Arial" pitchFamily="34" charset="0"/>
              <a:buChar char="•"/>
              <a:defRPr sz="2200">
                <a:solidFill>
                  <a:schemeClr val="tx1"/>
                </a:solidFill>
                <a:latin typeface="Arial" pitchFamily="34" charset="0"/>
                <a:ea typeface="Helvetica Neue"/>
                <a:cs typeface="Arial" pitchFamily="34" charset="0"/>
              </a:defRPr>
            </a:lvl5pPr>
            <a:lvl6pPr marL="2801767" indent="-122066" eaLnBrk="1" hangingPunct="1">
              <a:spcBef>
                <a:spcPts val="440"/>
              </a:spcBef>
              <a:buClr>
                <a:schemeClr val="dk1"/>
              </a:buClr>
              <a:buSzPct val="100000"/>
              <a:buFont typeface="Arial"/>
              <a:buChar char="•"/>
              <a:defRPr sz="2200">
                <a:solidFill>
                  <a:schemeClr val="dk1"/>
                </a:solidFill>
                <a:latin typeface="Calibri"/>
                <a:ea typeface="Calibri"/>
                <a:cs typeface="Calibri"/>
              </a:defRPr>
            </a:lvl6pPr>
            <a:lvl7pPr marL="3311180" indent="-123480" eaLnBrk="1" hangingPunct="1">
              <a:spcBef>
                <a:spcPts val="440"/>
              </a:spcBef>
              <a:buClr>
                <a:schemeClr val="dk1"/>
              </a:buClr>
              <a:buSzPct val="100000"/>
              <a:buFont typeface="Arial"/>
              <a:buChar char="•"/>
              <a:defRPr sz="2200">
                <a:solidFill>
                  <a:schemeClr val="dk1"/>
                </a:solidFill>
                <a:latin typeface="Calibri"/>
                <a:ea typeface="Calibri"/>
                <a:cs typeface="Calibri"/>
              </a:defRPr>
            </a:lvl7pPr>
            <a:lvl8pPr marL="3820592" indent="-124891" eaLnBrk="1" hangingPunct="1">
              <a:spcBef>
                <a:spcPts val="440"/>
              </a:spcBef>
              <a:buClr>
                <a:schemeClr val="dk1"/>
              </a:buClr>
              <a:buSzPct val="100000"/>
              <a:buFont typeface="Arial"/>
              <a:buChar char="•"/>
              <a:defRPr sz="2200">
                <a:solidFill>
                  <a:schemeClr val="dk1"/>
                </a:solidFill>
                <a:latin typeface="Calibri"/>
                <a:ea typeface="Calibri"/>
                <a:cs typeface="Calibri"/>
              </a:defRPr>
            </a:lvl8pPr>
            <a:lvl9pPr marL="4330004" indent="-126303" eaLnBrk="1" hangingPunct="1">
              <a:spcBef>
                <a:spcPts val="440"/>
              </a:spcBef>
              <a:buClr>
                <a:schemeClr val="dk1"/>
              </a:buClr>
              <a:buSzPct val="100000"/>
              <a:buFont typeface="Arial"/>
              <a:buChar char="•"/>
              <a:defRPr sz="2200">
                <a:solidFill>
                  <a:schemeClr val="dk1"/>
                </a:solidFill>
                <a:latin typeface="Calibri"/>
                <a:ea typeface="Calibri"/>
                <a:cs typeface="Calibri"/>
              </a:defRPr>
            </a:lvl9pPr>
          </a:lstStyle>
          <a:p>
            <a:r>
              <a:rPr lang="en-US" dirty="0"/>
              <a:t>An average </a:t>
            </a:r>
            <a:r>
              <a:rPr lang="en-US" dirty="0" err="1"/>
              <a:t>Avista</a:t>
            </a:r>
            <a:r>
              <a:rPr lang="en-US" dirty="0"/>
              <a:t> electricity customer in WA now pays $105.76 per month. That amount would climb by $12.94 per month or 13.3% in December, to $118.70 per month. In December 2025, customers would see an increase of $6.87 per month, to $125.57 per month. </a:t>
            </a:r>
          </a:p>
          <a:p>
            <a:endParaRPr lang="en-US" dirty="0"/>
          </a:p>
        </p:txBody>
      </p:sp>
      <p:sp>
        <p:nvSpPr>
          <p:cNvPr id="8" name="TextBox 7">
            <a:extLst>
              <a:ext uri="{FF2B5EF4-FFF2-40B4-BE49-F238E27FC236}">
                <a16:creationId xmlns:a16="http://schemas.microsoft.com/office/drawing/2014/main" id="{CED25144-ABBB-4441-8498-98BDD509F239}"/>
              </a:ext>
            </a:extLst>
          </p:cNvPr>
          <p:cNvSpPr txBox="1"/>
          <p:nvPr/>
        </p:nvSpPr>
        <p:spPr>
          <a:xfrm>
            <a:off x="0" y="6674141"/>
            <a:ext cx="10058400" cy="738664"/>
          </a:xfrm>
          <a:prstGeom prst="rect">
            <a:avLst/>
          </a:prstGeom>
          <a:noFill/>
        </p:spPr>
        <p:txBody>
          <a:bodyPr wrap="square">
            <a:spAutoFit/>
          </a:bodyPr>
          <a:lstStyle/>
          <a:p>
            <a:r>
              <a:rPr lang="en-US" b="1" dirty="0">
                <a:solidFill>
                  <a:srgbClr val="0070C0"/>
                </a:solidFill>
              </a:rPr>
              <a:t>https://dnews.com/local/avista-officials-provide-additional-details-about-washington-natural-gas-and-electricity-rate-hikes/article_5ab24684-7b11-11ef-afda-03b32b8ebbd0.html?fbclid=IwZXh0bgNhZW0CMTEAAR1uXx-cVwwjRKzlEmVLYjdBp_ptjSxtwm_5vBc2tveDPtxZrtxp6ZbtM3M_aem_aGLKkozG-vnyNh58wCg3kw</a:t>
            </a:r>
          </a:p>
        </p:txBody>
      </p:sp>
    </p:spTree>
    <p:extLst>
      <p:ext uri="{BB962C8B-B14F-4D97-AF65-F5344CB8AC3E}">
        <p14:creationId xmlns:p14="http://schemas.microsoft.com/office/powerpoint/2010/main" val="3865105175"/>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6"/>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5"/>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P spid="5" grpId="0"/>
      <p:bldP spid="6" grpId="0"/>
    </p:bldLst>
  </p:timing>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latin typeface="+mn-lt"/>
              </a:rPr>
              <a:t>ELASTICITY AND TOTAL REVENUE PART 3</a:t>
            </a:r>
          </a:p>
        </p:txBody>
      </p:sp>
      <p:sp>
        <p:nvSpPr>
          <p:cNvPr id="3" name="Content Placeholder 2"/>
          <p:cNvSpPr>
            <a:spLocks noGrp="1"/>
          </p:cNvSpPr>
          <p:nvPr>
            <p:ph sz="quarter" idx="10"/>
          </p:nvPr>
        </p:nvSpPr>
        <p:spPr/>
        <p:txBody>
          <a:bodyPr/>
          <a:lstStyle/>
          <a:p>
            <a:pPr marL="354013" indent="-354013">
              <a:spcAft>
                <a:spcPts val="1200"/>
              </a:spcAft>
            </a:pPr>
            <a:r>
              <a:rPr lang="en-US" dirty="0">
                <a:latin typeface="+mn-lt"/>
              </a:rPr>
              <a:t>When demand is </a:t>
            </a:r>
            <a:r>
              <a:rPr lang="en-US" b="1" dirty="0">
                <a:latin typeface="+mn-lt"/>
              </a:rPr>
              <a:t>elastic</a:t>
            </a:r>
            <a:r>
              <a:rPr lang="en-US" dirty="0">
                <a:latin typeface="+mn-lt"/>
              </a:rPr>
              <a:t>, the quantity effect dominates the price effect.</a:t>
            </a:r>
          </a:p>
          <a:p>
            <a:pPr marL="720725" lvl="1" indent="-366713">
              <a:spcAft>
                <a:spcPts val="1200"/>
              </a:spcAft>
            </a:pPr>
            <a:r>
              <a:rPr lang="en-US" dirty="0">
                <a:latin typeface="+mn-lt"/>
              </a:rPr>
              <a:t>So an increase in price will cause significant reduction in the quantity demanded.</a:t>
            </a:r>
          </a:p>
          <a:p>
            <a:pPr marL="720725" lvl="1" indent="-366713">
              <a:spcAft>
                <a:spcPts val="1200"/>
              </a:spcAft>
            </a:pPr>
            <a:r>
              <a:rPr lang="en-US" dirty="0">
                <a:latin typeface="+mn-lt"/>
              </a:rPr>
              <a:t>In this instance, total revenue will fall when the price rises.</a:t>
            </a:r>
          </a:p>
        </p:txBody>
      </p:sp>
    </p:spTree>
    <p:extLst>
      <p:ext uri="{BB962C8B-B14F-4D97-AF65-F5344CB8AC3E}">
        <p14:creationId xmlns:p14="http://schemas.microsoft.com/office/powerpoint/2010/main" val="3872525721"/>
      </p:ext>
    </p:extLst>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latin typeface="+mn-lt"/>
              </a:rPr>
              <a:t>ELASTICITY AND TOTAL REVENUE PART 4</a:t>
            </a:r>
          </a:p>
        </p:txBody>
      </p:sp>
      <p:sp>
        <p:nvSpPr>
          <p:cNvPr id="3" name="Content Placeholder 2"/>
          <p:cNvSpPr>
            <a:spLocks noGrp="1"/>
          </p:cNvSpPr>
          <p:nvPr>
            <p:ph sz="quarter" idx="10"/>
          </p:nvPr>
        </p:nvSpPr>
        <p:spPr>
          <a:xfrm>
            <a:off x="136632" y="2110519"/>
            <a:ext cx="9804186" cy="3896991"/>
          </a:xfrm>
        </p:spPr>
        <p:txBody>
          <a:bodyPr/>
          <a:lstStyle/>
          <a:p>
            <a:pPr marL="354013" indent="-354013">
              <a:spcAft>
                <a:spcPts val="1200"/>
              </a:spcAft>
            </a:pPr>
            <a:r>
              <a:rPr lang="en-US" dirty="0">
                <a:latin typeface="+mn-lt"/>
              </a:rPr>
              <a:t>When demand is unit-elastic, the quantity effect equals the price effect.</a:t>
            </a:r>
          </a:p>
          <a:p>
            <a:pPr marL="354013" indent="-354013">
              <a:spcAft>
                <a:spcPts val="1200"/>
              </a:spcAft>
            </a:pPr>
            <a:r>
              <a:rPr lang="en-US" dirty="0">
                <a:latin typeface="+mn-lt"/>
              </a:rPr>
              <a:t>So an </a:t>
            </a:r>
            <a:r>
              <a:rPr lang="en-US" b="1" dirty="0">
                <a:latin typeface="+mn-lt"/>
              </a:rPr>
              <a:t>increase in price exactly balances the reduction in the quantity demanded.</a:t>
            </a:r>
          </a:p>
          <a:p>
            <a:pPr marL="354013" indent="-354013">
              <a:spcAft>
                <a:spcPts val="1200"/>
              </a:spcAft>
            </a:pPr>
            <a:r>
              <a:rPr lang="en-US" dirty="0">
                <a:latin typeface="+mn-lt"/>
              </a:rPr>
              <a:t>In this instance, </a:t>
            </a:r>
            <a:r>
              <a:rPr lang="en-US" b="1" dirty="0">
                <a:latin typeface="+mn-lt"/>
              </a:rPr>
              <a:t>total revenue doesn’t change.</a:t>
            </a:r>
          </a:p>
          <a:p>
            <a:pPr marL="354013" indent="-354013">
              <a:spcAft>
                <a:spcPts val="1200"/>
              </a:spcAft>
            </a:pPr>
            <a:r>
              <a:rPr lang="en-US" i="1" dirty="0">
                <a:latin typeface="+mn-lt"/>
              </a:rPr>
              <a:t>What happens if tire prices go up? TR will not change.</a:t>
            </a:r>
          </a:p>
        </p:txBody>
      </p:sp>
    </p:spTree>
    <p:extLst>
      <p:ext uri="{BB962C8B-B14F-4D97-AF65-F5344CB8AC3E}">
        <p14:creationId xmlns:p14="http://schemas.microsoft.com/office/powerpoint/2010/main" val="3009514739"/>
      </p:ext>
    </p:extLst>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latin typeface="+mn-lt"/>
              </a:rPr>
              <a:t>DEMAND SCHEDULE AND TOTAL REVENUE</a:t>
            </a:r>
          </a:p>
        </p:txBody>
      </p:sp>
      <p:sp>
        <p:nvSpPr>
          <p:cNvPr id="5" name="Content Placeholder 4"/>
          <p:cNvSpPr>
            <a:spLocks noGrp="1"/>
          </p:cNvSpPr>
          <p:nvPr>
            <p:ph sz="quarter" idx="10"/>
          </p:nvPr>
        </p:nvSpPr>
        <p:spPr>
          <a:xfrm>
            <a:off x="64461" y="1387697"/>
            <a:ext cx="9804186" cy="1094069"/>
          </a:xfrm>
        </p:spPr>
        <p:txBody>
          <a:bodyPr/>
          <a:lstStyle/>
          <a:p>
            <a:pPr marL="354013" indent="-354013"/>
            <a:r>
              <a:rPr lang="en-US" sz="2400" dirty="0">
                <a:latin typeface="+mn-lt"/>
              </a:rPr>
              <a:t>The price elasticity of demand changes along the demand curve.</a:t>
            </a:r>
          </a:p>
          <a:p>
            <a:pPr marL="0" indent="0" algn="ctr">
              <a:buNone/>
            </a:pPr>
            <a:r>
              <a:rPr lang="en-US" sz="2000" dirty="0">
                <a:latin typeface="+mn-lt"/>
              </a:rPr>
              <a:t>Figure 5</a:t>
            </a:r>
          </a:p>
        </p:txBody>
      </p:sp>
      <p:pic>
        <p:nvPicPr>
          <p:cNvPr id="3" name="Picture 2">
            <a:extLst>
              <a:ext uri="{C183D7F6-B498-43B3-948B-1728B52AA6E4}">
                <adec:decorative xmlns:adec="http://schemas.microsoft.com/office/drawing/2017/decorative" val="1"/>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2157778" y="2507503"/>
            <a:ext cx="5826424" cy="2543306"/>
          </a:xfrm>
          <a:prstGeom prst="rect">
            <a:avLst/>
          </a:prstGeom>
        </p:spPr>
      </p:pic>
      <p:pic>
        <p:nvPicPr>
          <p:cNvPr id="4" name="Picture 3">
            <a:extLst>
              <a:ext uri="{C183D7F6-B498-43B3-948B-1728B52AA6E4}">
                <adec:decorative xmlns:adec="http://schemas.microsoft.com/office/drawing/2017/decorative" val="1"/>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811865" y="2506241"/>
            <a:ext cx="6175692" cy="4172164"/>
          </a:xfrm>
          <a:prstGeom prst="rect">
            <a:avLst/>
          </a:prstGeom>
        </p:spPr>
      </p:pic>
      <p:pic>
        <p:nvPicPr>
          <p:cNvPr id="6" name="Picture 5">
            <a:extLst>
              <a:ext uri="{C183D7F6-B498-43B3-948B-1728B52AA6E4}">
                <adec:decorative xmlns:adec="http://schemas.microsoft.com/office/drawing/2017/decorative" val="1"/>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1811865" y="2507503"/>
            <a:ext cx="6175692" cy="4813547"/>
          </a:xfrm>
          <a:prstGeom prst="rect">
            <a:avLst/>
          </a:prstGeom>
        </p:spPr>
      </p:pic>
      <p:pic>
        <p:nvPicPr>
          <p:cNvPr id="7" name="Picture 6">
            <a:extLst>
              <a:ext uri="{C183D7F6-B498-43B3-948B-1728B52AA6E4}">
                <adec:decorative xmlns:adec="http://schemas.microsoft.com/office/drawing/2017/decorative" val="1"/>
              </a:ext>
            </a:extLst>
          </p:cNvPr>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1809500" y="2498136"/>
            <a:ext cx="6175692" cy="4813547"/>
          </a:xfrm>
          <a:prstGeom prst="rect">
            <a:avLst/>
          </a:prstGeom>
        </p:spPr>
      </p:pic>
      <p:pic>
        <p:nvPicPr>
          <p:cNvPr id="10" name="Picture 9">
            <a:extLst>
              <a:ext uri="{C183D7F6-B498-43B3-948B-1728B52AA6E4}">
                <adec:decorative xmlns:adec="http://schemas.microsoft.com/office/drawing/2017/decorative" val="1"/>
              </a:ext>
            </a:extLst>
          </p:cNvPr>
          <p:cNvPicPr>
            <a:picLocks noChangeAspect="1"/>
          </p:cNvPicPr>
          <p:nvPr/>
        </p:nvPicPr>
        <p:blipFill>
          <a:blip r:embed="rId6">
            <a:extLst>
              <a:ext uri="{28A0092B-C50C-407E-A947-70E740481C1C}">
                <a14:useLocalDpi xmlns:a14="http://schemas.microsoft.com/office/drawing/2010/main" val="0"/>
              </a:ext>
            </a:extLst>
          </a:blip>
          <a:stretch>
            <a:fillRect/>
          </a:stretch>
        </p:blipFill>
        <p:spPr>
          <a:xfrm>
            <a:off x="1808120" y="2507503"/>
            <a:ext cx="6175692" cy="4813547"/>
          </a:xfrm>
          <a:prstGeom prst="rect">
            <a:avLst/>
          </a:prstGeom>
        </p:spPr>
      </p:pic>
      <p:pic>
        <p:nvPicPr>
          <p:cNvPr id="8" name="Picture 7" descr="A line graph, bar graph, and associated data table show how the demand schedule affects total revenue.&#10;The table is titled Demand Schedule and Total Revenue for a Linear Demand Curve. The table has three columns labeled Price, Quantity demanded, and Total revenue. The data in the table are listed as follows:&#10;• Price, 0 dollars; Quantity demanded, 10; Total revenue, 0 dollars.&#10;• Price, 1 dollar; Quantity demanded, 9; Total revenue, 9 dollars.&#10;• Price, 2 dollars; Quantity demanded, 8; Total revenue, 16 dollars.&#10;• Price, 3 dollars; Quantity demanded, 7; Total revenue, 21 dollars.&#10;• Price, 4 dollars; Quantity demanded, 6; Total revenue, 24 dollars.&#10;• Price, 5 dollars; Quantity demanded, 5; Total revenue, 25 dollars.&#10;• Price, 6 dollars; Quantity demanded, 4; Total revenue, 24 dollars.&#10;• Price, 7 dollars; Quantity demanded, 3; Total revenue, 21 dollars.&#10;• Price, 8 dollars; Quantity demanded, 2; Total revenue, 16 dollars.&#10;• Price, 9 dollars; Quantity demanded, 1; Total revenue, 9 dollars.&#10;• Price, 10 dollars; Quantity demanded, 0; Total revenue, 0 dollars.&#10;The line graph lies above the bar graph and has an x-axis labeled Quantity that ranges from 0 to 10 in increments of 1. The y-axis is labeled Price and ranges from 0 to 10 dollars. A downward sloping linear demand curve passes through the points:&#10;• (0, 10)&#10;• (1, 9)&#10;• (2, 8)&#10;• (3, 7)&#10;• (4, 6)&#10;• (5, 5)&#10;• (6, 4)&#10;• (7, 3)&#10;• (8, 2)&#10;• (9, 1)&#10;• (10, 0).&#10;Downward arrows from each point on the line graph are associated with each bar on the bar graph. The x-axis on the bar graph is labeled Quantity and ranges from 0 to 10 in increments of 1. The y-axis is labeled Total revenue and shows markings at 0, 9, 16, 21, 24, and 25 dollars. The data presented on the bar graph reads as follows:&#10;• Quantity, 0; Total revenue, 0.&#10;• Quantity, 1; Total revenue, 9.&#10;• Quantity, 2; Total revenue, 16.&#10;• Quantity, 3; Total revenue, 21.&#10;• Quantity, 4; Total revenue, 24.&#10;• Quantity, 5; Total revenue, 25.&#10;• Quantity, 6; Total revenue, 24.&#10;• Quantity, 7; Total revenue, 21.&#10;• Quantity, 8; Total revenue, 16.&#10;• Quantity, 9; Total revenue, 9.&#10;• Quantity, 10; Total revenue, 0.">
            <a:extLst>
              <a:ext uri="{FF2B5EF4-FFF2-40B4-BE49-F238E27FC236}">
                <a16:creationId xmlns:a16="http://schemas.microsoft.com/office/drawing/2014/main" id="{F75CF1BF-157F-3941-5796-838F93FA96AA}"/>
              </a:ext>
            </a:extLst>
          </p:cNvPr>
          <p:cNvPicPr>
            <a:picLocks noChangeAspect="1"/>
          </p:cNvPicPr>
          <p:nvPr/>
        </p:nvPicPr>
        <p:blipFill>
          <a:blip r:embed="rId7"/>
          <a:stretch>
            <a:fillRect/>
          </a:stretch>
        </p:blipFill>
        <p:spPr>
          <a:xfrm>
            <a:off x="9250384" y="2958914"/>
            <a:ext cx="599919" cy="373282"/>
          </a:xfrm>
          <a:prstGeom prst="rect">
            <a:avLst/>
          </a:prstGeom>
        </p:spPr>
      </p:pic>
      <p:cxnSp>
        <p:nvCxnSpPr>
          <p:cNvPr id="11" name="Straight Arrow Connector 10">
            <a:extLst>
              <a:ext uri="{FF2B5EF4-FFF2-40B4-BE49-F238E27FC236}">
                <a16:creationId xmlns:a16="http://schemas.microsoft.com/office/drawing/2014/main" id="{8F1163F4-7B92-470B-9FCC-9E91333584D8}"/>
              </a:ext>
            </a:extLst>
          </p:cNvPr>
          <p:cNvCxnSpPr/>
          <p:nvPr/>
        </p:nvCxnSpPr>
        <p:spPr>
          <a:xfrm flipH="1">
            <a:off x="2453268" y="4549698"/>
            <a:ext cx="1170878" cy="1081668"/>
          </a:xfrm>
          <a:prstGeom prst="straightConnector1">
            <a:avLst/>
          </a:prstGeom>
          <a:ln>
            <a:tailEnd type="triangle"/>
          </a:ln>
        </p:spPr>
        <p:style>
          <a:lnRef idx="1">
            <a:schemeClr val="accent1"/>
          </a:lnRef>
          <a:fillRef idx="0">
            <a:schemeClr val="accent1"/>
          </a:fillRef>
          <a:effectRef idx="0">
            <a:schemeClr val="accent1"/>
          </a:effectRef>
          <a:fontRef idx="minor">
            <a:schemeClr val="tx1"/>
          </a:fontRef>
        </p:style>
      </p:cxnSp>
      <p:cxnSp>
        <p:nvCxnSpPr>
          <p:cNvPr id="13" name="Straight Arrow Connector 12">
            <a:extLst>
              <a:ext uri="{FF2B5EF4-FFF2-40B4-BE49-F238E27FC236}">
                <a16:creationId xmlns:a16="http://schemas.microsoft.com/office/drawing/2014/main" id="{5F26D7B1-CA3F-441F-B82D-8FF2F56700B1}"/>
              </a:ext>
            </a:extLst>
          </p:cNvPr>
          <p:cNvCxnSpPr/>
          <p:nvPr/>
        </p:nvCxnSpPr>
        <p:spPr>
          <a:xfrm>
            <a:off x="3780263" y="4538546"/>
            <a:ext cx="1248937" cy="1070517"/>
          </a:xfrm>
          <a:prstGeom prst="straightConnector1">
            <a:avLst/>
          </a:prstGeom>
          <a:ln>
            <a:headEnd type="arrow" w="med" len="med"/>
            <a:tailEnd type="none" w="med" len="med"/>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451903794"/>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xit" presetSubtype="0" fill="hold" nodeType="clickEffect">
                                  <p:stCondLst>
                                    <p:cond delay="0"/>
                                  </p:stCondLst>
                                  <p:childTnLst>
                                    <p:set>
                                      <p:cBhvr>
                                        <p:cTn id="6" dur="1" fill="hold">
                                          <p:stCondLst>
                                            <p:cond delay="0"/>
                                          </p:stCondLst>
                                        </p:cTn>
                                        <p:tgtEl>
                                          <p:spTgt spid="3"/>
                                        </p:tgtEl>
                                        <p:attrNameLst>
                                          <p:attrName>style.visibility</p:attrName>
                                        </p:attrNameLst>
                                      </p:cBhvr>
                                      <p:to>
                                        <p:strVal val="hidden"/>
                                      </p:to>
                                    </p:set>
                                  </p:childTnLst>
                                </p:cTn>
                              </p:par>
                              <p:par>
                                <p:cTn id="7" presetID="1" presetClass="entr" presetSubtype="0" fill="hold" nodeType="withEffect">
                                  <p:stCondLst>
                                    <p:cond delay="0"/>
                                  </p:stCondLst>
                                  <p:childTnLst>
                                    <p:set>
                                      <p:cBhvr>
                                        <p:cTn id="8" dur="1" fill="hold">
                                          <p:stCondLst>
                                            <p:cond delay="0"/>
                                          </p:stCondLst>
                                        </p:cTn>
                                        <p:tgtEl>
                                          <p:spTgt spid="4"/>
                                        </p:tgtEl>
                                        <p:attrNameLst>
                                          <p:attrName>style.visibility</p:attrName>
                                        </p:attrNameLst>
                                      </p:cBhvr>
                                      <p:to>
                                        <p:strVal val="visible"/>
                                      </p:to>
                                    </p:set>
                                  </p:childTnLst>
                                </p:cTn>
                              </p:par>
                            </p:childTnLst>
                          </p:cTn>
                        </p:par>
                      </p:childTnLst>
                    </p:cTn>
                  </p:par>
                  <p:par>
                    <p:cTn id="9" fill="hold">
                      <p:stCondLst>
                        <p:cond delay="indefinite"/>
                      </p:stCondLst>
                      <p:childTnLst>
                        <p:par>
                          <p:cTn id="10" fill="hold">
                            <p:stCondLst>
                              <p:cond delay="0"/>
                            </p:stCondLst>
                            <p:childTnLst>
                              <p:par>
                                <p:cTn id="11" presetID="1" presetClass="exit" presetSubtype="0" fill="hold" nodeType="clickEffect">
                                  <p:stCondLst>
                                    <p:cond delay="0"/>
                                  </p:stCondLst>
                                  <p:childTnLst>
                                    <p:set>
                                      <p:cBhvr>
                                        <p:cTn id="12" dur="1" fill="hold">
                                          <p:stCondLst>
                                            <p:cond delay="0"/>
                                          </p:stCondLst>
                                        </p:cTn>
                                        <p:tgtEl>
                                          <p:spTgt spid="4"/>
                                        </p:tgtEl>
                                        <p:attrNameLst>
                                          <p:attrName>style.visibility</p:attrName>
                                        </p:attrNameLst>
                                      </p:cBhvr>
                                      <p:to>
                                        <p:strVal val="hidden"/>
                                      </p:to>
                                    </p:set>
                                  </p:childTnLst>
                                </p:cTn>
                              </p:par>
                              <p:par>
                                <p:cTn id="13" presetID="1" presetClass="entr" presetSubtype="0" fill="hold" nodeType="withEffect">
                                  <p:stCondLst>
                                    <p:cond delay="0"/>
                                  </p:stCondLst>
                                  <p:childTnLst>
                                    <p:set>
                                      <p:cBhvr>
                                        <p:cTn id="14" dur="1" fill="hold">
                                          <p:stCondLst>
                                            <p:cond delay="0"/>
                                          </p:stCondLst>
                                        </p:cTn>
                                        <p:tgtEl>
                                          <p:spTgt spid="6"/>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xit" presetSubtype="0" fill="hold" nodeType="clickEffect">
                                  <p:stCondLst>
                                    <p:cond delay="0"/>
                                  </p:stCondLst>
                                  <p:childTnLst>
                                    <p:set>
                                      <p:cBhvr>
                                        <p:cTn id="18" dur="1" fill="hold">
                                          <p:stCondLst>
                                            <p:cond delay="0"/>
                                          </p:stCondLst>
                                        </p:cTn>
                                        <p:tgtEl>
                                          <p:spTgt spid="6"/>
                                        </p:tgtEl>
                                        <p:attrNameLst>
                                          <p:attrName>style.visibility</p:attrName>
                                        </p:attrNameLst>
                                      </p:cBhvr>
                                      <p:to>
                                        <p:strVal val="hidden"/>
                                      </p:to>
                                    </p:set>
                                  </p:childTnLst>
                                </p:cTn>
                              </p:par>
                              <p:par>
                                <p:cTn id="19" presetID="1" presetClass="entr" presetSubtype="0" fill="hold" nodeType="withEffect">
                                  <p:stCondLst>
                                    <p:cond delay="0"/>
                                  </p:stCondLst>
                                  <p:childTnLst>
                                    <p:set>
                                      <p:cBhvr>
                                        <p:cTn id="20" dur="1" fill="hold">
                                          <p:stCondLst>
                                            <p:cond delay="0"/>
                                          </p:stCondLst>
                                        </p:cTn>
                                        <p:tgtEl>
                                          <p:spTgt spid="7"/>
                                        </p:tgtEl>
                                        <p:attrNameLst>
                                          <p:attrName>style.visibility</p:attrName>
                                        </p:attrNameLst>
                                      </p:cBhvr>
                                      <p:to>
                                        <p:strVal val="visible"/>
                                      </p:to>
                                    </p:set>
                                  </p:childTnLst>
                                </p:cTn>
                              </p:par>
                            </p:childTnLst>
                          </p:cTn>
                        </p:par>
                      </p:childTnLst>
                    </p:cTn>
                  </p:par>
                  <p:par>
                    <p:cTn id="21" fill="hold">
                      <p:stCondLst>
                        <p:cond delay="indefinite"/>
                      </p:stCondLst>
                      <p:childTnLst>
                        <p:par>
                          <p:cTn id="22" fill="hold">
                            <p:stCondLst>
                              <p:cond delay="0"/>
                            </p:stCondLst>
                            <p:childTnLst>
                              <p:par>
                                <p:cTn id="23" presetID="1" presetClass="exit" presetSubtype="0" fill="hold" nodeType="clickEffect">
                                  <p:stCondLst>
                                    <p:cond delay="0"/>
                                  </p:stCondLst>
                                  <p:childTnLst>
                                    <p:set>
                                      <p:cBhvr>
                                        <p:cTn id="24" dur="1" fill="hold">
                                          <p:stCondLst>
                                            <p:cond delay="0"/>
                                          </p:stCondLst>
                                        </p:cTn>
                                        <p:tgtEl>
                                          <p:spTgt spid="7"/>
                                        </p:tgtEl>
                                        <p:attrNameLst>
                                          <p:attrName>style.visibility</p:attrName>
                                        </p:attrNameLst>
                                      </p:cBhvr>
                                      <p:to>
                                        <p:strVal val="hidden"/>
                                      </p:to>
                                    </p:set>
                                  </p:childTnLst>
                                </p:cTn>
                              </p:par>
                              <p:par>
                                <p:cTn id="25" presetID="1" presetClass="entr" presetSubtype="0" fill="hold" nodeType="withEffect">
                                  <p:stCondLst>
                                    <p:cond delay="0"/>
                                  </p:stCondLst>
                                  <p:childTnLst>
                                    <p:set>
                                      <p:cBhvr>
                                        <p:cTn id="26" dur="1" fill="hold">
                                          <p:stCondLst>
                                            <p:cond delay="0"/>
                                          </p:stCondLst>
                                        </p:cTn>
                                        <p:tgtEl>
                                          <p:spTgt spid="10"/>
                                        </p:tgtEl>
                                        <p:attrNameLst>
                                          <p:attrName>style.visibility</p:attrName>
                                        </p:attrNameLst>
                                      </p:cBhvr>
                                      <p:to>
                                        <p:strVal val="visible"/>
                                      </p:to>
                                    </p:set>
                                  </p:childTnLst>
                                </p:cTn>
                              </p:par>
                            </p:childTnLst>
                          </p:cTn>
                        </p:par>
                      </p:childTnLst>
                    </p:cTn>
                  </p:par>
                  <p:par>
                    <p:cTn id="27" fill="hold">
                      <p:stCondLst>
                        <p:cond delay="indefinite"/>
                      </p:stCondLst>
                      <p:childTnLst>
                        <p:par>
                          <p:cTn id="28" fill="hold">
                            <p:stCondLst>
                              <p:cond delay="0"/>
                            </p:stCondLst>
                            <p:childTnLst>
                              <p:par>
                                <p:cTn id="29" presetID="1" presetClass="entr" presetSubtype="0" fill="hold" nodeType="clickEffect">
                                  <p:stCondLst>
                                    <p:cond delay="0"/>
                                  </p:stCondLst>
                                  <p:childTnLst>
                                    <p:set>
                                      <p:cBhvr>
                                        <p:cTn id="30" dur="1" fill="hold">
                                          <p:stCondLst>
                                            <p:cond delay="0"/>
                                          </p:stCondLst>
                                        </p:cTn>
                                        <p:tgtEl>
                                          <p:spTgt spid="11"/>
                                        </p:tgtEl>
                                        <p:attrNameLst>
                                          <p:attrName>style.visibility</p:attrName>
                                        </p:attrNameLst>
                                      </p:cBhvr>
                                      <p:to>
                                        <p:strVal val="visible"/>
                                      </p:to>
                                    </p:set>
                                  </p:childTnLst>
                                </p:cTn>
                              </p:par>
                            </p:childTnLst>
                          </p:cTn>
                        </p:par>
                      </p:childTnLst>
                    </p:cTn>
                  </p:par>
                  <p:par>
                    <p:cTn id="31" fill="hold">
                      <p:stCondLst>
                        <p:cond delay="indefinite"/>
                      </p:stCondLst>
                      <p:childTnLst>
                        <p:par>
                          <p:cTn id="32" fill="hold">
                            <p:stCondLst>
                              <p:cond delay="0"/>
                            </p:stCondLst>
                            <p:childTnLst>
                              <p:par>
                                <p:cTn id="33" presetID="1" presetClass="entr" presetSubtype="0" fill="hold" nodeType="clickEffect">
                                  <p:stCondLst>
                                    <p:cond delay="0"/>
                                  </p:stCondLst>
                                  <p:childTnLst>
                                    <p:set>
                                      <p:cBhvr>
                                        <p:cTn id="34" dur="1" fill="hold">
                                          <p:stCondLst>
                                            <p:cond delay="0"/>
                                          </p:stCondLst>
                                        </p:cTn>
                                        <p:tgtEl>
                                          <p:spTgt spid="13"/>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latin typeface="+mn-lt"/>
              </a:rPr>
              <a:t>LEARN BY DOING: PRACTICE QUESTION 2</a:t>
            </a:r>
          </a:p>
        </p:txBody>
      </p:sp>
      <p:sp>
        <p:nvSpPr>
          <p:cNvPr id="3" name="Content Placeholder 2"/>
          <p:cNvSpPr>
            <a:spLocks noGrp="1"/>
          </p:cNvSpPr>
          <p:nvPr>
            <p:ph sz="quarter" idx="10"/>
          </p:nvPr>
        </p:nvSpPr>
        <p:spPr/>
        <p:txBody>
          <a:bodyPr/>
          <a:lstStyle/>
          <a:p>
            <a:pPr marL="354013" indent="-354013">
              <a:spcAft>
                <a:spcPts val="1200"/>
              </a:spcAft>
            </a:pPr>
            <a:r>
              <a:rPr lang="en-US" dirty="0">
                <a:latin typeface="+mn-lt"/>
              </a:rPr>
              <a:t>The elasticity of demand for eggs has been estimated to be 0.1. If egg producers raise their prices by 10%, what will happen to their total revenue?</a:t>
            </a:r>
          </a:p>
          <a:p>
            <a:pPr marL="811213" lvl="1">
              <a:spcAft>
                <a:spcPts val="600"/>
              </a:spcAft>
              <a:buFont typeface="Calibri" pitchFamily="34" charset="0"/>
              <a:buAutoNum type="alphaLcParenR"/>
            </a:pPr>
            <a:r>
              <a:rPr lang="en-US" dirty="0">
                <a:latin typeface="+mn-lt"/>
              </a:rPr>
              <a:t> It will increase.</a:t>
            </a:r>
          </a:p>
          <a:p>
            <a:pPr marL="811213" lvl="1">
              <a:spcAft>
                <a:spcPts val="600"/>
              </a:spcAft>
              <a:buFont typeface="Calibri" pitchFamily="34" charset="0"/>
              <a:buAutoNum type="alphaLcParenR"/>
            </a:pPr>
            <a:r>
              <a:rPr lang="en-US" dirty="0">
                <a:latin typeface="+mn-lt"/>
              </a:rPr>
              <a:t> It will decrease.</a:t>
            </a:r>
          </a:p>
          <a:p>
            <a:pPr marL="811213" lvl="1">
              <a:spcAft>
                <a:spcPts val="600"/>
              </a:spcAft>
              <a:buFont typeface="Calibri" pitchFamily="34" charset="0"/>
              <a:buAutoNum type="alphaLcParenR"/>
            </a:pPr>
            <a:r>
              <a:rPr lang="en-US" dirty="0">
                <a:latin typeface="+mn-lt"/>
              </a:rPr>
              <a:t> It won’t change.</a:t>
            </a:r>
          </a:p>
        </p:txBody>
      </p:sp>
    </p:spTree>
    <p:extLst>
      <p:ext uri="{BB962C8B-B14F-4D97-AF65-F5344CB8AC3E}">
        <p14:creationId xmlns:p14="http://schemas.microsoft.com/office/powerpoint/2010/main" val="2890499865"/>
      </p:ext>
    </p:extLst>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latin typeface="+mn-lt"/>
              </a:rPr>
              <a:t>LEARN BY DOING: PRACTICE QUESTION 2</a:t>
            </a:r>
            <a:br>
              <a:rPr lang="en-US" dirty="0">
                <a:latin typeface="+mn-lt"/>
              </a:rPr>
            </a:br>
            <a:r>
              <a:rPr lang="en-US" dirty="0">
                <a:latin typeface="+mn-lt"/>
              </a:rPr>
              <a:t>(ANSWER)</a:t>
            </a:r>
          </a:p>
        </p:txBody>
      </p:sp>
      <p:sp>
        <p:nvSpPr>
          <p:cNvPr id="3" name="Content Placeholder 2"/>
          <p:cNvSpPr>
            <a:spLocks noGrp="1"/>
          </p:cNvSpPr>
          <p:nvPr>
            <p:ph sz="quarter" idx="10"/>
          </p:nvPr>
        </p:nvSpPr>
        <p:spPr/>
        <p:txBody>
          <a:bodyPr/>
          <a:lstStyle/>
          <a:p>
            <a:pPr marL="354013" indent="-354013">
              <a:spcAft>
                <a:spcPts val="1200"/>
              </a:spcAft>
            </a:pPr>
            <a:r>
              <a:rPr lang="en-US" dirty="0">
                <a:latin typeface="+mn-lt"/>
              </a:rPr>
              <a:t>The elasticity of demand for eggs has been estimated to be 0.1. If egg producers raise their prices by 10%, what will happen to their total revenue?</a:t>
            </a:r>
          </a:p>
          <a:p>
            <a:pPr marL="811213" lvl="1">
              <a:spcAft>
                <a:spcPts val="600"/>
              </a:spcAft>
              <a:buFont typeface="Calibri" pitchFamily="34" charset="0"/>
              <a:buAutoNum type="alphaLcParenR"/>
            </a:pPr>
            <a:r>
              <a:rPr lang="en-US" dirty="0">
                <a:latin typeface="+mn-lt"/>
              </a:rPr>
              <a:t> </a:t>
            </a:r>
            <a:r>
              <a:rPr lang="en-US" b="1" dirty="0">
                <a:latin typeface="+mn-lt"/>
              </a:rPr>
              <a:t>It will increase. (correct answer)</a:t>
            </a:r>
          </a:p>
          <a:p>
            <a:pPr marL="811213" lvl="1">
              <a:spcAft>
                <a:spcPts val="600"/>
              </a:spcAft>
              <a:buFont typeface="Calibri" pitchFamily="34" charset="0"/>
              <a:buAutoNum type="alphaLcParenR"/>
            </a:pPr>
            <a:r>
              <a:rPr lang="en-US" dirty="0">
                <a:latin typeface="+mn-lt"/>
              </a:rPr>
              <a:t> It will decrease.</a:t>
            </a:r>
          </a:p>
          <a:p>
            <a:pPr marL="811213" lvl="1">
              <a:spcAft>
                <a:spcPts val="600"/>
              </a:spcAft>
              <a:buFont typeface="Calibri" pitchFamily="34" charset="0"/>
              <a:buAutoNum type="alphaLcParenR"/>
            </a:pPr>
            <a:r>
              <a:rPr lang="en-US" dirty="0">
                <a:latin typeface="+mn-lt"/>
              </a:rPr>
              <a:t> It won’t change.</a:t>
            </a:r>
          </a:p>
        </p:txBody>
      </p:sp>
    </p:spTree>
    <p:extLst>
      <p:ext uri="{BB962C8B-B14F-4D97-AF65-F5344CB8AC3E}">
        <p14:creationId xmlns:p14="http://schemas.microsoft.com/office/powerpoint/2010/main" val="1209899773"/>
      </p:ext>
    </p:extLst>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latin typeface="+mn-lt"/>
              </a:rPr>
              <a:t>LEARN BY DOING: PRACTICE QUESTION 3</a:t>
            </a:r>
          </a:p>
        </p:txBody>
      </p:sp>
      <p:sp>
        <p:nvSpPr>
          <p:cNvPr id="3" name="Content Placeholder 2"/>
          <p:cNvSpPr>
            <a:spLocks noGrp="1"/>
          </p:cNvSpPr>
          <p:nvPr>
            <p:ph sz="quarter" idx="10"/>
          </p:nvPr>
        </p:nvSpPr>
        <p:spPr/>
        <p:txBody>
          <a:bodyPr/>
          <a:lstStyle/>
          <a:p>
            <a:pPr marL="354013" indent="-354013">
              <a:spcAft>
                <a:spcPts val="1200"/>
              </a:spcAft>
            </a:pPr>
            <a:r>
              <a:rPr lang="en-US" dirty="0">
                <a:latin typeface="+mn-lt"/>
              </a:rPr>
              <a:t>The price of t-shirts increases by 25%. As a result, t-shirt manufacturers experience an increase in total revenue. What does this tell you about the demand for t-shirts over the range of prices?</a:t>
            </a:r>
          </a:p>
          <a:p>
            <a:pPr marL="811213" lvl="1">
              <a:spcAft>
                <a:spcPts val="600"/>
              </a:spcAft>
              <a:buFont typeface="Calibri" pitchFamily="34" charset="0"/>
              <a:buAutoNum type="alphaLcParenR"/>
            </a:pPr>
            <a:r>
              <a:rPr lang="en-US" dirty="0">
                <a:solidFill>
                  <a:srgbClr val="000000"/>
                </a:solidFill>
                <a:latin typeface="+mn-lt"/>
              </a:rPr>
              <a:t>Demand is inelastic.</a:t>
            </a:r>
          </a:p>
          <a:p>
            <a:pPr marL="811213" lvl="1">
              <a:spcAft>
                <a:spcPts val="600"/>
              </a:spcAft>
              <a:buFont typeface="Calibri" pitchFamily="34" charset="0"/>
              <a:buAutoNum type="alphaLcParenR"/>
            </a:pPr>
            <a:r>
              <a:rPr lang="en-US" dirty="0">
                <a:solidFill>
                  <a:srgbClr val="000000"/>
                </a:solidFill>
                <a:latin typeface="+mn-lt"/>
              </a:rPr>
              <a:t>Demand is elastic.</a:t>
            </a:r>
          </a:p>
          <a:p>
            <a:pPr marL="811213" lvl="1">
              <a:spcAft>
                <a:spcPts val="600"/>
              </a:spcAft>
              <a:buFont typeface="Calibri" pitchFamily="34" charset="0"/>
              <a:buAutoNum type="alphaLcParenR"/>
            </a:pPr>
            <a:r>
              <a:rPr lang="en-US" dirty="0">
                <a:solidFill>
                  <a:srgbClr val="000000"/>
                </a:solidFill>
                <a:latin typeface="+mn-lt"/>
              </a:rPr>
              <a:t>Demand is unit elastic.</a:t>
            </a:r>
          </a:p>
        </p:txBody>
      </p:sp>
    </p:spTree>
    <p:extLst>
      <p:ext uri="{BB962C8B-B14F-4D97-AF65-F5344CB8AC3E}">
        <p14:creationId xmlns:p14="http://schemas.microsoft.com/office/powerpoint/2010/main" val="3961060164"/>
      </p:ext>
    </p:extLst>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latin typeface="+mn-lt"/>
              </a:rPr>
              <a:t>LEARN BY DOING: PRACTICE QUESTION 3 (ANSWER)</a:t>
            </a:r>
          </a:p>
        </p:txBody>
      </p:sp>
      <p:sp>
        <p:nvSpPr>
          <p:cNvPr id="3" name="Content Placeholder 2"/>
          <p:cNvSpPr>
            <a:spLocks noGrp="1"/>
          </p:cNvSpPr>
          <p:nvPr>
            <p:ph sz="quarter" idx="10"/>
          </p:nvPr>
        </p:nvSpPr>
        <p:spPr/>
        <p:txBody>
          <a:bodyPr/>
          <a:lstStyle/>
          <a:p>
            <a:pPr marL="354013" indent="-354013">
              <a:spcAft>
                <a:spcPts val="1200"/>
              </a:spcAft>
            </a:pPr>
            <a:r>
              <a:rPr lang="en-US" dirty="0">
                <a:latin typeface="+mn-lt"/>
              </a:rPr>
              <a:t>The price of t-shirts increases by 25%. As a result, t-shirt manufacturers experience an increase in total revenue. What does this tell you about the demand for t-shirts over the range of prices?</a:t>
            </a:r>
          </a:p>
          <a:p>
            <a:pPr marL="720725" lvl="1" indent="-366713">
              <a:spcAft>
                <a:spcPts val="600"/>
              </a:spcAft>
              <a:buFont typeface="Calibri" pitchFamily="34" charset="0"/>
              <a:buAutoNum type="alphaLcParenR"/>
            </a:pPr>
            <a:r>
              <a:rPr lang="en-US" b="1" dirty="0">
                <a:solidFill>
                  <a:srgbClr val="000000"/>
                </a:solidFill>
                <a:latin typeface="+mn-lt"/>
              </a:rPr>
              <a:t>Demand is inelastic. (correct answer)</a:t>
            </a:r>
          </a:p>
          <a:p>
            <a:pPr marL="720725" lvl="1" indent="-366713">
              <a:spcAft>
                <a:spcPts val="600"/>
              </a:spcAft>
              <a:buFont typeface="Calibri" pitchFamily="34" charset="0"/>
              <a:buAutoNum type="alphaLcParenR"/>
            </a:pPr>
            <a:r>
              <a:rPr lang="en-US" dirty="0">
                <a:solidFill>
                  <a:srgbClr val="000000"/>
                </a:solidFill>
                <a:latin typeface="+mn-lt"/>
              </a:rPr>
              <a:t>Demand is elastic.</a:t>
            </a:r>
          </a:p>
          <a:p>
            <a:pPr marL="720725" lvl="1" indent="-366713">
              <a:spcAft>
                <a:spcPts val="600"/>
              </a:spcAft>
              <a:buFont typeface="Calibri" pitchFamily="34" charset="0"/>
              <a:buAutoNum type="alphaLcParenR"/>
            </a:pPr>
            <a:r>
              <a:rPr lang="en-US" dirty="0">
                <a:solidFill>
                  <a:srgbClr val="000000"/>
                </a:solidFill>
                <a:latin typeface="+mn-lt"/>
              </a:rPr>
              <a:t>Demand is unit elastic.</a:t>
            </a:r>
          </a:p>
        </p:txBody>
      </p:sp>
    </p:spTree>
    <p:extLst>
      <p:ext uri="{BB962C8B-B14F-4D97-AF65-F5344CB8AC3E}">
        <p14:creationId xmlns:p14="http://schemas.microsoft.com/office/powerpoint/2010/main" val="2729787305"/>
      </p:ext>
    </p:extLst>
  </p:cSld>
  <p:clrMapOvr>
    <a:masterClrMapping/>
  </p:clrMapOvr>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latin typeface="+mn-lt"/>
              </a:rPr>
              <a:t>WHAT FACTORS DETERMINE THE PRICE ELASTICITY OF DEMAND PART 1</a:t>
            </a:r>
          </a:p>
        </p:txBody>
      </p:sp>
      <p:sp>
        <p:nvSpPr>
          <p:cNvPr id="3" name="Content Placeholder 2"/>
          <p:cNvSpPr>
            <a:spLocks noGrp="1"/>
          </p:cNvSpPr>
          <p:nvPr>
            <p:ph sz="quarter" idx="10"/>
          </p:nvPr>
        </p:nvSpPr>
        <p:spPr/>
        <p:txBody>
          <a:bodyPr/>
          <a:lstStyle/>
          <a:p>
            <a:pPr marL="446088" indent="-446088">
              <a:spcAft>
                <a:spcPts val="1200"/>
              </a:spcAft>
              <a:buFont typeface="+mj-lt"/>
              <a:buAutoNum type="arabicPeriod"/>
            </a:pPr>
            <a:r>
              <a:rPr lang="en-US" dirty="0">
                <a:latin typeface="+mn-lt"/>
              </a:rPr>
              <a:t>Whether the good is a </a:t>
            </a:r>
            <a:r>
              <a:rPr lang="en-US" b="1" dirty="0">
                <a:latin typeface="+mn-lt"/>
              </a:rPr>
              <a:t>necessity </a:t>
            </a:r>
            <a:r>
              <a:rPr lang="en-US" dirty="0">
                <a:latin typeface="+mn-lt"/>
              </a:rPr>
              <a:t>or a </a:t>
            </a:r>
            <a:r>
              <a:rPr lang="en-US" b="1" dirty="0">
                <a:latin typeface="+mn-lt"/>
              </a:rPr>
              <a:t>luxury:</a:t>
            </a:r>
            <a:endParaRPr lang="en-US" dirty="0">
              <a:latin typeface="+mn-lt"/>
            </a:endParaRPr>
          </a:p>
          <a:p>
            <a:pPr marL="811213" lvl="2" indent="-365125">
              <a:spcAft>
                <a:spcPts val="1200"/>
              </a:spcAft>
              <a:buFont typeface="Arial" panose="020B0604020202020204" pitchFamily="34" charset="0"/>
              <a:buChar char="–"/>
            </a:pPr>
            <a:r>
              <a:rPr lang="en-US" sz="2600" dirty="0">
                <a:latin typeface="+mn-lt"/>
              </a:rPr>
              <a:t>For </a:t>
            </a:r>
            <a:r>
              <a:rPr lang="en-US" sz="2600" b="1" dirty="0">
                <a:latin typeface="+mn-lt"/>
              </a:rPr>
              <a:t>necessities,</a:t>
            </a:r>
            <a:r>
              <a:rPr lang="en-US" sz="2600" dirty="0">
                <a:latin typeface="+mn-lt"/>
              </a:rPr>
              <a:t> quantity demanded does not change much in response to a change in </a:t>
            </a:r>
            <a:r>
              <a:rPr lang="en-US" sz="2600" i="1" dirty="0">
                <a:latin typeface="+mn-lt"/>
              </a:rPr>
              <a:t>P</a:t>
            </a:r>
            <a:r>
              <a:rPr lang="en-US" sz="2600" dirty="0">
                <a:latin typeface="+mn-lt"/>
              </a:rPr>
              <a:t>.</a:t>
            </a:r>
          </a:p>
          <a:p>
            <a:pPr marL="811213" lvl="2" indent="-365125">
              <a:spcAft>
                <a:spcPts val="1200"/>
              </a:spcAft>
              <a:buFont typeface="Arial" panose="020B0604020202020204" pitchFamily="34" charset="0"/>
              <a:buChar char="–"/>
            </a:pPr>
            <a:r>
              <a:rPr lang="en-US" sz="2600" dirty="0">
                <a:latin typeface="+mn-lt"/>
              </a:rPr>
              <a:t>For </a:t>
            </a:r>
            <a:r>
              <a:rPr lang="en-US" sz="2600" b="1" dirty="0">
                <a:latin typeface="+mn-lt"/>
              </a:rPr>
              <a:t>luxuries,</a:t>
            </a:r>
            <a:r>
              <a:rPr lang="en-US" sz="2600" dirty="0">
                <a:latin typeface="+mn-lt"/>
              </a:rPr>
              <a:t> quantity demanded is more sensitive to a change in price.</a:t>
            </a:r>
          </a:p>
        </p:txBody>
      </p:sp>
    </p:spTree>
    <p:extLst>
      <p:ext uri="{BB962C8B-B14F-4D97-AF65-F5344CB8AC3E}">
        <p14:creationId xmlns:p14="http://schemas.microsoft.com/office/powerpoint/2010/main" val="1817947780"/>
      </p:ext>
    </p:extLst>
  </p:cSld>
  <p:clrMapOvr>
    <a:masterClrMapping/>
  </p:clrMapOvr>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latin typeface="+mn-lt"/>
              </a:rPr>
              <a:t>WHAT FACTORS DETERMINE THE PRICE ELASTICITY OF DEMAND PART 2</a:t>
            </a:r>
          </a:p>
        </p:txBody>
      </p:sp>
      <p:sp>
        <p:nvSpPr>
          <p:cNvPr id="3" name="Content Placeholder 2"/>
          <p:cNvSpPr>
            <a:spLocks noGrp="1"/>
          </p:cNvSpPr>
          <p:nvPr>
            <p:ph sz="quarter" idx="10"/>
          </p:nvPr>
        </p:nvSpPr>
        <p:spPr/>
        <p:txBody>
          <a:bodyPr/>
          <a:lstStyle/>
          <a:p>
            <a:pPr marL="446088" indent="-446088" eaLnBrk="1" hangingPunct="1">
              <a:spcAft>
                <a:spcPts val="1200"/>
              </a:spcAft>
              <a:buFont typeface="+mj-lt"/>
              <a:buAutoNum type="arabicPeriod" startAt="2"/>
            </a:pPr>
            <a:r>
              <a:rPr lang="en-US" dirty="0">
                <a:latin typeface="+mn-lt"/>
              </a:rPr>
              <a:t>The </a:t>
            </a:r>
            <a:r>
              <a:rPr lang="en-US" b="1" dirty="0">
                <a:latin typeface="+mn-lt"/>
              </a:rPr>
              <a:t>availability of close substitutes:</a:t>
            </a:r>
            <a:endParaRPr lang="en-US" dirty="0">
              <a:latin typeface="+mn-lt"/>
            </a:endParaRPr>
          </a:p>
          <a:p>
            <a:pPr marL="811213" lvl="1" indent="-365125">
              <a:spcAft>
                <a:spcPts val="1200"/>
              </a:spcAft>
            </a:pPr>
            <a:r>
              <a:rPr lang="en-US" dirty="0">
                <a:latin typeface="+mn-lt"/>
              </a:rPr>
              <a:t>Fewer substitutes make it harder for consumers to adjust </a:t>
            </a:r>
            <a:r>
              <a:rPr lang="en-US" i="1" dirty="0">
                <a:latin typeface="+mn-lt"/>
              </a:rPr>
              <a:t>Q</a:t>
            </a:r>
            <a:r>
              <a:rPr lang="en-US" dirty="0">
                <a:latin typeface="+mn-lt"/>
              </a:rPr>
              <a:t> when </a:t>
            </a:r>
            <a:r>
              <a:rPr lang="en-US" i="1" dirty="0">
                <a:latin typeface="+mn-lt"/>
              </a:rPr>
              <a:t>P</a:t>
            </a:r>
            <a:r>
              <a:rPr lang="en-US" dirty="0">
                <a:latin typeface="+mn-lt"/>
              </a:rPr>
              <a:t> changes, so </a:t>
            </a:r>
            <a:r>
              <a:rPr lang="en-US" b="1" dirty="0">
                <a:latin typeface="+mn-lt"/>
              </a:rPr>
              <a:t>demand is inelastic.</a:t>
            </a:r>
          </a:p>
          <a:p>
            <a:pPr marL="811213" lvl="1" indent="-365125">
              <a:spcAft>
                <a:spcPts val="1200"/>
              </a:spcAft>
            </a:pPr>
            <a:r>
              <a:rPr lang="en-US" dirty="0">
                <a:latin typeface="+mn-lt"/>
              </a:rPr>
              <a:t>Many substitutes make it easier for consumers to switch brands when prices change, so </a:t>
            </a:r>
            <a:r>
              <a:rPr lang="en-US" b="1" dirty="0">
                <a:latin typeface="+mn-lt"/>
              </a:rPr>
              <a:t>demand is elastic.</a:t>
            </a:r>
          </a:p>
        </p:txBody>
      </p:sp>
    </p:spTree>
    <p:extLst>
      <p:ext uri="{BB962C8B-B14F-4D97-AF65-F5344CB8AC3E}">
        <p14:creationId xmlns:p14="http://schemas.microsoft.com/office/powerpoint/2010/main" val="3081375436"/>
      </p:ext>
    </p:extLst>
  </p:cSld>
  <p:clrMapOvr>
    <a:masterClrMapping/>
  </p:clrMapOvr>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latin typeface="+mn-lt"/>
              </a:rPr>
              <a:t>LEARN BY DOING: PRACTICE QUESTION 4</a:t>
            </a:r>
          </a:p>
        </p:txBody>
      </p:sp>
      <p:sp>
        <p:nvSpPr>
          <p:cNvPr id="3" name="Content Placeholder 2"/>
          <p:cNvSpPr>
            <a:spLocks noGrp="1"/>
          </p:cNvSpPr>
          <p:nvPr>
            <p:ph sz="quarter" idx="10"/>
          </p:nvPr>
        </p:nvSpPr>
        <p:spPr/>
        <p:txBody>
          <a:bodyPr/>
          <a:lstStyle/>
          <a:p>
            <a:pPr marL="354013" indent="-354013">
              <a:spcAft>
                <a:spcPts val="1200"/>
              </a:spcAft>
            </a:pPr>
            <a:r>
              <a:rPr lang="en-US" dirty="0">
                <a:latin typeface="+mn-lt"/>
              </a:rPr>
              <a:t>When the patent expires on a brand-name drug and five generic drugs come on the market, what happens to elasticity of demand for the original drug?</a:t>
            </a:r>
          </a:p>
          <a:p>
            <a:pPr marL="811213" lvl="1">
              <a:spcAft>
                <a:spcPts val="600"/>
              </a:spcAft>
              <a:buFont typeface="Calibri" pitchFamily="34" charset="0"/>
              <a:buAutoNum type="alphaLcParenR"/>
            </a:pPr>
            <a:r>
              <a:rPr lang="en-US" dirty="0">
                <a:latin typeface="+mn-lt"/>
              </a:rPr>
              <a:t>It rises.</a:t>
            </a:r>
          </a:p>
          <a:p>
            <a:pPr marL="811213" lvl="1">
              <a:spcAft>
                <a:spcPts val="600"/>
              </a:spcAft>
              <a:buFont typeface="Calibri" pitchFamily="34" charset="0"/>
              <a:buAutoNum type="alphaLcParenR"/>
            </a:pPr>
            <a:r>
              <a:rPr lang="en-US" dirty="0">
                <a:latin typeface="+mn-lt"/>
              </a:rPr>
              <a:t>It falls.</a:t>
            </a:r>
          </a:p>
        </p:txBody>
      </p:sp>
    </p:spTree>
    <p:extLst>
      <p:ext uri="{BB962C8B-B14F-4D97-AF65-F5344CB8AC3E}">
        <p14:creationId xmlns:p14="http://schemas.microsoft.com/office/powerpoint/2010/main" val="2491191176"/>
      </p:ext>
    </p:extLst>
  </p:cSld>
  <p:clrMapOvr>
    <a:masterClrMapping/>
  </p:clrMapOvr>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latin typeface="+mn-lt"/>
              </a:rPr>
              <a:t>LEARN BY DOING: PRACTICE QUESTION 4</a:t>
            </a:r>
            <a:br>
              <a:rPr lang="en-US" dirty="0">
                <a:latin typeface="+mn-lt"/>
              </a:rPr>
            </a:br>
            <a:r>
              <a:rPr lang="en-US" dirty="0">
                <a:latin typeface="+mn-lt"/>
              </a:rPr>
              <a:t>(ANSWER)</a:t>
            </a:r>
          </a:p>
        </p:txBody>
      </p:sp>
      <p:sp>
        <p:nvSpPr>
          <p:cNvPr id="3" name="Content Placeholder 2"/>
          <p:cNvSpPr>
            <a:spLocks noGrp="1"/>
          </p:cNvSpPr>
          <p:nvPr>
            <p:ph sz="quarter" idx="10"/>
          </p:nvPr>
        </p:nvSpPr>
        <p:spPr/>
        <p:txBody>
          <a:bodyPr/>
          <a:lstStyle/>
          <a:p>
            <a:pPr marL="354013" indent="-354013">
              <a:spcAft>
                <a:spcPts val="1200"/>
              </a:spcAft>
            </a:pPr>
            <a:r>
              <a:rPr lang="en-US" dirty="0">
                <a:latin typeface="+mn-lt"/>
              </a:rPr>
              <a:t>When the patent expires on a brand-name drug and five generic drugs come on the market, what happens to elasticity of demand for the original drug?</a:t>
            </a:r>
          </a:p>
          <a:p>
            <a:pPr marL="811213" lvl="1">
              <a:spcAft>
                <a:spcPts val="600"/>
              </a:spcAft>
              <a:buFont typeface="Calibri" pitchFamily="34" charset="0"/>
              <a:buAutoNum type="alphaLcParenR"/>
            </a:pPr>
            <a:r>
              <a:rPr lang="en-US" b="1" dirty="0">
                <a:latin typeface="+mn-lt"/>
              </a:rPr>
              <a:t>It rises. (correct answer)</a:t>
            </a:r>
          </a:p>
          <a:p>
            <a:pPr marL="811213" lvl="1">
              <a:spcAft>
                <a:spcPts val="600"/>
              </a:spcAft>
              <a:buFont typeface="Calibri" pitchFamily="34" charset="0"/>
              <a:buAutoNum type="alphaLcParenR"/>
            </a:pPr>
            <a:r>
              <a:rPr lang="en-US" dirty="0">
                <a:latin typeface="+mn-lt"/>
              </a:rPr>
              <a:t>It falls.</a:t>
            </a:r>
          </a:p>
        </p:txBody>
      </p:sp>
    </p:spTree>
    <p:extLst>
      <p:ext uri="{BB962C8B-B14F-4D97-AF65-F5344CB8AC3E}">
        <p14:creationId xmlns:p14="http://schemas.microsoft.com/office/powerpoint/2010/main" val="1275258963"/>
      </p:ext>
    </p:extLst>
  </p:cSld>
  <p:clrMapOvr>
    <a:masterClrMapping/>
  </p:clrMapOvr>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16" name="Group 15">
            <a:extLst>
              <a:ext uri="{FF2B5EF4-FFF2-40B4-BE49-F238E27FC236}">
                <a16:creationId xmlns:a16="http://schemas.microsoft.com/office/drawing/2014/main" id="{9BA4DDAC-24BC-60B1-9541-23C4C0B6D509}"/>
              </a:ext>
            </a:extLst>
          </p:cNvPr>
          <p:cNvGrpSpPr/>
          <p:nvPr/>
        </p:nvGrpSpPr>
        <p:grpSpPr>
          <a:xfrm>
            <a:off x="6297821" y="0"/>
            <a:ext cx="3646279" cy="5703570"/>
            <a:chOff x="599337" y="1360170"/>
            <a:chExt cx="4127705" cy="5657850"/>
          </a:xfrm>
        </p:grpSpPr>
        <p:pic>
          <p:nvPicPr>
            <p:cNvPr id="13" name="Picture 12">
              <a:extLst>
                <a:ext uri="{FF2B5EF4-FFF2-40B4-BE49-F238E27FC236}">
                  <a16:creationId xmlns:a16="http://schemas.microsoft.com/office/drawing/2014/main" id="{5E2FABE8-86D7-41DE-0975-941732EB1188}"/>
                </a:ext>
              </a:extLst>
            </p:cNvPr>
            <p:cNvPicPr>
              <a:picLocks noChangeAspect="1"/>
            </p:cNvPicPr>
            <p:nvPr/>
          </p:nvPicPr>
          <p:blipFill>
            <a:blip r:embed="rId3"/>
            <a:stretch>
              <a:fillRect/>
            </a:stretch>
          </p:blipFill>
          <p:spPr>
            <a:xfrm>
              <a:off x="599337" y="1360170"/>
              <a:ext cx="4127705" cy="5657850"/>
            </a:xfrm>
            <a:prstGeom prst="rect">
              <a:avLst/>
            </a:prstGeom>
          </p:spPr>
        </p:pic>
        <p:pic>
          <p:nvPicPr>
            <p:cNvPr id="15" name="Picture 14">
              <a:extLst>
                <a:ext uri="{FF2B5EF4-FFF2-40B4-BE49-F238E27FC236}">
                  <a16:creationId xmlns:a16="http://schemas.microsoft.com/office/drawing/2014/main" id="{FD8385E0-3276-477A-6B04-4200F3B4C709}"/>
                </a:ext>
              </a:extLst>
            </p:cNvPr>
            <p:cNvPicPr>
              <a:picLocks noChangeAspect="1"/>
            </p:cNvPicPr>
            <p:nvPr/>
          </p:nvPicPr>
          <p:blipFill>
            <a:blip r:embed="rId4"/>
            <a:stretch>
              <a:fillRect/>
            </a:stretch>
          </p:blipFill>
          <p:spPr>
            <a:xfrm>
              <a:off x="599337" y="1360170"/>
              <a:ext cx="4127705" cy="4323165"/>
            </a:xfrm>
            <a:prstGeom prst="rect">
              <a:avLst/>
            </a:prstGeom>
          </p:spPr>
        </p:pic>
      </p:grpSp>
      <p:grpSp>
        <p:nvGrpSpPr>
          <p:cNvPr id="19" name="Group 18">
            <a:extLst>
              <a:ext uri="{FF2B5EF4-FFF2-40B4-BE49-F238E27FC236}">
                <a16:creationId xmlns:a16="http://schemas.microsoft.com/office/drawing/2014/main" id="{CDA707A2-CCFF-3AE4-0771-0A81E3F4BE40}"/>
              </a:ext>
            </a:extLst>
          </p:cNvPr>
          <p:cNvGrpSpPr/>
          <p:nvPr/>
        </p:nvGrpSpPr>
        <p:grpSpPr>
          <a:xfrm>
            <a:off x="2803532" y="1303020"/>
            <a:ext cx="3494289" cy="4834890"/>
            <a:chOff x="2733361" y="2628900"/>
            <a:chExt cx="3494289" cy="4834890"/>
          </a:xfrm>
        </p:grpSpPr>
        <p:pic>
          <p:nvPicPr>
            <p:cNvPr id="11" name="Picture 10">
              <a:extLst>
                <a:ext uri="{FF2B5EF4-FFF2-40B4-BE49-F238E27FC236}">
                  <a16:creationId xmlns:a16="http://schemas.microsoft.com/office/drawing/2014/main" id="{E8AFB65E-001B-49DC-0A6D-CADDD3E8B06D}"/>
                </a:ext>
              </a:extLst>
            </p:cNvPr>
            <p:cNvPicPr>
              <a:picLocks noChangeAspect="1"/>
            </p:cNvPicPr>
            <p:nvPr/>
          </p:nvPicPr>
          <p:blipFill>
            <a:blip r:embed="rId5"/>
            <a:stretch>
              <a:fillRect/>
            </a:stretch>
          </p:blipFill>
          <p:spPr>
            <a:xfrm>
              <a:off x="2733361" y="2708910"/>
              <a:ext cx="3494289" cy="4754880"/>
            </a:xfrm>
            <a:prstGeom prst="rect">
              <a:avLst/>
            </a:prstGeom>
          </p:spPr>
        </p:pic>
        <p:pic>
          <p:nvPicPr>
            <p:cNvPr id="18" name="Picture 17">
              <a:extLst>
                <a:ext uri="{FF2B5EF4-FFF2-40B4-BE49-F238E27FC236}">
                  <a16:creationId xmlns:a16="http://schemas.microsoft.com/office/drawing/2014/main" id="{40A3769A-0187-E412-1A98-FB2E50051589}"/>
                </a:ext>
              </a:extLst>
            </p:cNvPr>
            <p:cNvPicPr>
              <a:picLocks noChangeAspect="1"/>
            </p:cNvPicPr>
            <p:nvPr/>
          </p:nvPicPr>
          <p:blipFill>
            <a:blip r:embed="rId6"/>
            <a:stretch>
              <a:fillRect/>
            </a:stretch>
          </p:blipFill>
          <p:spPr>
            <a:xfrm>
              <a:off x="2733361" y="2628900"/>
              <a:ext cx="3494289" cy="3051810"/>
            </a:xfrm>
            <a:prstGeom prst="rect">
              <a:avLst/>
            </a:prstGeom>
          </p:spPr>
        </p:pic>
      </p:grpSp>
      <p:grpSp>
        <p:nvGrpSpPr>
          <p:cNvPr id="22" name="Group 21">
            <a:extLst>
              <a:ext uri="{FF2B5EF4-FFF2-40B4-BE49-F238E27FC236}">
                <a16:creationId xmlns:a16="http://schemas.microsoft.com/office/drawing/2014/main" id="{89AFEA54-4C53-8B4E-9BBB-82224478B052}"/>
              </a:ext>
            </a:extLst>
          </p:cNvPr>
          <p:cNvGrpSpPr/>
          <p:nvPr/>
        </p:nvGrpSpPr>
        <p:grpSpPr>
          <a:xfrm>
            <a:off x="0" y="362885"/>
            <a:ext cx="2803532" cy="5146340"/>
            <a:chOff x="0" y="-25735"/>
            <a:chExt cx="2803532" cy="5146340"/>
          </a:xfrm>
        </p:grpSpPr>
        <p:pic>
          <p:nvPicPr>
            <p:cNvPr id="9" name="Picture 8">
              <a:extLst>
                <a:ext uri="{FF2B5EF4-FFF2-40B4-BE49-F238E27FC236}">
                  <a16:creationId xmlns:a16="http://schemas.microsoft.com/office/drawing/2014/main" id="{2CD7A8D4-72F0-87C1-4598-03F4EB1FF2C9}"/>
                </a:ext>
              </a:extLst>
            </p:cNvPr>
            <p:cNvPicPr>
              <a:picLocks noChangeAspect="1"/>
            </p:cNvPicPr>
            <p:nvPr/>
          </p:nvPicPr>
          <p:blipFill>
            <a:blip r:embed="rId7"/>
            <a:stretch>
              <a:fillRect/>
            </a:stretch>
          </p:blipFill>
          <p:spPr>
            <a:xfrm>
              <a:off x="0" y="228600"/>
              <a:ext cx="2803532" cy="4892005"/>
            </a:xfrm>
            <a:prstGeom prst="rect">
              <a:avLst/>
            </a:prstGeom>
          </p:spPr>
        </p:pic>
        <p:pic>
          <p:nvPicPr>
            <p:cNvPr id="21" name="Picture 20">
              <a:extLst>
                <a:ext uri="{FF2B5EF4-FFF2-40B4-BE49-F238E27FC236}">
                  <a16:creationId xmlns:a16="http://schemas.microsoft.com/office/drawing/2014/main" id="{E476B0DF-638D-DFD5-F7A4-FD89FF313757}"/>
                </a:ext>
              </a:extLst>
            </p:cNvPr>
            <p:cNvPicPr>
              <a:picLocks noChangeAspect="1"/>
            </p:cNvPicPr>
            <p:nvPr/>
          </p:nvPicPr>
          <p:blipFill>
            <a:blip r:embed="rId8"/>
            <a:stretch>
              <a:fillRect/>
            </a:stretch>
          </p:blipFill>
          <p:spPr>
            <a:xfrm>
              <a:off x="1" y="-25735"/>
              <a:ext cx="2803531" cy="3569035"/>
            </a:xfrm>
            <a:prstGeom prst="rect">
              <a:avLst/>
            </a:prstGeom>
          </p:spPr>
        </p:pic>
      </p:grpSp>
    </p:spTree>
    <p:extLst>
      <p:ext uri="{BB962C8B-B14F-4D97-AF65-F5344CB8AC3E}">
        <p14:creationId xmlns:p14="http://schemas.microsoft.com/office/powerpoint/2010/main" val="248862845"/>
      </p:ext>
    </p:extLst>
  </p:cSld>
  <p:clrMapOvr>
    <a:masterClrMapping/>
  </p:clrMapOvr>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latin typeface="+mn-lt"/>
              </a:rPr>
              <a:t>WHAT FACTORS DETERMINE THE PRICE ELASTICITY OF DEMAND PART 3</a:t>
            </a:r>
          </a:p>
        </p:txBody>
      </p:sp>
      <p:sp>
        <p:nvSpPr>
          <p:cNvPr id="3" name="Content Placeholder 2"/>
          <p:cNvSpPr>
            <a:spLocks noGrp="1"/>
          </p:cNvSpPr>
          <p:nvPr>
            <p:ph sz="quarter" idx="10"/>
          </p:nvPr>
        </p:nvSpPr>
        <p:spPr/>
        <p:txBody>
          <a:bodyPr/>
          <a:lstStyle/>
          <a:p>
            <a:pPr marL="446088" indent="-446088">
              <a:spcAft>
                <a:spcPts val="1200"/>
              </a:spcAft>
              <a:buFont typeface="+mj-lt"/>
              <a:buAutoNum type="arabicPeriod" startAt="3"/>
              <a:defRPr/>
            </a:pPr>
            <a:r>
              <a:rPr lang="en-US" dirty="0">
                <a:latin typeface="+mn-lt"/>
              </a:rPr>
              <a:t>The </a:t>
            </a:r>
            <a:r>
              <a:rPr lang="en-US" b="1" dirty="0">
                <a:latin typeface="+mn-lt"/>
              </a:rPr>
              <a:t>share of income spent on the good:</a:t>
            </a:r>
            <a:endParaRPr lang="en-US" dirty="0">
              <a:latin typeface="+mn-lt"/>
            </a:endParaRPr>
          </a:p>
          <a:p>
            <a:pPr marL="811213" lvl="1" indent="-344488">
              <a:spcAft>
                <a:spcPts val="1200"/>
              </a:spcAft>
              <a:defRPr/>
            </a:pPr>
            <a:r>
              <a:rPr lang="en-US" dirty="0">
                <a:latin typeface="+mn-lt"/>
              </a:rPr>
              <a:t>It feels cheaper when we spend a smaller share of income on the good.</a:t>
            </a:r>
          </a:p>
          <a:p>
            <a:pPr marL="811213" lvl="1" indent="-344488">
              <a:spcAft>
                <a:spcPts val="1200"/>
              </a:spcAft>
              <a:defRPr/>
            </a:pPr>
            <a:r>
              <a:rPr lang="en-US" dirty="0">
                <a:latin typeface="+mn-lt"/>
              </a:rPr>
              <a:t>It feels more expensive when we spend a greater share of income on the good.</a:t>
            </a:r>
          </a:p>
        </p:txBody>
      </p:sp>
    </p:spTree>
    <p:extLst>
      <p:ext uri="{BB962C8B-B14F-4D97-AF65-F5344CB8AC3E}">
        <p14:creationId xmlns:p14="http://schemas.microsoft.com/office/powerpoint/2010/main" val="2623977055"/>
      </p:ext>
    </p:extLst>
  </p:cSld>
  <p:clrMapOvr>
    <a:masterClrMapping/>
  </p:clrMapOvr>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latin typeface="+mn-lt"/>
              </a:rPr>
              <a:t>WHAT FACTORS DETERMINE THE PRICE ELASTICITY OF DEMAND PART 3</a:t>
            </a:r>
          </a:p>
        </p:txBody>
      </p:sp>
      <p:pic>
        <p:nvPicPr>
          <p:cNvPr id="7" name="Picture 6">
            <a:extLst>
              <a:ext uri="{FF2B5EF4-FFF2-40B4-BE49-F238E27FC236}">
                <a16:creationId xmlns:a16="http://schemas.microsoft.com/office/drawing/2014/main" id="{F382396A-0541-FD20-62FA-CB388B360EC5}"/>
              </a:ext>
            </a:extLst>
          </p:cNvPr>
          <p:cNvPicPr>
            <a:picLocks noChangeAspect="1"/>
          </p:cNvPicPr>
          <p:nvPr/>
        </p:nvPicPr>
        <p:blipFill>
          <a:blip r:embed="rId2"/>
          <a:stretch>
            <a:fillRect/>
          </a:stretch>
        </p:blipFill>
        <p:spPr>
          <a:xfrm>
            <a:off x="731520" y="1509188"/>
            <a:ext cx="8595360" cy="5508814"/>
          </a:xfrm>
          <a:prstGeom prst="rect">
            <a:avLst/>
          </a:prstGeom>
        </p:spPr>
      </p:pic>
      <p:pic>
        <p:nvPicPr>
          <p:cNvPr id="9" name="Picture 8">
            <a:extLst>
              <a:ext uri="{FF2B5EF4-FFF2-40B4-BE49-F238E27FC236}">
                <a16:creationId xmlns:a16="http://schemas.microsoft.com/office/drawing/2014/main" id="{9E960685-2178-432E-74BA-DF25CB8CC2F6}"/>
              </a:ext>
            </a:extLst>
          </p:cNvPr>
          <p:cNvPicPr>
            <a:picLocks noChangeAspect="1"/>
          </p:cNvPicPr>
          <p:nvPr/>
        </p:nvPicPr>
        <p:blipFill>
          <a:blip r:embed="rId3"/>
          <a:stretch>
            <a:fillRect/>
          </a:stretch>
        </p:blipFill>
        <p:spPr>
          <a:xfrm>
            <a:off x="-4928" y="1371327"/>
            <a:ext cx="10058400" cy="5622510"/>
          </a:xfrm>
          <a:prstGeom prst="rect">
            <a:avLst/>
          </a:prstGeom>
        </p:spPr>
      </p:pic>
    </p:spTree>
    <p:extLst>
      <p:ext uri="{BB962C8B-B14F-4D97-AF65-F5344CB8AC3E}">
        <p14:creationId xmlns:p14="http://schemas.microsoft.com/office/powerpoint/2010/main" val="64911124"/>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7"/>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9"/>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latin typeface="+mn-lt"/>
              </a:rPr>
              <a:t>WHAT FACTORS DETERMINE THE PRICE ELASTICITY OF DEMAND PART 4</a:t>
            </a:r>
          </a:p>
        </p:txBody>
      </p:sp>
      <p:sp>
        <p:nvSpPr>
          <p:cNvPr id="3" name="Content Placeholder 2"/>
          <p:cNvSpPr>
            <a:spLocks noGrp="1"/>
          </p:cNvSpPr>
          <p:nvPr>
            <p:ph sz="quarter" idx="10"/>
          </p:nvPr>
        </p:nvSpPr>
        <p:spPr/>
        <p:txBody>
          <a:bodyPr/>
          <a:lstStyle/>
          <a:p>
            <a:pPr marL="466725" indent="-466725">
              <a:spcAft>
                <a:spcPts val="1200"/>
              </a:spcAft>
              <a:buFont typeface="+mj-lt"/>
              <a:buAutoNum type="arabicPeriod" startAt="4"/>
              <a:defRPr/>
            </a:pPr>
            <a:r>
              <a:rPr lang="en-US" b="1" dirty="0">
                <a:latin typeface="+mn-lt"/>
              </a:rPr>
              <a:t>Time elapsed since the price change:</a:t>
            </a:r>
            <a:endParaRPr lang="en-US" dirty="0">
              <a:latin typeface="+mn-lt"/>
            </a:endParaRPr>
          </a:p>
          <a:p>
            <a:pPr marL="811213" lvl="1" indent="-344488">
              <a:spcAft>
                <a:spcPts val="1200"/>
              </a:spcAft>
              <a:defRPr/>
            </a:pPr>
            <a:r>
              <a:rPr lang="en-US" dirty="0">
                <a:latin typeface="+mn-lt"/>
              </a:rPr>
              <a:t>Less time to adjust means lower elasticity.</a:t>
            </a:r>
          </a:p>
          <a:p>
            <a:pPr marL="811213" lvl="1" indent="-344488">
              <a:spcAft>
                <a:spcPts val="1200"/>
              </a:spcAft>
              <a:defRPr/>
            </a:pPr>
            <a:r>
              <a:rPr lang="en-US" b="1" dirty="0">
                <a:latin typeface="+mn-lt"/>
              </a:rPr>
              <a:t>Over time </a:t>
            </a:r>
            <a:r>
              <a:rPr lang="en-US" dirty="0">
                <a:latin typeface="+mn-lt"/>
              </a:rPr>
              <a:t>consumers can adjust their behavior by finding substitutes (making demand more elastic).</a:t>
            </a:r>
          </a:p>
        </p:txBody>
      </p:sp>
    </p:spTree>
    <p:extLst>
      <p:ext uri="{BB962C8B-B14F-4D97-AF65-F5344CB8AC3E}">
        <p14:creationId xmlns:p14="http://schemas.microsoft.com/office/powerpoint/2010/main" val="1872933523"/>
      </p:ext>
    </p:extLst>
  </p:cSld>
  <p:clrMapOvr>
    <a:masterClrMapping/>
  </p:clrMapOvr>
</p:sld>
</file>

<file path=ppt/slides/slide4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latin typeface="+mn-lt"/>
              </a:rPr>
              <a:t>APPLICATIONS OF ELASTICITY OF DEMAND</a:t>
            </a:r>
          </a:p>
        </p:txBody>
      </p:sp>
      <p:sp>
        <p:nvSpPr>
          <p:cNvPr id="3" name="Content Placeholder 2"/>
          <p:cNvSpPr>
            <a:spLocks noGrp="1"/>
          </p:cNvSpPr>
          <p:nvPr>
            <p:ph sz="quarter" idx="10"/>
          </p:nvPr>
        </p:nvSpPr>
        <p:spPr/>
        <p:txBody>
          <a:bodyPr/>
          <a:lstStyle/>
          <a:p>
            <a:pPr marL="354013" indent="-354013">
              <a:spcAft>
                <a:spcPts val="1200"/>
              </a:spcAft>
              <a:defRPr/>
            </a:pPr>
            <a:r>
              <a:rPr lang="en-US" dirty="0">
                <a:latin typeface="+mn-lt"/>
              </a:rPr>
              <a:t>Why the war on drugs is hard to win:</a:t>
            </a:r>
          </a:p>
          <a:p>
            <a:pPr marL="720725" lvl="1" indent="-366713" eaLnBrk="1" hangingPunct="1">
              <a:spcAft>
                <a:spcPts val="1200"/>
              </a:spcAft>
              <a:defRPr/>
            </a:pPr>
            <a:r>
              <a:rPr lang="en-US" dirty="0">
                <a:latin typeface="+mn-lt"/>
              </a:rPr>
              <a:t>Because </a:t>
            </a:r>
            <a:r>
              <a:rPr lang="en-US" b="1" dirty="0">
                <a:latin typeface="+mn-lt"/>
              </a:rPr>
              <a:t>demand for most illegal drugs is inelastic, </a:t>
            </a:r>
            <a:r>
              <a:rPr lang="en-US" dirty="0">
                <a:latin typeface="+mn-lt"/>
              </a:rPr>
              <a:t>drug </a:t>
            </a:r>
            <a:r>
              <a:rPr lang="en-US" b="1" dirty="0">
                <a:latin typeface="+mn-lt"/>
              </a:rPr>
              <a:t>dealers</a:t>
            </a:r>
            <a:r>
              <a:rPr lang="en-US" dirty="0">
                <a:latin typeface="+mn-lt"/>
              </a:rPr>
              <a:t> </a:t>
            </a:r>
            <a:r>
              <a:rPr lang="en-US" b="1" dirty="0">
                <a:latin typeface="+mn-lt"/>
              </a:rPr>
              <a:t>earn greater revenue and gain more power</a:t>
            </a:r>
            <a:r>
              <a:rPr lang="en-US" dirty="0">
                <a:latin typeface="+mn-lt"/>
              </a:rPr>
              <a:t> as the war on drugs reduces the supply.</a:t>
            </a:r>
          </a:p>
        </p:txBody>
      </p:sp>
    </p:spTree>
    <p:extLst>
      <p:ext uri="{BB962C8B-B14F-4D97-AF65-F5344CB8AC3E}">
        <p14:creationId xmlns:p14="http://schemas.microsoft.com/office/powerpoint/2010/main" val="339477779"/>
      </p:ext>
    </p:extLst>
  </p:cSld>
  <p:clrMapOvr>
    <a:masterClrMapping/>
  </p:clrMapOvr>
</p:sld>
</file>

<file path=ppt/slides/slide4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latin typeface="+mn-lt"/>
              </a:rPr>
              <a:t>OTHER DEMAND ELASTICITIES</a:t>
            </a:r>
          </a:p>
        </p:txBody>
      </p:sp>
      <p:sp>
        <p:nvSpPr>
          <p:cNvPr id="3" name="Content Placeholder 2"/>
          <p:cNvSpPr>
            <a:spLocks noGrp="1"/>
          </p:cNvSpPr>
          <p:nvPr>
            <p:ph sz="quarter" idx="10"/>
          </p:nvPr>
        </p:nvSpPr>
        <p:spPr/>
        <p:txBody>
          <a:bodyPr/>
          <a:lstStyle/>
          <a:p>
            <a:pPr marL="354013" indent="-354013" eaLnBrk="1" hangingPunct="1">
              <a:spcAft>
                <a:spcPts val="1200"/>
              </a:spcAft>
            </a:pPr>
            <a:r>
              <a:rPr lang="en-US" dirty="0">
                <a:latin typeface="+mn-lt"/>
              </a:rPr>
              <a:t>The cross-price elasticity of demand measures how sensitive the quantity demanded of good A is to the price of good B.</a:t>
            </a:r>
          </a:p>
          <a:p>
            <a:pPr marL="354013" indent="-354013" eaLnBrk="1" hangingPunct="1">
              <a:spcAft>
                <a:spcPts val="1200"/>
              </a:spcAft>
            </a:pPr>
            <a:r>
              <a:rPr lang="en-US" b="1" dirty="0">
                <a:latin typeface="+mn-lt"/>
              </a:rPr>
              <a:t>Cross-price elasticity of demand =</a:t>
            </a:r>
          </a:p>
        </p:txBody>
      </p:sp>
      <p:graphicFrame>
        <p:nvGraphicFramePr>
          <p:cNvPr id="4" name="Object 3">
            <a:extLst>
              <a:ext uri="{FF2B5EF4-FFF2-40B4-BE49-F238E27FC236}">
                <a16:creationId xmlns:a16="http://schemas.microsoft.com/office/drawing/2014/main" id="{6C45C32E-69BF-A36F-23FD-8196ED97C831}"/>
              </a:ext>
            </a:extLst>
          </p:cNvPr>
          <p:cNvGraphicFramePr>
            <a:graphicFrameLocks noChangeAspect="1"/>
          </p:cNvGraphicFramePr>
          <p:nvPr>
            <p:extLst>
              <p:ext uri="{D42A27DB-BD31-4B8C-83A1-F6EECF244321}">
                <p14:modId xmlns:p14="http://schemas.microsoft.com/office/powerpoint/2010/main" val="2644476133"/>
              </p:ext>
            </p:extLst>
          </p:nvPr>
        </p:nvGraphicFramePr>
        <p:xfrm>
          <a:off x="2254097" y="4669498"/>
          <a:ext cx="5550207" cy="898377"/>
        </p:xfrm>
        <a:graphic>
          <a:graphicData uri="http://schemas.openxmlformats.org/presentationml/2006/ole">
            <mc:AlternateContent xmlns:mc="http://schemas.openxmlformats.org/markup-compatibility/2006">
              <mc:Choice xmlns:v="urn:schemas-microsoft-com:vml" Requires="v">
                <p:oleObj name="Equation" r:id="rId2" imgW="2589720" imgH="419641" progId="Equation.DSMT4">
                  <p:embed/>
                </p:oleObj>
              </mc:Choice>
              <mc:Fallback>
                <p:oleObj name="Equation" r:id="rId2" imgW="2589720" imgH="419641" progId="Equation.DSMT4">
                  <p:embed/>
                  <p:pic>
                    <p:nvPicPr>
                      <p:cNvPr id="4" name="Object 3">
                        <a:extLst>
                          <a:ext uri="{FF2B5EF4-FFF2-40B4-BE49-F238E27FC236}">
                            <a16:creationId xmlns:a16="http://schemas.microsoft.com/office/drawing/2014/main" id="{6C45C32E-69BF-A36F-23FD-8196ED97C831}"/>
                          </a:ext>
                        </a:extLst>
                      </p:cNvPr>
                      <p:cNvPicPr/>
                      <p:nvPr/>
                    </p:nvPicPr>
                    <p:blipFill>
                      <a:blip r:embed="rId3"/>
                      <a:stretch>
                        <a:fillRect/>
                      </a:stretch>
                    </p:blipFill>
                    <p:spPr>
                      <a:xfrm>
                        <a:off x="2254097" y="4669498"/>
                        <a:ext cx="5550207" cy="898377"/>
                      </a:xfrm>
                      <a:prstGeom prst="rect">
                        <a:avLst/>
                      </a:prstGeom>
                    </p:spPr>
                  </p:pic>
                </p:oleObj>
              </mc:Fallback>
            </mc:AlternateContent>
          </a:graphicData>
        </a:graphic>
      </p:graphicFrame>
    </p:spTree>
    <p:extLst>
      <p:ext uri="{BB962C8B-B14F-4D97-AF65-F5344CB8AC3E}">
        <p14:creationId xmlns:p14="http://schemas.microsoft.com/office/powerpoint/2010/main" val="4164155307"/>
      </p:ext>
    </p:extLst>
  </p:cSld>
  <p:clrMapOvr>
    <a:masterClrMapping/>
  </p:clrMapOvr>
</p:sld>
</file>

<file path=ppt/slides/slide4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928" y="226896"/>
            <a:ext cx="10053472" cy="987115"/>
          </a:xfrm>
        </p:spPr>
        <p:txBody>
          <a:bodyPr/>
          <a:lstStyle/>
          <a:p>
            <a:r>
              <a:rPr lang="en-US" dirty="0">
                <a:latin typeface="+mn-lt"/>
              </a:rPr>
              <a:t>CROSS-PRICE ELASTICITY OF DEMAND</a:t>
            </a:r>
          </a:p>
        </p:txBody>
      </p:sp>
      <p:sp>
        <p:nvSpPr>
          <p:cNvPr id="3" name="Content Placeholder 2"/>
          <p:cNvSpPr>
            <a:spLocks noGrp="1"/>
          </p:cNvSpPr>
          <p:nvPr>
            <p:ph sz="quarter" idx="10"/>
          </p:nvPr>
        </p:nvSpPr>
        <p:spPr>
          <a:xfrm>
            <a:off x="136632" y="1358536"/>
            <a:ext cx="9804186" cy="5966495"/>
          </a:xfrm>
        </p:spPr>
        <p:txBody>
          <a:bodyPr/>
          <a:lstStyle/>
          <a:p>
            <a:pPr marL="354013" indent="-354013">
              <a:spcAft>
                <a:spcPts val="600"/>
              </a:spcAft>
            </a:pPr>
            <a:r>
              <a:rPr lang="en-US" dirty="0">
                <a:latin typeface="+mn-lt"/>
              </a:rPr>
              <a:t>For </a:t>
            </a:r>
            <a:r>
              <a:rPr lang="en-US" b="1" dirty="0">
                <a:latin typeface="+mn-lt"/>
              </a:rPr>
              <a:t>substitutes, </a:t>
            </a:r>
            <a:r>
              <a:rPr lang="en-US" dirty="0">
                <a:latin typeface="+mn-lt"/>
              </a:rPr>
              <a:t>cross-price elasticity of demand</a:t>
            </a:r>
            <a:r>
              <a:rPr lang="en-US" baseline="-25000" dirty="0">
                <a:latin typeface="+mn-lt"/>
              </a:rPr>
              <a:t> </a:t>
            </a:r>
            <a:r>
              <a:rPr lang="en-US" dirty="0">
                <a:latin typeface="+mn-lt"/>
              </a:rPr>
              <a:t>is </a:t>
            </a:r>
            <a:r>
              <a:rPr lang="en-US" b="1" dirty="0">
                <a:latin typeface="+mn-lt"/>
              </a:rPr>
              <a:t>positive.</a:t>
            </a:r>
          </a:p>
          <a:p>
            <a:pPr marL="720725" lvl="1" indent="-366713" eaLnBrk="1" hangingPunct="1">
              <a:spcAft>
                <a:spcPts val="600"/>
              </a:spcAft>
            </a:pPr>
            <a:r>
              <a:rPr lang="en-US" dirty="0">
                <a:latin typeface="+mn-lt"/>
              </a:rPr>
              <a:t>An increase in the price of one brand of cookies will increase the demand for other brands.</a:t>
            </a:r>
          </a:p>
          <a:p>
            <a:pPr marL="720725" lvl="1" indent="-366713">
              <a:spcAft>
                <a:spcPts val="600"/>
              </a:spcAft>
            </a:pPr>
            <a:r>
              <a:rPr lang="en-US" dirty="0">
                <a:latin typeface="+mn-lt"/>
              </a:rPr>
              <a:t>The size of the cross-price elasticity shows how closely substitutable the two goods are.</a:t>
            </a:r>
          </a:p>
          <a:p>
            <a:pPr marL="354013" indent="-354013">
              <a:spcAft>
                <a:spcPts val="600"/>
              </a:spcAft>
            </a:pPr>
            <a:r>
              <a:rPr lang="en-US" dirty="0">
                <a:latin typeface="+mn-lt"/>
              </a:rPr>
              <a:t>For </a:t>
            </a:r>
            <a:r>
              <a:rPr lang="en-US" b="1" dirty="0">
                <a:latin typeface="+mn-lt"/>
              </a:rPr>
              <a:t>complements,</a:t>
            </a:r>
            <a:r>
              <a:rPr lang="en-US" dirty="0">
                <a:latin typeface="+mn-lt"/>
              </a:rPr>
              <a:t> cross-price elasticity of demand is </a:t>
            </a:r>
            <a:r>
              <a:rPr lang="en-US" b="1" dirty="0">
                <a:latin typeface="+mn-lt"/>
              </a:rPr>
              <a:t>negative.</a:t>
            </a:r>
          </a:p>
          <a:p>
            <a:pPr marL="720725" lvl="1" indent="-366713">
              <a:spcAft>
                <a:spcPts val="600"/>
              </a:spcAft>
            </a:pPr>
            <a:r>
              <a:rPr lang="en-US" dirty="0">
                <a:latin typeface="+mn-lt"/>
              </a:rPr>
              <a:t>An increase in the price of milk causes a decrease in demand for Oreos.</a:t>
            </a:r>
          </a:p>
          <a:p>
            <a:pPr marL="720725" lvl="1" indent="-366713">
              <a:spcAft>
                <a:spcPts val="600"/>
              </a:spcAft>
            </a:pPr>
            <a:r>
              <a:rPr lang="en-US" dirty="0">
                <a:latin typeface="+mn-lt"/>
              </a:rPr>
              <a:t>The size of the cross-price elasticity shows how closely complementary the two goods are.</a:t>
            </a:r>
          </a:p>
        </p:txBody>
      </p:sp>
    </p:spTree>
    <p:extLst>
      <p:ext uri="{BB962C8B-B14F-4D97-AF65-F5344CB8AC3E}">
        <p14:creationId xmlns:p14="http://schemas.microsoft.com/office/powerpoint/2010/main" val="1542907256"/>
      </p:ext>
    </p:extLst>
  </p:cSld>
  <p:clrMapOvr>
    <a:masterClrMapping/>
  </p:clrMapOvr>
</p:sld>
</file>

<file path=ppt/slides/slide4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latin typeface="+mn-lt"/>
              </a:rPr>
              <a:t>LEARN BY DOING: PRACTICE QUESTION 5</a:t>
            </a:r>
          </a:p>
        </p:txBody>
      </p:sp>
      <p:sp>
        <p:nvSpPr>
          <p:cNvPr id="3" name="Content Placeholder 2"/>
          <p:cNvSpPr>
            <a:spLocks noGrp="1"/>
          </p:cNvSpPr>
          <p:nvPr>
            <p:ph sz="quarter" idx="10"/>
          </p:nvPr>
        </p:nvSpPr>
        <p:spPr/>
        <p:txBody>
          <a:bodyPr/>
          <a:lstStyle/>
          <a:p>
            <a:pPr marL="354013" indent="-354013">
              <a:spcAft>
                <a:spcPts val="1200"/>
              </a:spcAft>
            </a:pPr>
            <a:r>
              <a:rPr lang="en-US" dirty="0">
                <a:latin typeface="+mn-lt"/>
              </a:rPr>
              <a:t>The price of good B increases by 4%, causing the quantity demanded of good A to decrease by 6%. The cross-price elasticity of demand is _____, and the goods are ______.</a:t>
            </a:r>
          </a:p>
          <a:p>
            <a:pPr marL="811213" lvl="1">
              <a:spcAft>
                <a:spcPts val="600"/>
              </a:spcAft>
              <a:buFont typeface="Calibri" pitchFamily="34" charset="0"/>
              <a:buAutoNum type="alphaLcParenR"/>
            </a:pPr>
            <a:r>
              <a:rPr lang="en-US" dirty="0">
                <a:latin typeface="+mn-lt"/>
              </a:rPr>
              <a:t>1.5; substitutes</a:t>
            </a:r>
          </a:p>
          <a:p>
            <a:pPr marL="811213" lvl="1">
              <a:spcAft>
                <a:spcPts val="600"/>
              </a:spcAft>
              <a:buFont typeface="Calibri" pitchFamily="34" charset="0"/>
              <a:buAutoNum type="alphaLcParenR"/>
            </a:pPr>
            <a:r>
              <a:rPr lang="en-US" dirty="0">
                <a:latin typeface="+mn-lt"/>
              </a:rPr>
              <a:t>–1.5; complements</a:t>
            </a:r>
          </a:p>
          <a:p>
            <a:pPr marL="811213" lvl="1">
              <a:spcAft>
                <a:spcPts val="600"/>
              </a:spcAft>
              <a:buFont typeface="Calibri" pitchFamily="34" charset="0"/>
              <a:buAutoNum type="alphaLcParenR"/>
            </a:pPr>
            <a:r>
              <a:rPr lang="en-US" dirty="0">
                <a:latin typeface="+mn-lt"/>
              </a:rPr>
              <a:t>0.67; complements</a:t>
            </a:r>
          </a:p>
          <a:p>
            <a:pPr marL="811213" lvl="1">
              <a:spcAft>
                <a:spcPts val="600"/>
              </a:spcAft>
              <a:buFont typeface="Calibri" pitchFamily="34" charset="0"/>
              <a:buAutoNum type="alphaLcParenR"/>
            </a:pPr>
            <a:r>
              <a:rPr lang="en-US" dirty="0">
                <a:latin typeface="+mn-lt"/>
              </a:rPr>
              <a:t>–2.4; substitutes</a:t>
            </a:r>
          </a:p>
        </p:txBody>
      </p:sp>
    </p:spTree>
    <p:extLst>
      <p:ext uri="{BB962C8B-B14F-4D97-AF65-F5344CB8AC3E}">
        <p14:creationId xmlns:p14="http://schemas.microsoft.com/office/powerpoint/2010/main" val="3635662816"/>
      </p:ext>
    </p:extLst>
  </p:cSld>
  <p:clrMapOvr>
    <a:masterClrMapping/>
  </p:clrMapOvr>
</p:sld>
</file>

<file path=ppt/slides/slide5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latin typeface="+mn-lt"/>
              </a:rPr>
              <a:t>LEARN BY DOING: PRACTICE QUESTION 5</a:t>
            </a:r>
            <a:br>
              <a:rPr lang="en-US" dirty="0">
                <a:latin typeface="+mn-lt"/>
              </a:rPr>
            </a:br>
            <a:r>
              <a:rPr lang="en-US" dirty="0">
                <a:latin typeface="+mn-lt"/>
              </a:rPr>
              <a:t>(ANSWER)</a:t>
            </a:r>
          </a:p>
        </p:txBody>
      </p:sp>
      <p:sp>
        <p:nvSpPr>
          <p:cNvPr id="3" name="Content Placeholder 2"/>
          <p:cNvSpPr>
            <a:spLocks noGrp="1"/>
          </p:cNvSpPr>
          <p:nvPr>
            <p:ph sz="quarter" idx="10"/>
          </p:nvPr>
        </p:nvSpPr>
        <p:spPr/>
        <p:txBody>
          <a:bodyPr/>
          <a:lstStyle/>
          <a:p>
            <a:pPr marL="354013" indent="-354013">
              <a:spcAft>
                <a:spcPts val="1200"/>
              </a:spcAft>
            </a:pPr>
            <a:r>
              <a:rPr lang="en-US" dirty="0">
                <a:latin typeface="+mn-lt"/>
              </a:rPr>
              <a:t>The price of good B increases by 4%, causing the quantity demanded of good A to decrease by 6%. The cross-price elasticity of demand is _____, and the goods are ______. </a:t>
            </a:r>
          </a:p>
          <a:p>
            <a:pPr marL="811213" lvl="1">
              <a:spcAft>
                <a:spcPts val="600"/>
              </a:spcAft>
              <a:buFont typeface="Calibri" pitchFamily="34" charset="0"/>
              <a:buAutoNum type="alphaLcParenR"/>
            </a:pPr>
            <a:r>
              <a:rPr lang="en-US" dirty="0">
                <a:latin typeface="+mn-lt"/>
              </a:rPr>
              <a:t>1.5; substitutes</a:t>
            </a:r>
          </a:p>
          <a:p>
            <a:pPr marL="811213" lvl="1">
              <a:spcAft>
                <a:spcPts val="600"/>
              </a:spcAft>
              <a:buFont typeface="Calibri" pitchFamily="34" charset="0"/>
              <a:buAutoNum type="alphaLcParenR"/>
            </a:pPr>
            <a:r>
              <a:rPr lang="en-US" b="1" dirty="0">
                <a:latin typeface="+mn-lt"/>
              </a:rPr>
              <a:t>–1.5; complements (correct answer)</a:t>
            </a:r>
          </a:p>
          <a:p>
            <a:pPr marL="811213" lvl="1">
              <a:spcAft>
                <a:spcPts val="600"/>
              </a:spcAft>
              <a:buFont typeface="Calibri" pitchFamily="34" charset="0"/>
              <a:buAutoNum type="alphaLcParenR"/>
            </a:pPr>
            <a:r>
              <a:rPr lang="en-US" dirty="0">
                <a:latin typeface="+mn-lt"/>
              </a:rPr>
              <a:t>0.67; complements</a:t>
            </a:r>
          </a:p>
          <a:p>
            <a:pPr marL="811213" lvl="1">
              <a:spcAft>
                <a:spcPts val="600"/>
              </a:spcAft>
              <a:buFont typeface="Calibri" pitchFamily="34" charset="0"/>
              <a:buAutoNum type="alphaLcParenR"/>
            </a:pPr>
            <a:r>
              <a:rPr lang="en-US" dirty="0">
                <a:latin typeface="+mn-lt"/>
              </a:rPr>
              <a:t>–2.4; substitutes</a:t>
            </a:r>
          </a:p>
        </p:txBody>
      </p:sp>
      <p:grpSp>
        <p:nvGrpSpPr>
          <p:cNvPr id="6" name="Group 5">
            <a:extLst>
              <a:ext uri="{FF2B5EF4-FFF2-40B4-BE49-F238E27FC236}">
                <a16:creationId xmlns:a16="http://schemas.microsoft.com/office/drawing/2014/main" id="{113A8CE8-273E-C0B4-6718-022B7AA7F63C}"/>
              </a:ext>
            </a:extLst>
          </p:cNvPr>
          <p:cNvGrpSpPr/>
          <p:nvPr/>
        </p:nvGrpSpPr>
        <p:grpSpPr>
          <a:xfrm>
            <a:off x="1968348" y="6116440"/>
            <a:ext cx="7167246" cy="855859"/>
            <a:chOff x="1968348" y="6116440"/>
            <a:chExt cx="7167246" cy="855859"/>
          </a:xfrm>
        </p:grpSpPr>
        <mc:AlternateContent xmlns:mc="http://schemas.openxmlformats.org/markup-compatibility/2006" xmlns:a14="http://schemas.microsoft.com/office/drawing/2010/main">
          <mc:Choice Requires="a14">
            <p:graphicFrame>
              <p:nvGraphicFramePr>
                <p:cNvPr id="4" name="Object 3">
                  <a:extLst>
                    <a:ext uri="{FF2B5EF4-FFF2-40B4-BE49-F238E27FC236}">
                      <a16:creationId xmlns:a16="http://schemas.microsoft.com/office/drawing/2014/main" id="{BBB6177B-DAEE-5185-4889-6C2EA78D6EC2}"/>
                    </a:ext>
                  </a:extLst>
                </p:cNvPr>
                <p:cNvGraphicFramePr>
                  <a:graphicFrameLocks noChangeAspect="1"/>
                </p:cNvGraphicFramePr>
                <p:nvPr>
                  <p:extLst>
                    <p:ext uri="{D42A27DB-BD31-4B8C-83A1-F6EECF244321}">
                      <p14:modId xmlns:p14="http://schemas.microsoft.com/office/powerpoint/2010/main" val="1471313643"/>
                    </p:ext>
                  </p:extLst>
                </p:nvPr>
              </p:nvGraphicFramePr>
              <p:xfrm>
                <a:off x="1968348" y="6116440"/>
                <a:ext cx="4249572" cy="855859"/>
              </p:xfrm>
              <a:graphic>
                <a:graphicData uri="http://schemas.openxmlformats.org/presentationml/2006/ole">
                  <mc:AlternateContent>
                    <mc:Choice xmlns:v="urn:schemas-microsoft-com:vml" Requires="v">
                      <p:oleObj name="Equation" r:id="rId3" imgW="2589720" imgH="419641" progId="Equation.DSMT4">
                        <p:embed/>
                      </p:oleObj>
                    </mc:Choice>
                    <mc:Fallback>
                      <p:oleObj name="Equation" r:id="rId3" imgW="2589720" imgH="419641" progId="Equation.DSMT4">
                        <p:embed/>
                        <p:pic>
                          <p:nvPicPr>
                            <p:cNvPr id="4" name="Object 3">
                              <a:extLst>
                                <a:ext uri="{FF2B5EF4-FFF2-40B4-BE49-F238E27FC236}">
                                  <a16:creationId xmlns:a16="http://schemas.microsoft.com/office/drawing/2014/main" id="{BBB6177B-DAEE-5185-4889-6C2EA78D6EC2}"/>
                                </a:ext>
                              </a:extLst>
                            </p:cNvPr>
                            <p:cNvPicPr/>
                            <p:nvPr/>
                          </p:nvPicPr>
                          <p:blipFill>
                            <a:blip r:embed="rId4"/>
                            <a:stretch>
                              <a:fillRect/>
                            </a:stretch>
                          </p:blipFill>
                          <p:spPr>
                            <a:xfrm>
                              <a:off x="1968348" y="6116440"/>
                              <a:ext cx="4249572" cy="855859"/>
                            </a:xfrm>
                            <a:prstGeom prst="rect">
                              <a:avLst/>
                            </a:prstGeom>
                          </p:spPr>
                        </p:pic>
                      </p:oleObj>
                    </mc:Fallback>
                  </mc:AlternateContent>
                </a:graphicData>
              </a:graphic>
            </p:graphicFrame>
          </mc:Choice>
          <mc:Fallback xmlns="">
            <p:graphicFrame>
              <p:nvGraphicFramePr>
                <p:cNvPr id="4" name="Object 3">
                  <a:extLst>
                    <a:ext uri="{FF2B5EF4-FFF2-40B4-BE49-F238E27FC236}">
                      <a16:creationId xmlns:a16="http://schemas.microsoft.com/office/drawing/2014/main" id="{BBB6177B-DAEE-5185-4889-6C2EA78D6EC2}"/>
                    </a:ext>
                  </a:extLst>
                </p:cNvPr>
                <p:cNvGraphicFramePr>
                  <a:graphicFrameLocks noChangeAspect="1"/>
                </p:cNvGraphicFramePr>
                <p:nvPr>
                  <p:extLst>
                    <p:ext uri="{D42A27DB-BD31-4B8C-83A1-F6EECF244321}">
                      <p14:modId xmlns:p14="http://schemas.microsoft.com/office/powerpoint/2010/main" val="1471313643"/>
                    </p:ext>
                  </p:extLst>
                </p:nvPr>
              </p:nvGraphicFramePr>
              <p:xfrm>
                <a:off x="1968348" y="6116440"/>
                <a:ext cx="4249572" cy="855859"/>
              </p:xfrm>
              <a:graphic>
                <a:graphicData uri="http://schemas.openxmlformats.org/presentationml/2006/ole">
                  <mc:AlternateContent>
                    <mc:Choice xmlns:v="urn:schemas-microsoft-com:vml" Requires="v">
                      <p:oleObj name="Equation" r:id="rId5" imgW="2589720" imgH="419641" progId="Equation.DSMT4">
                        <p:embed/>
                      </p:oleObj>
                    </mc:Choice>
                    <mc:Fallback>
                      <p:oleObj name="Equation" r:id="rId5" imgW="2589720" imgH="419641" progId="Equation.DSMT4">
                        <p:embed/>
                        <p:pic>
                          <p:nvPicPr>
                            <p:cNvPr id="4" name="Object 3">
                              <a:extLst>
                                <a:ext uri="{FF2B5EF4-FFF2-40B4-BE49-F238E27FC236}">
                                  <a16:creationId xmlns:a16="http://schemas.microsoft.com/office/drawing/2014/main" id="{BBB6177B-DAEE-5185-4889-6C2EA78D6EC2}"/>
                                </a:ext>
                              </a:extLst>
                            </p:cNvPr>
                            <p:cNvPicPr/>
                            <p:nvPr/>
                          </p:nvPicPr>
                          <p:blipFill>
                            <a:blip r:embed="rId6"/>
                            <a:stretch>
                              <a:fillRect/>
                            </a:stretch>
                          </p:blipFill>
                          <p:spPr>
                            <a:xfrm>
                              <a:off x="1968348" y="6116440"/>
                              <a:ext cx="4249572" cy="855859"/>
                            </a:xfrm>
                            <a:prstGeom prst="rect">
                              <a:avLst/>
                            </a:prstGeom>
                          </p:spPr>
                        </p:pic>
                      </p:oleObj>
                    </mc:Fallback>
                  </mc:AlternateContent>
                </a:graphicData>
              </a:graphic>
            </p:graphicFrame>
          </mc:Fallback>
        </mc:AlternateContent>
        <mc:AlternateContent xmlns:mc="http://schemas.openxmlformats.org/markup-compatibility/2006" xmlns:a14="http://schemas.microsoft.com/office/drawing/2010/main">
          <mc:Choice Requires="a14">
            <p:sp>
              <p:nvSpPr>
                <p:cNvPr id="5" name="TextBox 4">
                  <a:extLst>
                    <a:ext uri="{FF2B5EF4-FFF2-40B4-BE49-F238E27FC236}">
                      <a16:creationId xmlns:a16="http://schemas.microsoft.com/office/drawing/2014/main" id="{7E1896CA-52AD-2D19-BC5B-019DB446D53B}"/>
                    </a:ext>
                  </a:extLst>
                </p:cNvPr>
                <p:cNvSpPr txBox="1"/>
                <p:nvPr/>
              </p:nvSpPr>
              <p:spPr>
                <a:xfrm>
                  <a:off x="7044509" y="6116440"/>
                  <a:ext cx="2091085" cy="826252"/>
                </a:xfrm>
                <a:prstGeom prst="rect">
                  <a:avLst/>
                </a:prstGeom>
                <a:noFill/>
              </p:spPr>
              <p:txBody>
                <a:bodyPr wrap="none" lIns="0" tIns="0" rIns="0" bIns="0" rtlCol="0">
                  <a:spAutoFit/>
                </a:bodyPr>
                <a:lstStyle/>
                <a:p>
                  <a:pPr/>
                  <a14:m>
                    <m:oMathPara xmlns:m="http://schemas.openxmlformats.org/officeDocument/2006/math">
                      <m:oMathParaPr>
                        <m:jc m:val="centerGroup"/>
                      </m:oMathParaPr>
                      <m:oMath xmlns:m="http://schemas.openxmlformats.org/officeDocument/2006/math">
                        <m:f>
                          <m:fPr>
                            <m:ctrlPr>
                              <a:rPr lang="en-US" sz="2800" i="1" smtClean="0">
                                <a:latin typeface="Cambria Math" panose="02040503050406030204" pitchFamily="18" charset="0"/>
                              </a:rPr>
                            </m:ctrlPr>
                          </m:fPr>
                          <m:num>
                            <m:r>
                              <a:rPr lang="en-US" sz="2800" b="0" i="1" smtClean="0">
                                <a:latin typeface="Cambria Math" panose="02040503050406030204" pitchFamily="18" charset="0"/>
                              </a:rPr>
                              <m:t>−6%</m:t>
                            </m:r>
                          </m:num>
                          <m:den>
                            <m:r>
                              <a:rPr lang="en-US" sz="2800" b="0" i="1" smtClean="0">
                                <a:latin typeface="Cambria Math" panose="02040503050406030204" pitchFamily="18" charset="0"/>
                              </a:rPr>
                              <m:t>4%</m:t>
                            </m:r>
                          </m:den>
                        </m:f>
                        <m:r>
                          <a:rPr lang="en-US" sz="2800" i="1" smtClean="0">
                            <a:latin typeface="Cambria Math" panose="02040503050406030204" pitchFamily="18" charset="0"/>
                          </a:rPr>
                          <m:t>=</m:t>
                        </m:r>
                        <m:r>
                          <a:rPr lang="en-US" sz="2800" b="0" i="1" smtClean="0">
                            <a:latin typeface="Cambria Math" panose="02040503050406030204" pitchFamily="18" charset="0"/>
                          </a:rPr>
                          <m:t>−1.5</m:t>
                        </m:r>
                      </m:oMath>
                    </m:oMathPara>
                  </a14:m>
                  <a:endParaRPr lang="en-US" dirty="0"/>
                </a:p>
              </p:txBody>
            </p:sp>
          </mc:Choice>
          <mc:Fallback xmlns="">
            <p:sp>
              <p:nvSpPr>
                <p:cNvPr id="5" name="TextBox 4">
                  <a:extLst>
                    <a:ext uri="{FF2B5EF4-FFF2-40B4-BE49-F238E27FC236}">
                      <a16:creationId xmlns:a16="http://schemas.microsoft.com/office/drawing/2014/main" id="{7E1896CA-52AD-2D19-BC5B-019DB446D53B}"/>
                    </a:ext>
                  </a:extLst>
                </p:cNvPr>
                <p:cNvSpPr txBox="1">
                  <a:spLocks noRot="1" noChangeAspect="1" noMove="1" noResize="1" noEditPoints="1" noAdjustHandles="1" noChangeArrowheads="1" noChangeShapeType="1" noTextEdit="1"/>
                </p:cNvSpPr>
                <p:nvPr/>
              </p:nvSpPr>
              <p:spPr>
                <a:xfrm>
                  <a:off x="7044509" y="6116440"/>
                  <a:ext cx="2091085" cy="826252"/>
                </a:xfrm>
                <a:prstGeom prst="rect">
                  <a:avLst/>
                </a:prstGeom>
                <a:blipFill>
                  <a:blip r:embed="rId7"/>
                  <a:stretch>
                    <a:fillRect/>
                  </a:stretch>
                </a:blipFill>
              </p:spPr>
              <p:txBody>
                <a:bodyPr/>
                <a:lstStyle/>
                <a:p>
                  <a:r>
                    <a:rPr lang="en-US">
                      <a:noFill/>
                    </a:rPr>
                    <a:t> </a:t>
                  </a:r>
                </a:p>
              </p:txBody>
            </p:sp>
          </mc:Fallback>
        </mc:AlternateContent>
      </p:grpSp>
    </p:spTree>
    <p:extLst>
      <p:ext uri="{BB962C8B-B14F-4D97-AF65-F5344CB8AC3E}">
        <p14:creationId xmlns:p14="http://schemas.microsoft.com/office/powerpoint/2010/main" val="177795818"/>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6"/>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5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latin typeface="+mn-lt"/>
              </a:rPr>
              <a:t>INCOME ELASTICITY OF DEMAND PART 1</a:t>
            </a:r>
          </a:p>
        </p:txBody>
      </p:sp>
      <p:sp>
        <p:nvSpPr>
          <p:cNvPr id="3" name="Content Placeholder 2"/>
          <p:cNvSpPr>
            <a:spLocks noGrp="1"/>
          </p:cNvSpPr>
          <p:nvPr>
            <p:ph sz="quarter" idx="10"/>
          </p:nvPr>
        </p:nvSpPr>
        <p:spPr/>
        <p:txBody>
          <a:bodyPr/>
          <a:lstStyle/>
          <a:p>
            <a:pPr marL="354013" indent="-354013" eaLnBrk="1" hangingPunct="1">
              <a:spcAft>
                <a:spcPts val="1200"/>
              </a:spcAft>
            </a:pPr>
            <a:r>
              <a:rPr lang="en-US" dirty="0">
                <a:latin typeface="+mn-lt"/>
              </a:rPr>
              <a:t>The </a:t>
            </a:r>
            <a:r>
              <a:rPr lang="en-US" b="1" dirty="0">
                <a:latin typeface="+mn-lt"/>
              </a:rPr>
              <a:t>income elasticity of demand </a:t>
            </a:r>
            <a:r>
              <a:rPr lang="en-US" dirty="0">
                <a:latin typeface="+mn-lt"/>
              </a:rPr>
              <a:t>measures how sensitive the quantity demanded of a good is to changes in income</a:t>
            </a:r>
            <a:r>
              <a:rPr lang="en-US" i="1" dirty="0">
                <a:latin typeface="+mn-lt"/>
              </a:rPr>
              <a:t>.</a:t>
            </a:r>
          </a:p>
          <a:p>
            <a:pPr marL="354013" indent="-354013" eaLnBrk="1" hangingPunct="1">
              <a:spcAft>
                <a:spcPts val="1200"/>
              </a:spcAft>
            </a:pPr>
            <a:r>
              <a:rPr lang="en-US" b="1" dirty="0">
                <a:latin typeface="+mn-lt"/>
              </a:rPr>
              <a:t>Income elasticity of demand =</a:t>
            </a:r>
          </a:p>
        </p:txBody>
      </p:sp>
      <p:graphicFrame>
        <p:nvGraphicFramePr>
          <p:cNvPr id="4" name="Object 3">
            <a:extLst>
              <a:ext uri="{FF2B5EF4-FFF2-40B4-BE49-F238E27FC236}">
                <a16:creationId xmlns:a16="http://schemas.microsoft.com/office/drawing/2014/main" id="{9B3C9AF0-7DA2-C718-03B1-3D83883B4484}"/>
              </a:ext>
            </a:extLst>
          </p:cNvPr>
          <p:cNvGraphicFramePr>
            <a:graphicFrameLocks noChangeAspect="1"/>
          </p:cNvGraphicFramePr>
          <p:nvPr>
            <p:extLst>
              <p:ext uri="{D42A27DB-BD31-4B8C-83A1-F6EECF244321}">
                <p14:modId xmlns:p14="http://schemas.microsoft.com/office/powerpoint/2010/main" val="120452411"/>
              </p:ext>
            </p:extLst>
          </p:nvPr>
        </p:nvGraphicFramePr>
        <p:xfrm>
          <a:off x="2621884" y="4718548"/>
          <a:ext cx="4395988" cy="816706"/>
        </p:xfrm>
        <a:graphic>
          <a:graphicData uri="http://schemas.openxmlformats.org/presentationml/2006/ole">
            <mc:AlternateContent xmlns:mc="http://schemas.openxmlformats.org/markup-compatibility/2006">
              <mc:Choice xmlns:v="urn:schemas-microsoft-com:vml" Requires="v">
                <p:oleObj name="Equation" r:id="rId3" imgW="2256515" imgH="419641" progId="Equation.DSMT4">
                  <p:embed/>
                </p:oleObj>
              </mc:Choice>
              <mc:Fallback>
                <p:oleObj name="Equation" r:id="rId3" imgW="2256515" imgH="419641" progId="Equation.DSMT4">
                  <p:embed/>
                  <p:pic>
                    <p:nvPicPr>
                      <p:cNvPr id="4" name="Object 3">
                        <a:extLst>
                          <a:ext uri="{FF2B5EF4-FFF2-40B4-BE49-F238E27FC236}">
                            <a16:creationId xmlns:a16="http://schemas.microsoft.com/office/drawing/2014/main" id="{9B3C9AF0-7DA2-C718-03B1-3D83883B4484}"/>
                          </a:ext>
                        </a:extLst>
                      </p:cNvPr>
                      <p:cNvPicPr/>
                      <p:nvPr/>
                    </p:nvPicPr>
                    <p:blipFill>
                      <a:blip r:embed="rId4"/>
                      <a:stretch>
                        <a:fillRect/>
                      </a:stretch>
                    </p:blipFill>
                    <p:spPr>
                      <a:xfrm>
                        <a:off x="2621884" y="4718548"/>
                        <a:ext cx="4395988" cy="816706"/>
                      </a:xfrm>
                      <a:prstGeom prst="rect">
                        <a:avLst/>
                      </a:prstGeom>
                    </p:spPr>
                  </p:pic>
                </p:oleObj>
              </mc:Fallback>
            </mc:AlternateContent>
          </a:graphicData>
        </a:graphic>
      </p:graphicFrame>
    </p:spTree>
    <p:extLst>
      <p:ext uri="{BB962C8B-B14F-4D97-AF65-F5344CB8AC3E}">
        <p14:creationId xmlns:p14="http://schemas.microsoft.com/office/powerpoint/2010/main" val="2915062195"/>
      </p:ext>
    </p:extLst>
  </p:cSld>
  <p:clrMapOvr>
    <a:masterClrMapping/>
  </p:clrMapOvr>
</p:sld>
</file>

<file path=ppt/slides/slide5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latin typeface="+mn-lt"/>
              </a:rPr>
              <a:t>INCOME ELASTICITY OF DEMAND PART 2</a:t>
            </a:r>
          </a:p>
        </p:txBody>
      </p:sp>
      <p:sp>
        <p:nvSpPr>
          <p:cNvPr id="3" name="Content Placeholder 2"/>
          <p:cNvSpPr>
            <a:spLocks noGrp="1"/>
          </p:cNvSpPr>
          <p:nvPr>
            <p:ph sz="quarter" idx="10"/>
          </p:nvPr>
        </p:nvSpPr>
        <p:spPr/>
        <p:txBody>
          <a:bodyPr/>
          <a:lstStyle/>
          <a:p>
            <a:pPr marL="354013" indent="-354013">
              <a:spcAft>
                <a:spcPts val="1200"/>
              </a:spcAft>
            </a:pPr>
            <a:r>
              <a:rPr lang="en-US" dirty="0">
                <a:latin typeface="+mn-lt"/>
              </a:rPr>
              <a:t>The income elasticity of demand can be used to distinguish normal from inferior goods.</a:t>
            </a:r>
          </a:p>
          <a:p>
            <a:pPr marL="720725" lvl="1" indent="-366713">
              <a:spcAft>
                <a:spcPts val="1200"/>
              </a:spcAft>
              <a:defRPr/>
            </a:pPr>
            <a:r>
              <a:rPr lang="en-US" dirty="0">
                <a:latin typeface="+mn-lt"/>
              </a:rPr>
              <a:t>For </a:t>
            </a:r>
            <a:r>
              <a:rPr lang="en-US" b="1" dirty="0">
                <a:latin typeface="+mn-lt"/>
              </a:rPr>
              <a:t>normal goods,</a:t>
            </a:r>
            <a:r>
              <a:rPr lang="en-US" dirty="0">
                <a:latin typeface="+mn-lt"/>
              </a:rPr>
              <a:t> income elasticity</a:t>
            </a:r>
            <a:r>
              <a:rPr lang="en-US" baseline="-25000" dirty="0">
                <a:latin typeface="+mn-lt"/>
              </a:rPr>
              <a:t> </a:t>
            </a:r>
            <a:r>
              <a:rPr lang="en-US" dirty="0">
                <a:latin typeface="+mn-lt"/>
              </a:rPr>
              <a:t>is </a:t>
            </a:r>
            <a:r>
              <a:rPr lang="en-US" b="1" dirty="0">
                <a:latin typeface="+mn-lt"/>
              </a:rPr>
              <a:t>positive.</a:t>
            </a:r>
          </a:p>
          <a:p>
            <a:pPr marL="720725" lvl="1" indent="-366713">
              <a:spcAft>
                <a:spcPts val="1200"/>
              </a:spcAft>
              <a:defRPr/>
            </a:pPr>
            <a:r>
              <a:rPr lang="en-US" dirty="0">
                <a:latin typeface="+mn-lt"/>
              </a:rPr>
              <a:t>For </a:t>
            </a:r>
            <a:r>
              <a:rPr lang="en-US" b="1" dirty="0">
                <a:latin typeface="+mn-lt"/>
              </a:rPr>
              <a:t>inferior goods,</a:t>
            </a:r>
            <a:r>
              <a:rPr lang="en-US" dirty="0">
                <a:latin typeface="+mn-lt"/>
              </a:rPr>
              <a:t> income elasticity</a:t>
            </a:r>
            <a:r>
              <a:rPr lang="en-US" baseline="-25000" dirty="0">
                <a:latin typeface="+mn-lt"/>
              </a:rPr>
              <a:t> </a:t>
            </a:r>
            <a:r>
              <a:rPr lang="en-US" dirty="0">
                <a:latin typeface="+mn-lt"/>
              </a:rPr>
              <a:t>is </a:t>
            </a:r>
            <a:r>
              <a:rPr lang="en-US" b="1" dirty="0">
                <a:latin typeface="+mn-lt"/>
              </a:rPr>
              <a:t>negative.</a:t>
            </a:r>
          </a:p>
        </p:txBody>
      </p:sp>
    </p:spTree>
    <p:extLst>
      <p:ext uri="{BB962C8B-B14F-4D97-AF65-F5344CB8AC3E}">
        <p14:creationId xmlns:p14="http://schemas.microsoft.com/office/powerpoint/2010/main" val="386084151"/>
      </p:ext>
    </p:extLst>
  </p:cSld>
  <p:clrMapOvr>
    <a:masterClrMapping/>
  </p:clrMapOvr>
</p:sld>
</file>

<file path=ppt/slides/slide5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latin typeface="+mn-lt"/>
              </a:rPr>
              <a:t>INCOME ELASTICITY OF DEMAND PART 3</a:t>
            </a:r>
          </a:p>
        </p:txBody>
      </p:sp>
      <p:sp>
        <p:nvSpPr>
          <p:cNvPr id="3" name="Content Placeholder 2"/>
          <p:cNvSpPr>
            <a:spLocks noGrp="1"/>
          </p:cNvSpPr>
          <p:nvPr>
            <p:ph sz="quarter" idx="10"/>
          </p:nvPr>
        </p:nvSpPr>
        <p:spPr/>
        <p:txBody>
          <a:bodyPr/>
          <a:lstStyle/>
          <a:p>
            <a:pPr marL="354013" indent="-354013">
              <a:spcAft>
                <a:spcPts val="600"/>
              </a:spcAft>
              <a:defRPr/>
            </a:pPr>
            <a:r>
              <a:rPr lang="en-US" dirty="0">
                <a:latin typeface="+mn-lt"/>
              </a:rPr>
              <a:t>Normal goods can be income-elastic or not.</a:t>
            </a:r>
          </a:p>
          <a:p>
            <a:pPr marL="354013" indent="-354013">
              <a:spcAft>
                <a:spcPts val="600"/>
              </a:spcAft>
              <a:defRPr/>
            </a:pPr>
            <a:r>
              <a:rPr lang="en-US" dirty="0">
                <a:latin typeface="+mn-lt"/>
              </a:rPr>
              <a:t>For </a:t>
            </a:r>
            <a:r>
              <a:rPr lang="en-US" b="1" dirty="0">
                <a:latin typeface="+mn-lt"/>
              </a:rPr>
              <a:t>income-elastic goods</a:t>
            </a:r>
            <a:r>
              <a:rPr lang="en-US" dirty="0">
                <a:latin typeface="+mn-lt"/>
              </a:rPr>
              <a:t>, income elasticity is </a:t>
            </a:r>
            <a:r>
              <a:rPr lang="en-US" b="1" dirty="0">
                <a:latin typeface="+mn-lt"/>
              </a:rPr>
              <a:t>greater than</a:t>
            </a:r>
            <a:r>
              <a:rPr lang="en-US" dirty="0">
                <a:latin typeface="+mn-lt"/>
              </a:rPr>
              <a:t> </a:t>
            </a:r>
            <a:r>
              <a:rPr lang="en-US" b="1" dirty="0">
                <a:latin typeface="+mn-lt"/>
              </a:rPr>
              <a:t>1.</a:t>
            </a:r>
          </a:p>
          <a:p>
            <a:pPr marL="354013" indent="-354013">
              <a:spcAft>
                <a:spcPts val="600"/>
              </a:spcAft>
              <a:defRPr/>
            </a:pPr>
            <a:r>
              <a:rPr lang="en-US" dirty="0">
                <a:latin typeface="+mn-lt"/>
              </a:rPr>
              <a:t>For </a:t>
            </a:r>
            <a:r>
              <a:rPr lang="en-US" b="1" dirty="0">
                <a:latin typeface="+mn-lt"/>
              </a:rPr>
              <a:t>income-inelastic goods</a:t>
            </a:r>
            <a:r>
              <a:rPr lang="en-US" dirty="0">
                <a:latin typeface="+mn-lt"/>
              </a:rPr>
              <a:t>, income elasticity is </a:t>
            </a:r>
            <a:r>
              <a:rPr lang="en-US" b="1" dirty="0">
                <a:latin typeface="+mn-lt"/>
              </a:rPr>
              <a:t>positive but less than 1.</a:t>
            </a:r>
          </a:p>
        </p:txBody>
      </p:sp>
    </p:spTree>
    <p:extLst>
      <p:ext uri="{BB962C8B-B14F-4D97-AF65-F5344CB8AC3E}">
        <p14:creationId xmlns:p14="http://schemas.microsoft.com/office/powerpoint/2010/main" val="820320176"/>
      </p:ext>
    </p:extLst>
  </p:cSld>
  <p:clrMapOvr>
    <a:masterClrMapping/>
  </p:clrMapOvr>
</p:sld>
</file>

<file path=ppt/slides/slide5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latin typeface="+mn-lt"/>
              </a:rPr>
              <a:t>LEARN BY DOING: PRACTICE QUESTION 6</a:t>
            </a:r>
          </a:p>
        </p:txBody>
      </p:sp>
      <p:sp>
        <p:nvSpPr>
          <p:cNvPr id="3" name="Content Placeholder 2"/>
          <p:cNvSpPr>
            <a:spLocks noGrp="1"/>
          </p:cNvSpPr>
          <p:nvPr>
            <p:ph sz="quarter" idx="10"/>
          </p:nvPr>
        </p:nvSpPr>
        <p:spPr/>
        <p:txBody>
          <a:bodyPr/>
          <a:lstStyle/>
          <a:p>
            <a:pPr marL="354013" indent="-354013">
              <a:spcAft>
                <a:spcPts val="1200"/>
              </a:spcAft>
            </a:pPr>
            <a:r>
              <a:rPr lang="en-US" dirty="0">
                <a:latin typeface="+mn-lt"/>
              </a:rPr>
              <a:t>Tonya consumes 10 boxes of ramen noodles a year when her yearly income is $40,000. After her income falls to $30,000 a year, she consumes 40 boxes of ramen noodles a year. Calculate her income elasticity of demand for ramen noodles using the midpoint method.</a:t>
            </a:r>
          </a:p>
          <a:p>
            <a:pPr marL="811213" lvl="1">
              <a:spcAft>
                <a:spcPts val="600"/>
              </a:spcAft>
              <a:buFont typeface="Calibri" pitchFamily="34" charset="0"/>
              <a:buAutoNum type="alphaLcParenR"/>
            </a:pPr>
            <a:r>
              <a:rPr lang="en-US" dirty="0">
                <a:latin typeface="+mn-lt"/>
              </a:rPr>
              <a:t>4.2</a:t>
            </a:r>
          </a:p>
          <a:p>
            <a:pPr marL="811213" lvl="1">
              <a:spcAft>
                <a:spcPts val="600"/>
              </a:spcAft>
              <a:buFont typeface="Calibri" pitchFamily="34" charset="0"/>
              <a:buAutoNum type="alphaLcParenR"/>
            </a:pPr>
            <a:r>
              <a:rPr lang="en-US" dirty="0">
                <a:latin typeface="+mn-lt"/>
              </a:rPr>
              <a:t>–4.2</a:t>
            </a:r>
          </a:p>
          <a:p>
            <a:pPr marL="811213" lvl="1">
              <a:spcAft>
                <a:spcPts val="600"/>
              </a:spcAft>
              <a:buFont typeface="Calibri" pitchFamily="34" charset="0"/>
              <a:buAutoNum type="alphaLcParenR"/>
            </a:pPr>
            <a:r>
              <a:rPr lang="en-US" dirty="0">
                <a:latin typeface="+mn-lt"/>
              </a:rPr>
              <a:t>–2.25</a:t>
            </a:r>
          </a:p>
          <a:p>
            <a:pPr marL="811213" lvl="1">
              <a:spcAft>
                <a:spcPts val="600"/>
              </a:spcAft>
              <a:buFont typeface="Calibri" pitchFamily="34" charset="0"/>
              <a:buAutoNum type="alphaLcParenR"/>
            </a:pPr>
            <a:r>
              <a:rPr lang="en-US" dirty="0">
                <a:latin typeface="+mn-lt"/>
              </a:rPr>
              <a:t>2.25</a:t>
            </a:r>
          </a:p>
        </p:txBody>
      </p:sp>
      <mc:AlternateContent xmlns:mc="http://schemas.openxmlformats.org/markup-compatibility/2006" xmlns:a14="http://schemas.microsoft.com/office/drawing/2010/main">
        <mc:Choice Requires="a14">
          <p:sp>
            <p:nvSpPr>
              <p:cNvPr id="4" name="TextBox 3">
                <a:extLst>
                  <a:ext uri="{FF2B5EF4-FFF2-40B4-BE49-F238E27FC236}">
                    <a16:creationId xmlns:a16="http://schemas.microsoft.com/office/drawing/2014/main" id="{5F56A7E0-46F4-E1D6-06B4-66C09E778F60}"/>
                  </a:ext>
                </a:extLst>
              </p:cNvPr>
              <p:cNvSpPr txBox="1"/>
              <p:nvPr/>
            </p:nvSpPr>
            <p:spPr>
              <a:xfrm>
                <a:off x="3497023" y="4423828"/>
                <a:ext cx="6353021" cy="590354"/>
              </a:xfrm>
              <a:prstGeom prst="rect">
                <a:avLst/>
              </a:prstGeom>
              <a:noFill/>
            </p:spPr>
            <p:txBody>
              <a:bodyPr wrap="none" rtlCol="0">
                <a:spAutoFit/>
              </a:bodyPr>
              <a:lstStyle/>
              <a:p>
                <a:r>
                  <a:rPr lang="en-US" sz="2000" b="1" dirty="0"/>
                  <a:t>% change in Income=</a:t>
                </a:r>
                <a14:m>
                  <m:oMath xmlns:m="http://schemas.openxmlformats.org/officeDocument/2006/math">
                    <m:f>
                      <m:fPr>
                        <m:ctrlPr>
                          <a:rPr lang="en-US" sz="2000" b="1" i="1" smtClean="0">
                            <a:latin typeface="Cambria Math" panose="02040503050406030204" pitchFamily="18" charset="0"/>
                          </a:rPr>
                        </m:ctrlPr>
                      </m:fPr>
                      <m:num>
                        <m:r>
                          <a:rPr lang="en-US" sz="2000" b="1" i="1" smtClean="0">
                            <a:latin typeface="Cambria Math" panose="02040503050406030204" pitchFamily="18" charset="0"/>
                          </a:rPr>
                          <m:t>$</m:t>
                        </m:r>
                        <m:r>
                          <a:rPr lang="en-US" sz="2000" b="1" i="1" smtClean="0">
                            <a:latin typeface="Cambria Math" panose="02040503050406030204" pitchFamily="18" charset="0"/>
                          </a:rPr>
                          <m:t>𝟑𝟎</m:t>
                        </m:r>
                        <m:r>
                          <a:rPr lang="en-US" sz="2000" b="1" i="1" smtClean="0">
                            <a:latin typeface="Cambria Math" panose="02040503050406030204" pitchFamily="18" charset="0"/>
                          </a:rPr>
                          <m:t>,</m:t>
                        </m:r>
                        <m:r>
                          <a:rPr lang="en-US" sz="2000" b="1" i="1" smtClean="0">
                            <a:latin typeface="Cambria Math" panose="02040503050406030204" pitchFamily="18" charset="0"/>
                          </a:rPr>
                          <m:t>𝟎𝟎𝟎</m:t>
                        </m:r>
                        <m:r>
                          <a:rPr lang="en-US" sz="2000" b="1" i="1" smtClean="0">
                            <a:latin typeface="Cambria Math" panose="02040503050406030204" pitchFamily="18" charset="0"/>
                          </a:rPr>
                          <m:t>−$</m:t>
                        </m:r>
                        <m:r>
                          <a:rPr lang="en-US" sz="2000" b="1" i="1" smtClean="0">
                            <a:latin typeface="Cambria Math" panose="02040503050406030204" pitchFamily="18" charset="0"/>
                          </a:rPr>
                          <m:t>𝟒𝟎</m:t>
                        </m:r>
                        <m:r>
                          <a:rPr lang="en-US" sz="2000" b="1" i="1" smtClean="0">
                            <a:latin typeface="Cambria Math" panose="02040503050406030204" pitchFamily="18" charset="0"/>
                          </a:rPr>
                          <m:t>,</m:t>
                        </m:r>
                        <m:r>
                          <a:rPr lang="en-US" sz="2000" b="1" i="1" smtClean="0">
                            <a:latin typeface="Cambria Math" panose="02040503050406030204" pitchFamily="18" charset="0"/>
                          </a:rPr>
                          <m:t>𝟎𝟎𝟎</m:t>
                        </m:r>
                      </m:num>
                      <m:den>
                        <m:r>
                          <a:rPr lang="en-US" sz="2000" b="1" i="1" smtClean="0">
                            <a:latin typeface="Cambria Math" panose="02040503050406030204" pitchFamily="18" charset="0"/>
                          </a:rPr>
                          <m:t>($</m:t>
                        </m:r>
                        <m:r>
                          <a:rPr lang="en-US" sz="2000" b="1" i="1" smtClean="0">
                            <a:latin typeface="Cambria Math" panose="02040503050406030204" pitchFamily="18" charset="0"/>
                          </a:rPr>
                          <m:t>𝟑𝟎</m:t>
                        </m:r>
                        <m:r>
                          <a:rPr lang="en-US" sz="2000" b="1" i="1" smtClean="0">
                            <a:latin typeface="Cambria Math" panose="02040503050406030204" pitchFamily="18" charset="0"/>
                          </a:rPr>
                          <m:t>,</m:t>
                        </m:r>
                        <m:r>
                          <a:rPr lang="en-US" sz="2000" b="1" i="1" smtClean="0">
                            <a:latin typeface="Cambria Math" panose="02040503050406030204" pitchFamily="18" charset="0"/>
                          </a:rPr>
                          <m:t>𝟎𝟎𝟎</m:t>
                        </m:r>
                        <m:r>
                          <a:rPr lang="en-US" sz="2000" b="1" i="1" smtClean="0">
                            <a:latin typeface="Cambria Math" panose="02040503050406030204" pitchFamily="18" charset="0"/>
                          </a:rPr>
                          <m:t>+$</m:t>
                        </m:r>
                        <m:r>
                          <a:rPr lang="en-US" sz="2000" b="1" i="1" smtClean="0">
                            <a:latin typeface="Cambria Math" panose="02040503050406030204" pitchFamily="18" charset="0"/>
                          </a:rPr>
                          <m:t>𝟒𝟎</m:t>
                        </m:r>
                        <m:r>
                          <a:rPr lang="en-US" sz="2000" b="1" i="1" smtClean="0">
                            <a:latin typeface="Cambria Math" panose="02040503050406030204" pitchFamily="18" charset="0"/>
                          </a:rPr>
                          <m:t>,</m:t>
                        </m:r>
                        <m:r>
                          <a:rPr lang="en-US" sz="2000" b="1" i="1" smtClean="0">
                            <a:latin typeface="Cambria Math" panose="02040503050406030204" pitchFamily="18" charset="0"/>
                          </a:rPr>
                          <m:t>𝟎𝟎𝟎</m:t>
                        </m:r>
                        <m:r>
                          <a:rPr lang="en-US" sz="2000" b="1" i="1" smtClean="0">
                            <a:latin typeface="Cambria Math" panose="02040503050406030204" pitchFamily="18" charset="0"/>
                          </a:rPr>
                          <m:t>)/</m:t>
                        </m:r>
                        <m:r>
                          <a:rPr lang="en-US" sz="2000" b="1" i="1" smtClean="0">
                            <a:latin typeface="Cambria Math" panose="02040503050406030204" pitchFamily="18" charset="0"/>
                          </a:rPr>
                          <m:t>𝟐</m:t>
                        </m:r>
                      </m:den>
                    </m:f>
                  </m:oMath>
                </a14:m>
                <a:r>
                  <a:rPr lang="en-US" sz="2000" b="1" dirty="0"/>
                  <a:t>x100=-28.57%</a:t>
                </a:r>
              </a:p>
            </p:txBody>
          </p:sp>
        </mc:Choice>
        <mc:Fallback xmlns="">
          <p:sp>
            <p:nvSpPr>
              <p:cNvPr id="4" name="TextBox 3">
                <a:extLst>
                  <a:ext uri="{FF2B5EF4-FFF2-40B4-BE49-F238E27FC236}">
                    <a16:creationId xmlns:a16="http://schemas.microsoft.com/office/drawing/2014/main" id="{5F56A7E0-46F4-E1D6-06B4-66C09E778F60}"/>
                  </a:ext>
                </a:extLst>
              </p:cNvPr>
              <p:cNvSpPr txBox="1">
                <a:spLocks noRot="1" noChangeAspect="1" noMove="1" noResize="1" noEditPoints="1" noAdjustHandles="1" noChangeArrowheads="1" noChangeShapeType="1" noTextEdit="1"/>
              </p:cNvSpPr>
              <p:nvPr/>
            </p:nvSpPr>
            <p:spPr>
              <a:xfrm>
                <a:off x="3497023" y="4423828"/>
                <a:ext cx="6353021" cy="590354"/>
              </a:xfrm>
              <a:prstGeom prst="rect">
                <a:avLst/>
              </a:prstGeom>
              <a:blipFill>
                <a:blip r:embed="rId3"/>
                <a:stretch>
                  <a:fillRect l="-1056"/>
                </a:stretch>
              </a:blipFill>
            </p:spPr>
            <p:txBody>
              <a:bodyPr/>
              <a:lstStyle/>
              <a:p>
                <a:r>
                  <a:rPr lang="en-US">
                    <a:noFill/>
                  </a:rPr>
                  <a:t> </a:t>
                </a:r>
              </a:p>
            </p:txBody>
          </p:sp>
        </mc:Fallback>
      </mc:AlternateContent>
      <mc:AlternateContent xmlns:mc="http://schemas.openxmlformats.org/markup-compatibility/2006" xmlns:a14="http://schemas.microsoft.com/office/drawing/2010/main">
        <mc:Choice Requires="a14">
          <p:sp>
            <p:nvSpPr>
              <p:cNvPr id="5" name="TextBox 4">
                <a:extLst>
                  <a:ext uri="{FF2B5EF4-FFF2-40B4-BE49-F238E27FC236}">
                    <a16:creationId xmlns:a16="http://schemas.microsoft.com/office/drawing/2014/main" id="{0A0DD087-65DE-D0C8-F7D6-9E52AE022BF3}"/>
                  </a:ext>
                </a:extLst>
              </p:cNvPr>
              <p:cNvSpPr txBox="1"/>
              <p:nvPr/>
            </p:nvSpPr>
            <p:spPr>
              <a:xfrm>
                <a:off x="4332360" y="5163020"/>
                <a:ext cx="5404043" cy="590354"/>
              </a:xfrm>
              <a:prstGeom prst="rect">
                <a:avLst/>
              </a:prstGeom>
              <a:noFill/>
            </p:spPr>
            <p:txBody>
              <a:bodyPr wrap="none" rtlCol="0">
                <a:spAutoFit/>
              </a:bodyPr>
              <a:lstStyle/>
              <a:p>
                <a:r>
                  <a:rPr lang="en-US" sz="2000" b="1" dirty="0"/>
                  <a:t>% change in quantity=</a:t>
                </a:r>
                <a14:m>
                  <m:oMath xmlns:m="http://schemas.openxmlformats.org/officeDocument/2006/math">
                    <m:f>
                      <m:fPr>
                        <m:ctrlPr>
                          <a:rPr lang="en-US" sz="2000" b="1" i="1" smtClean="0">
                            <a:latin typeface="Cambria Math" panose="02040503050406030204" pitchFamily="18" charset="0"/>
                          </a:rPr>
                        </m:ctrlPr>
                      </m:fPr>
                      <m:num>
                        <m:r>
                          <a:rPr lang="en-US" sz="2000" b="1" i="1" smtClean="0">
                            <a:latin typeface="Cambria Math" panose="02040503050406030204" pitchFamily="18" charset="0"/>
                          </a:rPr>
                          <m:t>$</m:t>
                        </m:r>
                        <m:r>
                          <a:rPr lang="en-US" sz="2000" b="1" i="1" smtClean="0">
                            <a:latin typeface="Cambria Math" panose="02040503050406030204" pitchFamily="18" charset="0"/>
                          </a:rPr>
                          <m:t>𝟒𝟎</m:t>
                        </m:r>
                        <m:r>
                          <a:rPr lang="en-US" sz="2000" b="1" i="1" smtClean="0">
                            <a:latin typeface="Cambria Math" panose="02040503050406030204" pitchFamily="18" charset="0"/>
                          </a:rPr>
                          <m:t>−$</m:t>
                        </m:r>
                        <m:r>
                          <a:rPr lang="en-US" sz="2000" b="1" i="1" smtClean="0">
                            <a:latin typeface="Cambria Math" panose="02040503050406030204" pitchFamily="18" charset="0"/>
                          </a:rPr>
                          <m:t>𝟏𝟎</m:t>
                        </m:r>
                      </m:num>
                      <m:den>
                        <m:r>
                          <a:rPr lang="en-US" sz="2000" b="1" i="1" smtClean="0">
                            <a:latin typeface="Cambria Math" panose="02040503050406030204" pitchFamily="18" charset="0"/>
                          </a:rPr>
                          <m:t>($</m:t>
                        </m:r>
                        <m:r>
                          <a:rPr lang="en-US" sz="2000" b="1" i="1" smtClean="0">
                            <a:latin typeface="Cambria Math" panose="02040503050406030204" pitchFamily="18" charset="0"/>
                          </a:rPr>
                          <m:t>𝟏𝟎</m:t>
                        </m:r>
                        <m:r>
                          <a:rPr lang="en-US" sz="2000" b="1" i="1" smtClean="0">
                            <a:latin typeface="Cambria Math" panose="02040503050406030204" pitchFamily="18" charset="0"/>
                          </a:rPr>
                          <m:t>+$</m:t>
                        </m:r>
                        <m:r>
                          <a:rPr lang="en-US" sz="2000" b="1" i="1" smtClean="0">
                            <a:latin typeface="Cambria Math" panose="02040503050406030204" pitchFamily="18" charset="0"/>
                          </a:rPr>
                          <m:t>𝟒𝟎</m:t>
                        </m:r>
                        <m:r>
                          <a:rPr lang="en-US" sz="2000" b="1" i="1" smtClean="0">
                            <a:latin typeface="Cambria Math" panose="02040503050406030204" pitchFamily="18" charset="0"/>
                          </a:rPr>
                          <m:t>)/</m:t>
                        </m:r>
                        <m:r>
                          <a:rPr lang="en-US" sz="2000" b="1" i="1" smtClean="0">
                            <a:latin typeface="Cambria Math" panose="02040503050406030204" pitchFamily="18" charset="0"/>
                          </a:rPr>
                          <m:t>𝟐</m:t>
                        </m:r>
                      </m:den>
                    </m:f>
                  </m:oMath>
                </a14:m>
                <a:r>
                  <a:rPr lang="en-US" sz="2000" b="1" dirty="0"/>
                  <a:t>x100=120%</a:t>
                </a:r>
              </a:p>
            </p:txBody>
          </p:sp>
        </mc:Choice>
        <mc:Fallback xmlns="">
          <p:sp>
            <p:nvSpPr>
              <p:cNvPr id="5" name="TextBox 4">
                <a:extLst>
                  <a:ext uri="{FF2B5EF4-FFF2-40B4-BE49-F238E27FC236}">
                    <a16:creationId xmlns:a16="http://schemas.microsoft.com/office/drawing/2014/main" id="{0A0DD087-65DE-D0C8-F7D6-9E52AE022BF3}"/>
                  </a:ext>
                </a:extLst>
              </p:cNvPr>
              <p:cNvSpPr txBox="1">
                <a:spLocks noRot="1" noChangeAspect="1" noMove="1" noResize="1" noEditPoints="1" noAdjustHandles="1" noChangeArrowheads="1" noChangeShapeType="1" noTextEdit="1"/>
              </p:cNvSpPr>
              <p:nvPr/>
            </p:nvSpPr>
            <p:spPr>
              <a:xfrm>
                <a:off x="4332360" y="5163020"/>
                <a:ext cx="5404043" cy="590354"/>
              </a:xfrm>
              <a:prstGeom prst="rect">
                <a:avLst/>
              </a:prstGeom>
              <a:blipFill>
                <a:blip r:embed="rId4"/>
                <a:stretch>
                  <a:fillRect l="-1242" r="-226"/>
                </a:stretch>
              </a:blipFill>
            </p:spPr>
            <p:txBody>
              <a:bodyPr/>
              <a:lstStyle/>
              <a:p>
                <a:r>
                  <a:rPr lang="en-US">
                    <a:noFill/>
                  </a:rPr>
                  <a:t> </a:t>
                </a:r>
              </a:p>
            </p:txBody>
          </p:sp>
        </mc:Fallback>
      </mc:AlternateContent>
      <mc:AlternateContent xmlns:mc="http://schemas.openxmlformats.org/markup-compatibility/2006" xmlns:a14="http://schemas.microsoft.com/office/drawing/2010/main">
        <mc:Choice Requires="a14">
          <p:sp>
            <p:nvSpPr>
              <p:cNvPr id="6" name="TextBox 5">
                <a:extLst>
                  <a:ext uri="{FF2B5EF4-FFF2-40B4-BE49-F238E27FC236}">
                    <a16:creationId xmlns:a16="http://schemas.microsoft.com/office/drawing/2014/main" id="{365AD489-383F-51B0-33BE-0EF7ED9A6B05}"/>
                  </a:ext>
                </a:extLst>
              </p:cNvPr>
              <p:cNvSpPr txBox="1"/>
              <p:nvPr/>
            </p:nvSpPr>
            <p:spPr>
              <a:xfrm>
                <a:off x="4332360" y="6267540"/>
                <a:ext cx="5212633" cy="612732"/>
              </a:xfrm>
              <a:prstGeom prst="rect">
                <a:avLst/>
              </a:prstGeom>
              <a:noFill/>
            </p:spPr>
            <p:txBody>
              <a:bodyPr wrap="square" rtlCol="0">
                <a:spAutoFit/>
              </a:bodyPr>
              <a:lstStyle/>
              <a:p>
                <a:r>
                  <a:rPr lang="en-US" sz="2000" b="1" dirty="0"/>
                  <a:t>Price elasticity of demand=</a:t>
                </a:r>
                <a14:m>
                  <m:oMath xmlns:m="http://schemas.openxmlformats.org/officeDocument/2006/math">
                    <m:f>
                      <m:fPr>
                        <m:ctrlPr>
                          <a:rPr lang="en-US" sz="2000" b="1" i="1" smtClean="0">
                            <a:latin typeface="Cambria Math" panose="02040503050406030204" pitchFamily="18" charset="0"/>
                          </a:rPr>
                        </m:ctrlPr>
                      </m:fPr>
                      <m:num>
                        <m:r>
                          <m:rPr>
                            <m:nor/>
                          </m:rPr>
                          <a:rPr lang="en-US" sz="2000" b="1" i="0" dirty="0" smtClean="0"/>
                          <m:t>120%</m:t>
                        </m:r>
                      </m:num>
                      <m:den>
                        <m:r>
                          <m:rPr>
                            <m:nor/>
                          </m:rPr>
                          <a:rPr lang="en-US" sz="2000" b="1" i="0" dirty="0" smtClean="0">
                            <a:latin typeface="Cambria Math" panose="02040503050406030204" pitchFamily="18" charset="0"/>
                          </a:rPr>
                          <m:t>−28.57</m:t>
                        </m:r>
                        <m:r>
                          <m:rPr>
                            <m:nor/>
                          </m:rPr>
                          <a:rPr lang="en-US" sz="2000" b="1" i="0" dirty="0" smtClean="0"/>
                          <m:t>%</m:t>
                        </m:r>
                      </m:den>
                    </m:f>
                  </m:oMath>
                </a14:m>
                <a:r>
                  <a:rPr lang="en-US" sz="2000" b="1" dirty="0"/>
                  <a:t>=-4.20</a:t>
                </a:r>
              </a:p>
            </p:txBody>
          </p:sp>
        </mc:Choice>
        <mc:Fallback xmlns="">
          <p:sp>
            <p:nvSpPr>
              <p:cNvPr id="6" name="TextBox 5">
                <a:extLst>
                  <a:ext uri="{FF2B5EF4-FFF2-40B4-BE49-F238E27FC236}">
                    <a16:creationId xmlns:a16="http://schemas.microsoft.com/office/drawing/2014/main" id="{365AD489-383F-51B0-33BE-0EF7ED9A6B05}"/>
                  </a:ext>
                </a:extLst>
              </p:cNvPr>
              <p:cNvSpPr txBox="1">
                <a:spLocks noRot="1" noChangeAspect="1" noMove="1" noResize="1" noEditPoints="1" noAdjustHandles="1" noChangeArrowheads="1" noChangeShapeType="1" noTextEdit="1"/>
              </p:cNvSpPr>
              <p:nvPr/>
            </p:nvSpPr>
            <p:spPr>
              <a:xfrm>
                <a:off x="4332360" y="6267540"/>
                <a:ext cx="5212633" cy="612732"/>
              </a:xfrm>
              <a:prstGeom prst="rect">
                <a:avLst/>
              </a:prstGeom>
              <a:blipFill>
                <a:blip r:embed="rId5"/>
                <a:stretch>
                  <a:fillRect l="-1287" b="-2970"/>
                </a:stretch>
              </a:blipFill>
            </p:spPr>
            <p:txBody>
              <a:bodyPr/>
              <a:lstStyle/>
              <a:p>
                <a:r>
                  <a:rPr lang="en-US">
                    <a:noFill/>
                  </a:rPr>
                  <a:t> </a:t>
                </a:r>
              </a:p>
            </p:txBody>
          </p:sp>
        </mc:Fallback>
      </mc:AlternateContent>
    </p:spTree>
    <p:extLst>
      <p:ext uri="{BB962C8B-B14F-4D97-AF65-F5344CB8AC3E}">
        <p14:creationId xmlns:p14="http://schemas.microsoft.com/office/powerpoint/2010/main" val="379275139"/>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4"/>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5"/>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6"/>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p:bldP spid="5" grpId="0"/>
      <p:bldP spid="6" grpId="0"/>
    </p:bldLst>
  </p:timing>
</p:sld>
</file>

<file path=ppt/slides/slide5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latin typeface="+mn-lt"/>
              </a:rPr>
              <a:t>LEARN BY DOING: PRACTICE QUESTION 6</a:t>
            </a:r>
            <a:br>
              <a:rPr lang="en-US" dirty="0">
                <a:latin typeface="+mn-lt"/>
              </a:rPr>
            </a:br>
            <a:r>
              <a:rPr lang="en-US" dirty="0">
                <a:latin typeface="+mn-lt"/>
              </a:rPr>
              <a:t>(ANSWER)</a:t>
            </a:r>
          </a:p>
        </p:txBody>
      </p:sp>
      <p:sp>
        <p:nvSpPr>
          <p:cNvPr id="3" name="Content Placeholder 2"/>
          <p:cNvSpPr>
            <a:spLocks noGrp="1"/>
          </p:cNvSpPr>
          <p:nvPr>
            <p:ph sz="quarter" idx="10"/>
          </p:nvPr>
        </p:nvSpPr>
        <p:spPr/>
        <p:txBody>
          <a:bodyPr/>
          <a:lstStyle/>
          <a:p>
            <a:pPr marL="354013" indent="-354013">
              <a:spcAft>
                <a:spcPts val="1200"/>
              </a:spcAft>
            </a:pPr>
            <a:r>
              <a:rPr lang="en-US" dirty="0">
                <a:latin typeface="+mn-lt"/>
              </a:rPr>
              <a:t>Tonya consumes 10 boxes of ramen noodles a year when her yearly income is $40,000. After her income falls to $30,000 a year, she consumes 40 boxes of ramen noodles a year. Calculate her income elasticity of demand for ramen noodles using the midpoint method. </a:t>
            </a:r>
          </a:p>
          <a:p>
            <a:pPr marL="811213" lvl="1">
              <a:spcAft>
                <a:spcPts val="600"/>
              </a:spcAft>
              <a:buFont typeface="Calibri" pitchFamily="34" charset="0"/>
              <a:buAutoNum type="alphaLcParenR"/>
            </a:pPr>
            <a:r>
              <a:rPr lang="en-US" dirty="0">
                <a:latin typeface="+mn-lt"/>
              </a:rPr>
              <a:t>4.2</a:t>
            </a:r>
          </a:p>
          <a:p>
            <a:pPr marL="811213" lvl="1">
              <a:spcAft>
                <a:spcPts val="600"/>
              </a:spcAft>
              <a:buFont typeface="Calibri" pitchFamily="34" charset="0"/>
              <a:buAutoNum type="alphaLcParenR"/>
            </a:pPr>
            <a:r>
              <a:rPr lang="en-US" b="1" dirty="0">
                <a:latin typeface="+mn-lt"/>
              </a:rPr>
              <a:t>–4.2 (correct answer)</a:t>
            </a:r>
          </a:p>
          <a:p>
            <a:pPr marL="811213" lvl="1">
              <a:spcAft>
                <a:spcPts val="600"/>
              </a:spcAft>
              <a:buFont typeface="Calibri" pitchFamily="34" charset="0"/>
              <a:buAutoNum type="alphaLcParenR"/>
            </a:pPr>
            <a:r>
              <a:rPr lang="en-US" dirty="0">
                <a:latin typeface="+mn-lt"/>
              </a:rPr>
              <a:t>–2.25</a:t>
            </a:r>
          </a:p>
          <a:p>
            <a:pPr marL="811213" lvl="1">
              <a:spcAft>
                <a:spcPts val="600"/>
              </a:spcAft>
              <a:buFont typeface="Calibri" pitchFamily="34" charset="0"/>
              <a:buAutoNum type="alphaLcParenR"/>
            </a:pPr>
            <a:r>
              <a:rPr lang="en-US" dirty="0">
                <a:latin typeface="+mn-lt"/>
              </a:rPr>
              <a:t>2.25</a:t>
            </a:r>
          </a:p>
        </p:txBody>
      </p:sp>
    </p:spTree>
    <p:extLst>
      <p:ext uri="{BB962C8B-B14F-4D97-AF65-F5344CB8AC3E}">
        <p14:creationId xmlns:p14="http://schemas.microsoft.com/office/powerpoint/2010/main" val="1904972384"/>
      </p:ext>
    </p:extLst>
  </p:cSld>
  <p:clrMapOvr>
    <a:masterClrMapping/>
  </p:clrMapOvr>
</p:sld>
</file>

<file path=ppt/slides/slide5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latin typeface="+mn-lt"/>
              </a:rPr>
              <a:t>MEASURING THE PRICE ELASTICITY OF SUPPLY</a:t>
            </a:r>
          </a:p>
        </p:txBody>
      </p:sp>
      <p:sp>
        <p:nvSpPr>
          <p:cNvPr id="3" name="Content Placeholder 2"/>
          <p:cNvSpPr>
            <a:spLocks noGrp="1"/>
          </p:cNvSpPr>
          <p:nvPr>
            <p:ph sz="quarter" idx="10"/>
          </p:nvPr>
        </p:nvSpPr>
        <p:spPr>
          <a:xfrm>
            <a:off x="136632" y="1913875"/>
            <a:ext cx="9804186" cy="1972325"/>
          </a:xfrm>
        </p:spPr>
        <p:txBody>
          <a:bodyPr/>
          <a:lstStyle/>
          <a:p>
            <a:pPr marL="354013" indent="-354013">
              <a:spcAft>
                <a:spcPts val="1800"/>
              </a:spcAft>
            </a:pPr>
            <a:r>
              <a:rPr lang="en-US" dirty="0">
                <a:solidFill>
                  <a:srgbClr val="000000"/>
                </a:solidFill>
                <a:latin typeface="+mn-lt"/>
              </a:rPr>
              <a:t>Usually, sellers offer more when prices are higher, but how strong is that relationship?</a:t>
            </a:r>
          </a:p>
          <a:p>
            <a:pPr marL="354013" indent="-354013"/>
            <a:r>
              <a:rPr lang="en-US" dirty="0">
                <a:solidFill>
                  <a:srgbClr val="000000"/>
                </a:solidFill>
                <a:latin typeface="+mn-lt"/>
              </a:rPr>
              <a:t>Similar to price elasticity of demand:</a:t>
            </a:r>
          </a:p>
        </p:txBody>
      </p:sp>
      <p:graphicFrame>
        <p:nvGraphicFramePr>
          <p:cNvPr id="4" name="Object 3">
            <a:extLst>
              <a:ext uri="{FF2B5EF4-FFF2-40B4-BE49-F238E27FC236}">
                <a16:creationId xmlns:a16="http://schemas.microsoft.com/office/drawing/2014/main" id="{7D73CE78-7B9E-BDA2-8BE0-A06551E6BCAB}"/>
              </a:ext>
            </a:extLst>
          </p:cNvPr>
          <p:cNvGraphicFramePr>
            <a:graphicFrameLocks noChangeAspect="1"/>
          </p:cNvGraphicFramePr>
          <p:nvPr>
            <p:extLst>
              <p:ext uri="{D42A27DB-BD31-4B8C-83A1-F6EECF244321}">
                <p14:modId xmlns:p14="http://schemas.microsoft.com/office/powerpoint/2010/main" val="2420616249"/>
              </p:ext>
            </p:extLst>
          </p:nvPr>
        </p:nvGraphicFramePr>
        <p:xfrm>
          <a:off x="1206278" y="4013425"/>
          <a:ext cx="7644256" cy="816706"/>
        </p:xfrm>
        <a:graphic>
          <a:graphicData uri="http://schemas.openxmlformats.org/presentationml/2006/ole">
            <mc:AlternateContent xmlns:mc="http://schemas.openxmlformats.org/markup-compatibility/2006">
              <mc:Choice xmlns:v="urn:schemas-microsoft-com:vml" Requires="v">
                <p:oleObj name="Equation" r:id="rId2" imgW="3922543" imgH="419641" progId="Equation.DSMT4">
                  <p:embed/>
                </p:oleObj>
              </mc:Choice>
              <mc:Fallback>
                <p:oleObj name="Equation" r:id="rId2" imgW="3922543" imgH="419641" progId="Equation.DSMT4">
                  <p:embed/>
                  <p:pic>
                    <p:nvPicPr>
                      <p:cNvPr id="4" name="Object 3">
                        <a:extLst>
                          <a:ext uri="{FF2B5EF4-FFF2-40B4-BE49-F238E27FC236}">
                            <a16:creationId xmlns:a16="http://schemas.microsoft.com/office/drawing/2014/main" id="{7D73CE78-7B9E-BDA2-8BE0-A06551E6BCAB}"/>
                          </a:ext>
                        </a:extLst>
                      </p:cNvPr>
                      <p:cNvPicPr/>
                      <p:nvPr/>
                    </p:nvPicPr>
                    <p:blipFill>
                      <a:blip r:embed="rId3"/>
                      <a:stretch>
                        <a:fillRect/>
                      </a:stretch>
                    </p:blipFill>
                    <p:spPr>
                      <a:xfrm>
                        <a:off x="1206278" y="4013425"/>
                        <a:ext cx="7644256" cy="816706"/>
                      </a:xfrm>
                      <a:prstGeom prst="rect">
                        <a:avLst/>
                      </a:prstGeom>
                    </p:spPr>
                  </p:pic>
                </p:oleObj>
              </mc:Fallback>
            </mc:AlternateContent>
          </a:graphicData>
        </a:graphic>
      </p:graphicFrame>
    </p:spTree>
    <p:extLst>
      <p:ext uri="{BB962C8B-B14F-4D97-AF65-F5344CB8AC3E}">
        <p14:creationId xmlns:p14="http://schemas.microsoft.com/office/powerpoint/2010/main" val="2372671063"/>
      </p:ext>
    </p:extLst>
  </p:cSld>
  <p:clrMapOvr>
    <a:masterClrMapping/>
  </p:clrMapOvr>
</p:sld>
</file>

<file path=ppt/slides/slide5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Autofit/>
          </a:bodyPr>
          <a:lstStyle/>
          <a:p>
            <a:r>
              <a:rPr lang="en-US" dirty="0">
                <a:latin typeface="+mn-lt"/>
              </a:rPr>
              <a:t>TWO EXTREME CASES OF PRICE ELASTICITY OF SUPPLY</a:t>
            </a:r>
          </a:p>
        </p:txBody>
      </p:sp>
      <p:sp>
        <p:nvSpPr>
          <p:cNvPr id="5" name="Content Placeholder 4"/>
          <p:cNvSpPr>
            <a:spLocks noGrp="1"/>
          </p:cNvSpPr>
          <p:nvPr>
            <p:ph sz="quarter" idx="10"/>
          </p:nvPr>
        </p:nvSpPr>
        <p:spPr>
          <a:xfrm>
            <a:off x="117582" y="1933292"/>
            <a:ext cx="9804186" cy="1721234"/>
          </a:xfrm>
        </p:spPr>
        <p:txBody>
          <a:bodyPr/>
          <a:lstStyle/>
          <a:p>
            <a:pPr>
              <a:spcAft>
                <a:spcPts val="1800"/>
              </a:spcAft>
            </a:pPr>
            <a:r>
              <a:rPr lang="en-US" dirty="0">
                <a:latin typeface="+mn-lt"/>
              </a:rPr>
              <a:t>Elasticity of supply captures the sensitivity of quantity supplied to changes in price.</a:t>
            </a:r>
          </a:p>
          <a:p>
            <a:pPr marL="0" indent="0" algn="ctr">
              <a:buNone/>
            </a:pPr>
            <a:r>
              <a:rPr lang="en-US" sz="2000" dirty="0">
                <a:latin typeface="+mn-lt"/>
              </a:rPr>
              <a:t>Figure 6 (</a:t>
            </a:r>
            <a:r>
              <a:rPr lang="en-US" sz="2000" dirty="0" err="1">
                <a:latin typeface="+mn-lt"/>
              </a:rPr>
              <a:t>a,b</a:t>
            </a:r>
            <a:r>
              <a:rPr lang="en-US" sz="2000" dirty="0">
                <a:latin typeface="+mn-lt"/>
              </a:rPr>
              <a:t>)</a:t>
            </a:r>
            <a:endParaRPr lang="en-US" dirty="0">
              <a:latin typeface="+mn-lt"/>
            </a:endParaRPr>
          </a:p>
        </p:txBody>
      </p:sp>
      <p:pic>
        <p:nvPicPr>
          <p:cNvPr id="3" name="Picture 2">
            <a:extLst>
              <a:ext uri="{C183D7F6-B498-43B3-948B-1728B52AA6E4}">
                <adec:decorative xmlns:adec="http://schemas.microsoft.com/office/drawing/2017/decorative" val="1"/>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142742" y="4117869"/>
            <a:ext cx="3010904" cy="2880000"/>
          </a:xfrm>
          <a:prstGeom prst="rect">
            <a:avLst/>
          </a:prstGeom>
        </p:spPr>
      </p:pic>
      <p:pic>
        <p:nvPicPr>
          <p:cNvPr id="8" name="Picture 7">
            <a:extLst>
              <a:ext uri="{C183D7F6-B498-43B3-948B-1728B52AA6E4}">
                <adec:decorative xmlns:adec="http://schemas.microsoft.com/office/drawing/2017/decorative" val="1"/>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6050712" y="4127701"/>
            <a:ext cx="2993783" cy="2880000"/>
          </a:xfrm>
          <a:prstGeom prst="rect">
            <a:avLst/>
          </a:prstGeom>
        </p:spPr>
      </p:pic>
      <p:pic>
        <p:nvPicPr>
          <p:cNvPr id="12" name="Picture 11">
            <a:extLst>
              <a:ext uri="{C183D7F6-B498-43B3-948B-1728B52AA6E4}">
                <adec:decorative xmlns:adec="http://schemas.microsoft.com/office/drawing/2017/decorative" val="1"/>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1142741" y="4117867"/>
            <a:ext cx="3010904" cy="2880000"/>
          </a:xfrm>
          <a:prstGeom prst="rect">
            <a:avLst/>
          </a:prstGeom>
        </p:spPr>
      </p:pic>
      <p:pic>
        <p:nvPicPr>
          <p:cNvPr id="14" name="Picture 13">
            <a:extLst>
              <a:ext uri="{C183D7F6-B498-43B3-948B-1728B52AA6E4}">
                <adec:decorative xmlns:adec="http://schemas.microsoft.com/office/drawing/2017/decorative" val="1"/>
              </a:ext>
            </a:extLst>
          </p:cNvPr>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606544" y="4117870"/>
            <a:ext cx="3538290" cy="2880000"/>
          </a:xfrm>
          <a:prstGeom prst="rect">
            <a:avLst/>
          </a:prstGeom>
        </p:spPr>
      </p:pic>
      <p:pic>
        <p:nvPicPr>
          <p:cNvPr id="16" name="Picture 15">
            <a:extLst>
              <a:ext uri="{C183D7F6-B498-43B3-948B-1728B52AA6E4}">
                <adec:decorative xmlns:adec="http://schemas.microsoft.com/office/drawing/2017/decorative" val="1"/>
              </a:ext>
            </a:extLst>
          </p:cNvPr>
          <p:cNvPicPr>
            <a:picLocks noChangeAspect="1"/>
          </p:cNvPicPr>
          <p:nvPr/>
        </p:nvPicPr>
        <p:blipFill>
          <a:blip r:embed="rId6">
            <a:extLst>
              <a:ext uri="{28A0092B-C50C-407E-A947-70E740481C1C}">
                <a14:useLocalDpi xmlns:a14="http://schemas.microsoft.com/office/drawing/2010/main" val="0"/>
              </a:ext>
            </a:extLst>
          </a:blip>
          <a:stretch>
            <a:fillRect/>
          </a:stretch>
        </p:blipFill>
        <p:spPr>
          <a:xfrm>
            <a:off x="606553" y="4117874"/>
            <a:ext cx="3538286" cy="2880000"/>
          </a:xfrm>
          <a:prstGeom prst="rect">
            <a:avLst/>
          </a:prstGeom>
        </p:spPr>
      </p:pic>
      <p:pic>
        <p:nvPicPr>
          <p:cNvPr id="11" name="Picture 10">
            <a:extLst>
              <a:ext uri="{C183D7F6-B498-43B3-948B-1728B52AA6E4}">
                <adec:decorative xmlns:adec="http://schemas.microsoft.com/office/drawing/2017/decorative" val="1"/>
              </a:ext>
            </a:extLst>
          </p:cNvPr>
          <p:cNvPicPr>
            <a:picLocks noChangeAspect="1"/>
          </p:cNvPicPr>
          <p:nvPr/>
        </p:nvPicPr>
        <p:blipFill>
          <a:blip r:embed="rId7">
            <a:extLst>
              <a:ext uri="{28A0092B-C50C-407E-A947-70E740481C1C}">
                <a14:useLocalDpi xmlns:a14="http://schemas.microsoft.com/office/drawing/2010/main" val="0"/>
              </a:ext>
            </a:extLst>
          </a:blip>
          <a:stretch>
            <a:fillRect/>
          </a:stretch>
        </p:blipFill>
        <p:spPr>
          <a:xfrm>
            <a:off x="5424393" y="4127705"/>
            <a:ext cx="3609809" cy="2880000"/>
          </a:xfrm>
          <a:prstGeom prst="rect">
            <a:avLst/>
          </a:prstGeom>
        </p:spPr>
      </p:pic>
      <p:pic>
        <p:nvPicPr>
          <p:cNvPr id="13" name="Picture 12">
            <a:extLst>
              <a:ext uri="{C183D7F6-B498-43B3-948B-1728B52AA6E4}">
                <adec:decorative xmlns:adec="http://schemas.microsoft.com/office/drawing/2017/decorative" val="1"/>
              </a:ext>
            </a:extLst>
          </p:cNvPr>
          <p:cNvPicPr>
            <a:picLocks noChangeAspect="1"/>
          </p:cNvPicPr>
          <p:nvPr/>
        </p:nvPicPr>
        <p:blipFill>
          <a:blip r:embed="rId8">
            <a:extLst>
              <a:ext uri="{28A0092B-C50C-407E-A947-70E740481C1C}">
                <a14:useLocalDpi xmlns:a14="http://schemas.microsoft.com/office/drawing/2010/main" val="0"/>
              </a:ext>
            </a:extLst>
          </a:blip>
          <a:stretch>
            <a:fillRect/>
          </a:stretch>
        </p:blipFill>
        <p:spPr>
          <a:xfrm>
            <a:off x="5431050" y="4127700"/>
            <a:ext cx="3613732" cy="2880000"/>
          </a:xfrm>
          <a:prstGeom prst="rect">
            <a:avLst/>
          </a:prstGeom>
        </p:spPr>
      </p:pic>
      <p:pic>
        <p:nvPicPr>
          <p:cNvPr id="15" name="Picture 14">
            <a:extLst>
              <a:ext uri="{C183D7F6-B498-43B3-948B-1728B52AA6E4}">
                <adec:decorative xmlns:adec="http://schemas.microsoft.com/office/drawing/2017/decorative" val="1"/>
              </a:ext>
            </a:extLst>
          </p:cNvPr>
          <p:cNvPicPr>
            <a:picLocks noChangeAspect="1"/>
          </p:cNvPicPr>
          <p:nvPr/>
        </p:nvPicPr>
        <p:blipFill>
          <a:blip r:embed="rId9">
            <a:extLst>
              <a:ext uri="{28A0092B-C50C-407E-A947-70E740481C1C}">
                <a14:useLocalDpi xmlns:a14="http://schemas.microsoft.com/office/drawing/2010/main" val="0"/>
              </a:ext>
            </a:extLst>
          </a:blip>
          <a:stretch>
            <a:fillRect/>
          </a:stretch>
        </p:blipFill>
        <p:spPr>
          <a:xfrm>
            <a:off x="5431048" y="4127700"/>
            <a:ext cx="3613732" cy="2880000"/>
          </a:xfrm>
          <a:prstGeom prst="rect">
            <a:avLst/>
          </a:prstGeom>
        </p:spPr>
      </p:pic>
      <p:pic>
        <p:nvPicPr>
          <p:cNvPr id="4" name="Picture 3" descr="Two graphs show the difference between a perfectly elastic supply curve and a perfectly inelastic supply curve.&#10;Panel (a) is titled Perfectly Inelastic Supply: Price Elasticity of Supply equals 0. The x-axis is labeled Quantity of cell phone frequencies and shows a marking at 100. The y-axis is labeled Price of cell phone frequency and shows markings at 2,000 and 3,000 dollars. A vertical supply curve labeled S 1 extends from 100 on the x-axis and passes through the coordinates:&#10;• (100, 2,000).&#10;• (100, 3,000).&#10;An upward arrow pointing along the y-axis from 2,000 to 3,000 dollars is labeled An increase in price (ellipses). A callout to the supply curve reads, (ellipses) leaves the quantity supplied unchanged.&#10;Panel (b) is titled Perfectly Elastic Supply: Price Elasticity of Supply equals infinity. The x-axis is labeled Quantity of pizzas. The y-axis is labeled Price of pizza and shows a marking at 12 dollars. A horizontal supply curve labeled S 2 extends from the y-axis at 12 dollars. A callout to the supply curve reads, At exactly 12 dollars producers will produce any quantity. The area above the curve is labeled, At any price above 12 dollars, quantity supplied is extremely large. The area below the curve is labeled, At any price below 12 dollars, quantity supplied is zero.">
            <a:extLst>
              <a:ext uri="{FF2B5EF4-FFF2-40B4-BE49-F238E27FC236}">
                <a16:creationId xmlns:a16="http://schemas.microsoft.com/office/drawing/2014/main" id="{65A21116-7359-DA88-130E-6F76B918CFF6}"/>
              </a:ext>
            </a:extLst>
          </p:cNvPr>
          <p:cNvPicPr>
            <a:picLocks noChangeAspect="1"/>
          </p:cNvPicPr>
          <p:nvPr/>
        </p:nvPicPr>
        <p:blipFill>
          <a:blip r:embed="rId10"/>
          <a:stretch>
            <a:fillRect/>
          </a:stretch>
        </p:blipFill>
        <p:spPr>
          <a:xfrm>
            <a:off x="9537918" y="4392413"/>
            <a:ext cx="285765" cy="177809"/>
          </a:xfrm>
          <a:prstGeom prst="rect">
            <a:avLst/>
          </a:prstGeom>
        </p:spPr>
      </p:pic>
    </p:spTree>
    <p:extLst>
      <p:ext uri="{BB962C8B-B14F-4D97-AF65-F5344CB8AC3E}">
        <p14:creationId xmlns:p14="http://schemas.microsoft.com/office/powerpoint/2010/main" val="657679357"/>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xit" presetSubtype="0" fill="hold" nodeType="clickEffect">
                                  <p:stCondLst>
                                    <p:cond delay="0"/>
                                  </p:stCondLst>
                                  <p:childTnLst>
                                    <p:set>
                                      <p:cBhvr>
                                        <p:cTn id="6" dur="1" fill="hold">
                                          <p:stCondLst>
                                            <p:cond delay="0"/>
                                          </p:stCondLst>
                                        </p:cTn>
                                        <p:tgtEl>
                                          <p:spTgt spid="3"/>
                                        </p:tgtEl>
                                        <p:attrNameLst>
                                          <p:attrName>style.visibility</p:attrName>
                                        </p:attrNameLst>
                                      </p:cBhvr>
                                      <p:to>
                                        <p:strVal val="hidden"/>
                                      </p:to>
                                    </p:set>
                                  </p:childTnLst>
                                </p:cTn>
                              </p:par>
                              <p:par>
                                <p:cTn id="7" presetID="1" presetClass="entr" presetSubtype="0" fill="hold" nodeType="withEffect">
                                  <p:stCondLst>
                                    <p:cond delay="0"/>
                                  </p:stCondLst>
                                  <p:childTnLst>
                                    <p:set>
                                      <p:cBhvr>
                                        <p:cTn id="8" dur="1" fill="hold">
                                          <p:stCondLst>
                                            <p:cond delay="0"/>
                                          </p:stCondLst>
                                        </p:cTn>
                                        <p:tgtEl>
                                          <p:spTgt spid="12"/>
                                        </p:tgtEl>
                                        <p:attrNameLst>
                                          <p:attrName>style.visibility</p:attrName>
                                        </p:attrNameLst>
                                      </p:cBhvr>
                                      <p:to>
                                        <p:strVal val="visible"/>
                                      </p:to>
                                    </p:set>
                                  </p:childTnLst>
                                </p:cTn>
                              </p:par>
                            </p:childTnLst>
                          </p:cTn>
                        </p:par>
                      </p:childTnLst>
                    </p:cTn>
                  </p:par>
                  <p:par>
                    <p:cTn id="9" fill="hold">
                      <p:stCondLst>
                        <p:cond delay="indefinite"/>
                      </p:stCondLst>
                      <p:childTnLst>
                        <p:par>
                          <p:cTn id="10" fill="hold">
                            <p:stCondLst>
                              <p:cond delay="0"/>
                            </p:stCondLst>
                            <p:childTnLst>
                              <p:par>
                                <p:cTn id="11" presetID="1" presetClass="exit" presetSubtype="0" fill="hold" nodeType="clickEffect">
                                  <p:stCondLst>
                                    <p:cond delay="0"/>
                                  </p:stCondLst>
                                  <p:childTnLst>
                                    <p:set>
                                      <p:cBhvr>
                                        <p:cTn id="12" dur="1" fill="hold">
                                          <p:stCondLst>
                                            <p:cond delay="0"/>
                                          </p:stCondLst>
                                        </p:cTn>
                                        <p:tgtEl>
                                          <p:spTgt spid="12"/>
                                        </p:tgtEl>
                                        <p:attrNameLst>
                                          <p:attrName>style.visibility</p:attrName>
                                        </p:attrNameLst>
                                      </p:cBhvr>
                                      <p:to>
                                        <p:strVal val="hidden"/>
                                      </p:to>
                                    </p:set>
                                  </p:childTnLst>
                                </p:cTn>
                              </p:par>
                              <p:par>
                                <p:cTn id="13" presetID="1" presetClass="entr" presetSubtype="0" fill="hold" nodeType="withEffect">
                                  <p:stCondLst>
                                    <p:cond delay="0"/>
                                  </p:stCondLst>
                                  <p:childTnLst>
                                    <p:set>
                                      <p:cBhvr>
                                        <p:cTn id="14" dur="1" fill="hold">
                                          <p:stCondLst>
                                            <p:cond delay="0"/>
                                          </p:stCondLst>
                                        </p:cTn>
                                        <p:tgtEl>
                                          <p:spTgt spid="14"/>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xit" presetSubtype="0" fill="hold" nodeType="clickEffect">
                                  <p:stCondLst>
                                    <p:cond delay="0"/>
                                  </p:stCondLst>
                                  <p:childTnLst>
                                    <p:set>
                                      <p:cBhvr>
                                        <p:cTn id="18" dur="1" fill="hold">
                                          <p:stCondLst>
                                            <p:cond delay="0"/>
                                          </p:stCondLst>
                                        </p:cTn>
                                        <p:tgtEl>
                                          <p:spTgt spid="14"/>
                                        </p:tgtEl>
                                        <p:attrNameLst>
                                          <p:attrName>style.visibility</p:attrName>
                                        </p:attrNameLst>
                                      </p:cBhvr>
                                      <p:to>
                                        <p:strVal val="hidden"/>
                                      </p:to>
                                    </p:set>
                                  </p:childTnLst>
                                </p:cTn>
                              </p:par>
                              <p:par>
                                <p:cTn id="19" presetID="1" presetClass="entr" presetSubtype="0" fill="hold" nodeType="withEffect">
                                  <p:stCondLst>
                                    <p:cond delay="0"/>
                                  </p:stCondLst>
                                  <p:childTnLst>
                                    <p:set>
                                      <p:cBhvr>
                                        <p:cTn id="20" dur="1" fill="hold">
                                          <p:stCondLst>
                                            <p:cond delay="0"/>
                                          </p:stCondLst>
                                        </p:cTn>
                                        <p:tgtEl>
                                          <p:spTgt spid="16"/>
                                        </p:tgtEl>
                                        <p:attrNameLst>
                                          <p:attrName>style.visibility</p:attrName>
                                        </p:attrNameLst>
                                      </p:cBhvr>
                                      <p:to>
                                        <p:strVal val="visible"/>
                                      </p:to>
                                    </p:set>
                                  </p:childTnLst>
                                </p:cTn>
                              </p:par>
                            </p:childTnLst>
                          </p:cTn>
                        </p:par>
                      </p:childTnLst>
                    </p:cTn>
                  </p:par>
                  <p:par>
                    <p:cTn id="21" fill="hold">
                      <p:stCondLst>
                        <p:cond delay="indefinite"/>
                      </p:stCondLst>
                      <p:childTnLst>
                        <p:par>
                          <p:cTn id="22" fill="hold">
                            <p:stCondLst>
                              <p:cond delay="0"/>
                            </p:stCondLst>
                            <p:childTnLst>
                              <p:par>
                                <p:cTn id="23" presetID="1" presetClass="exit" presetSubtype="0" fill="hold" nodeType="clickEffect">
                                  <p:stCondLst>
                                    <p:cond delay="0"/>
                                  </p:stCondLst>
                                  <p:childTnLst>
                                    <p:set>
                                      <p:cBhvr>
                                        <p:cTn id="24" dur="1" fill="hold">
                                          <p:stCondLst>
                                            <p:cond delay="0"/>
                                          </p:stCondLst>
                                        </p:cTn>
                                        <p:tgtEl>
                                          <p:spTgt spid="8"/>
                                        </p:tgtEl>
                                        <p:attrNameLst>
                                          <p:attrName>style.visibility</p:attrName>
                                        </p:attrNameLst>
                                      </p:cBhvr>
                                      <p:to>
                                        <p:strVal val="hidden"/>
                                      </p:to>
                                    </p:set>
                                  </p:childTnLst>
                                </p:cTn>
                              </p:par>
                              <p:par>
                                <p:cTn id="25" presetID="1" presetClass="entr" presetSubtype="0" fill="hold" nodeType="withEffect">
                                  <p:stCondLst>
                                    <p:cond delay="0"/>
                                  </p:stCondLst>
                                  <p:childTnLst>
                                    <p:set>
                                      <p:cBhvr>
                                        <p:cTn id="26" dur="1" fill="hold">
                                          <p:stCondLst>
                                            <p:cond delay="0"/>
                                          </p:stCondLst>
                                        </p:cTn>
                                        <p:tgtEl>
                                          <p:spTgt spid="11"/>
                                        </p:tgtEl>
                                        <p:attrNameLst>
                                          <p:attrName>style.visibility</p:attrName>
                                        </p:attrNameLst>
                                      </p:cBhvr>
                                      <p:to>
                                        <p:strVal val="visible"/>
                                      </p:to>
                                    </p:set>
                                  </p:childTnLst>
                                </p:cTn>
                              </p:par>
                            </p:childTnLst>
                          </p:cTn>
                        </p:par>
                      </p:childTnLst>
                    </p:cTn>
                  </p:par>
                  <p:par>
                    <p:cTn id="27" fill="hold">
                      <p:stCondLst>
                        <p:cond delay="indefinite"/>
                      </p:stCondLst>
                      <p:childTnLst>
                        <p:par>
                          <p:cTn id="28" fill="hold">
                            <p:stCondLst>
                              <p:cond delay="0"/>
                            </p:stCondLst>
                            <p:childTnLst>
                              <p:par>
                                <p:cTn id="29" presetID="1" presetClass="exit" presetSubtype="0" fill="hold" nodeType="clickEffect">
                                  <p:stCondLst>
                                    <p:cond delay="0"/>
                                  </p:stCondLst>
                                  <p:childTnLst>
                                    <p:set>
                                      <p:cBhvr>
                                        <p:cTn id="30" dur="1" fill="hold">
                                          <p:stCondLst>
                                            <p:cond delay="0"/>
                                          </p:stCondLst>
                                        </p:cTn>
                                        <p:tgtEl>
                                          <p:spTgt spid="11"/>
                                        </p:tgtEl>
                                        <p:attrNameLst>
                                          <p:attrName>style.visibility</p:attrName>
                                        </p:attrNameLst>
                                      </p:cBhvr>
                                      <p:to>
                                        <p:strVal val="hidden"/>
                                      </p:to>
                                    </p:set>
                                  </p:childTnLst>
                                </p:cTn>
                              </p:par>
                              <p:par>
                                <p:cTn id="31" presetID="1" presetClass="entr" presetSubtype="0" fill="hold" nodeType="withEffect">
                                  <p:stCondLst>
                                    <p:cond delay="0"/>
                                  </p:stCondLst>
                                  <p:childTnLst>
                                    <p:set>
                                      <p:cBhvr>
                                        <p:cTn id="32" dur="1" fill="hold">
                                          <p:stCondLst>
                                            <p:cond delay="0"/>
                                          </p:stCondLst>
                                        </p:cTn>
                                        <p:tgtEl>
                                          <p:spTgt spid="13"/>
                                        </p:tgtEl>
                                        <p:attrNameLst>
                                          <p:attrName>style.visibility</p:attrName>
                                        </p:attrNameLst>
                                      </p:cBhvr>
                                      <p:to>
                                        <p:strVal val="visible"/>
                                      </p:to>
                                    </p:set>
                                  </p:childTnLst>
                                </p:cTn>
                              </p:par>
                            </p:childTnLst>
                          </p:cTn>
                        </p:par>
                      </p:childTnLst>
                    </p:cTn>
                  </p:par>
                  <p:par>
                    <p:cTn id="33" fill="hold">
                      <p:stCondLst>
                        <p:cond delay="indefinite"/>
                      </p:stCondLst>
                      <p:childTnLst>
                        <p:par>
                          <p:cTn id="34" fill="hold">
                            <p:stCondLst>
                              <p:cond delay="0"/>
                            </p:stCondLst>
                            <p:childTnLst>
                              <p:par>
                                <p:cTn id="35" presetID="1" presetClass="exit" presetSubtype="0" fill="hold" nodeType="clickEffect">
                                  <p:stCondLst>
                                    <p:cond delay="0"/>
                                  </p:stCondLst>
                                  <p:childTnLst>
                                    <p:set>
                                      <p:cBhvr>
                                        <p:cTn id="36" dur="1" fill="hold">
                                          <p:stCondLst>
                                            <p:cond delay="0"/>
                                          </p:stCondLst>
                                        </p:cTn>
                                        <p:tgtEl>
                                          <p:spTgt spid="13"/>
                                        </p:tgtEl>
                                        <p:attrNameLst>
                                          <p:attrName>style.visibility</p:attrName>
                                        </p:attrNameLst>
                                      </p:cBhvr>
                                      <p:to>
                                        <p:strVal val="hidden"/>
                                      </p:to>
                                    </p:set>
                                  </p:childTnLst>
                                </p:cTn>
                              </p:par>
                              <p:par>
                                <p:cTn id="37" presetID="1" presetClass="entr" presetSubtype="0" fill="hold" nodeType="withEffect">
                                  <p:stCondLst>
                                    <p:cond delay="0"/>
                                  </p:stCondLst>
                                  <p:childTnLst>
                                    <p:set>
                                      <p:cBhvr>
                                        <p:cTn id="38" dur="1" fill="hold">
                                          <p:stCondLst>
                                            <p:cond delay="0"/>
                                          </p:stCondLst>
                                        </p:cTn>
                                        <p:tgtEl>
                                          <p:spTgt spid="15"/>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5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 name="Title 7"/>
          <p:cNvSpPr>
            <a:spLocks noGrp="1"/>
          </p:cNvSpPr>
          <p:nvPr>
            <p:ph type="title"/>
          </p:nvPr>
        </p:nvSpPr>
        <p:spPr/>
        <p:txBody>
          <a:bodyPr/>
          <a:lstStyle/>
          <a:p>
            <a:r>
              <a:rPr lang="en-US" dirty="0">
                <a:latin typeface="+mn-lt"/>
              </a:rPr>
              <a:t>ELASTICITY OF SUPPLY</a:t>
            </a:r>
          </a:p>
        </p:txBody>
      </p:sp>
      <p:sp>
        <p:nvSpPr>
          <p:cNvPr id="9" name="Content Placeholder 8"/>
          <p:cNvSpPr>
            <a:spLocks noGrp="1"/>
          </p:cNvSpPr>
          <p:nvPr>
            <p:ph sz="quarter" idx="10"/>
          </p:nvPr>
        </p:nvSpPr>
        <p:spPr/>
        <p:txBody>
          <a:bodyPr/>
          <a:lstStyle/>
          <a:p>
            <a:pPr marL="354013" indent="-354013" eaLnBrk="1" hangingPunct="1">
              <a:spcAft>
                <a:spcPts val="1200"/>
              </a:spcAft>
            </a:pPr>
            <a:r>
              <a:rPr lang="en-US" dirty="0">
                <a:latin typeface="+mn-lt"/>
              </a:rPr>
              <a:t>Supply curve is </a:t>
            </a:r>
            <a:r>
              <a:rPr lang="en-US" b="1" dirty="0">
                <a:latin typeface="+mn-lt"/>
              </a:rPr>
              <a:t>elastic</a:t>
            </a:r>
            <a:r>
              <a:rPr lang="en-US" dirty="0">
                <a:latin typeface="+mn-lt"/>
              </a:rPr>
              <a:t> if a rise in price increases the quantity supplied a lot.</a:t>
            </a:r>
          </a:p>
          <a:p>
            <a:pPr marL="354013" indent="-354013">
              <a:spcAft>
                <a:spcPts val="1200"/>
              </a:spcAft>
            </a:pPr>
            <a:r>
              <a:rPr lang="en-US" dirty="0">
                <a:latin typeface="+mn-lt"/>
              </a:rPr>
              <a:t>Supply curve is </a:t>
            </a:r>
            <a:r>
              <a:rPr lang="en-US" b="1" dirty="0">
                <a:latin typeface="+mn-lt"/>
              </a:rPr>
              <a:t>inelastic</a:t>
            </a:r>
            <a:r>
              <a:rPr lang="en-US" dirty="0">
                <a:latin typeface="+mn-lt"/>
              </a:rPr>
              <a:t> if a rise in price increases the quantity supplied just a little.</a:t>
            </a:r>
          </a:p>
        </p:txBody>
      </p:sp>
    </p:spTree>
    <p:extLst>
      <p:ext uri="{BB962C8B-B14F-4D97-AF65-F5344CB8AC3E}">
        <p14:creationId xmlns:p14="http://schemas.microsoft.com/office/powerpoint/2010/main" val="3038335592"/>
      </p:ext>
    </p:extLst>
  </p:cSld>
  <p:clrMapOvr>
    <a:masterClrMapping/>
  </p:clrMapOvr>
</p:sld>
</file>

<file path=ppt/slides/slide5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latin typeface="+mn-lt"/>
              </a:rPr>
              <a:t>WHAT FACTORS DETERMINE THE PRICE ELASTICITY OF SUPPLY (1 of 2)</a:t>
            </a:r>
          </a:p>
        </p:txBody>
      </p:sp>
      <p:sp>
        <p:nvSpPr>
          <p:cNvPr id="3" name="Content Placeholder 2"/>
          <p:cNvSpPr>
            <a:spLocks noGrp="1"/>
          </p:cNvSpPr>
          <p:nvPr>
            <p:ph sz="quarter" idx="10"/>
          </p:nvPr>
        </p:nvSpPr>
        <p:spPr/>
        <p:txBody>
          <a:bodyPr/>
          <a:lstStyle/>
          <a:p>
            <a:pPr marL="354013" indent="-354013" eaLnBrk="1" hangingPunct="1">
              <a:spcAft>
                <a:spcPts val="1200"/>
              </a:spcAft>
              <a:buFont typeface="Calibri" pitchFamily="34" charset="0"/>
              <a:buAutoNum type="arabicPeriod"/>
            </a:pPr>
            <a:r>
              <a:rPr lang="en-US" b="1" dirty="0">
                <a:latin typeface="+mn-lt"/>
              </a:rPr>
              <a:t>Availability of inputs</a:t>
            </a:r>
          </a:p>
          <a:p>
            <a:pPr marL="811213" lvl="1" eaLnBrk="1" hangingPunct="1">
              <a:spcAft>
                <a:spcPts val="1200"/>
              </a:spcAft>
            </a:pPr>
            <a:r>
              <a:rPr lang="en-US" dirty="0">
                <a:latin typeface="+mn-lt"/>
              </a:rPr>
              <a:t>If an increase in production is very expensive (inputs are not easily available or cannot be shifted), then the supply will be </a:t>
            </a:r>
            <a:r>
              <a:rPr lang="en-US" b="1" dirty="0">
                <a:latin typeface="+mn-lt"/>
              </a:rPr>
              <a:t>inelastic.</a:t>
            </a:r>
          </a:p>
          <a:p>
            <a:pPr marL="811213" lvl="1" eaLnBrk="1" hangingPunct="1">
              <a:spcAft>
                <a:spcPts val="1200"/>
              </a:spcAft>
            </a:pPr>
            <a:r>
              <a:rPr lang="en-US" dirty="0">
                <a:latin typeface="+mn-lt"/>
              </a:rPr>
              <a:t>If production can be increased cheaply, then the supply  will be </a:t>
            </a:r>
            <a:r>
              <a:rPr lang="en-US" b="1" dirty="0">
                <a:latin typeface="+mn-lt"/>
              </a:rPr>
              <a:t>elastic.</a:t>
            </a:r>
          </a:p>
        </p:txBody>
      </p:sp>
    </p:spTree>
    <p:extLst>
      <p:ext uri="{BB962C8B-B14F-4D97-AF65-F5344CB8AC3E}">
        <p14:creationId xmlns:p14="http://schemas.microsoft.com/office/powerpoint/2010/main" val="3740961017"/>
      </p:ext>
    </p:extLst>
  </p:cSld>
  <p:clrMapOvr>
    <a:masterClrMapping/>
  </p:clrMapOvr>
</p:sld>
</file>

<file path=ppt/slides/slide6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latin typeface="+mn-lt"/>
              </a:rPr>
              <a:t>WHAT FACTORS DETERMINE THE PRICE ELASTICITY OF SUPPLY (2 of 2)</a:t>
            </a:r>
          </a:p>
        </p:txBody>
      </p:sp>
      <p:sp>
        <p:nvSpPr>
          <p:cNvPr id="3" name="Content Placeholder 2"/>
          <p:cNvSpPr>
            <a:spLocks noGrp="1"/>
          </p:cNvSpPr>
          <p:nvPr>
            <p:ph sz="quarter" idx="10"/>
          </p:nvPr>
        </p:nvSpPr>
        <p:spPr/>
        <p:txBody>
          <a:bodyPr/>
          <a:lstStyle/>
          <a:p>
            <a:pPr marL="354013" indent="-354013" eaLnBrk="1" hangingPunct="1">
              <a:spcAft>
                <a:spcPts val="1200"/>
              </a:spcAft>
              <a:buFont typeface="Calibri" pitchFamily="34" charset="0"/>
              <a:buAutoNum type="arabicPeriod" startAt="2"/>
            </a:pPr>
            <a:r>
              <a:rPr lang="en-US" b="1" dirty="0">
                <a:solidFill>
                  <a:srgbClr val="000000"/>
                </a:solidFill>
                <a:latin typeface="+mn-lt"/>
              </a:rPr>
              <a:t>Time</a:t>
            </a:r>
          </a:p>
          <a:p>
            <a:pPr marL="811213" lvl="1" eaLnBrk="1" hangingPunct="1">
              <a:spcAft>
                <a:spcPts val="1200"/>
              </a:spcAft>
            </a:pPr>
            <a:r>
              <a:rPr lang="en-US" dirty="0">
                <a:solidFill>
                  <a:srgbClr val="000000"/>
                </a:solidFill>
                <a:latin typeface="+mn-lt"/>
              </a:rPr>
              <a:t>Price elasticity of supply increases as producers have more time to respond to price changes.</a:t>
            </a:r>
          </a:p>
          <a:p>
            <a:pPr marL="811213" lvl="1" eaLnBrk="1" hangingPunct="1">
              <a:spcAft>
                <a:spcPts val="1200"/>
              </a:spcAft>
            </a:pPr>
            <a:r>
              <a:rPr lang="en-US" dirty="0">
                <a:solidFill>
                  <a:srgbClr val="000000"/>
                </a:solidFill>
                <a:latin typeface="+mn-lt"/>
              </a:rPr>
              <a:t>Long-run price elasticity of supply is usually higher than the short-run elasticity.</a:t>
            </a:r>
          </a:p>
        </p:txBody>
      </p:sp>
    </p:spTree>
    <p:extLst>
      <p:ext uri="{BB962C8B-B14F-4D97-AF65-F5344CB8AC3E}">
        <p14:creationId xmlns:p14="http://schemas.microsoft.com/office/powerpoint/2010/main" val="429696229"/>
      </p:ext>
    </p:extLst>
  </p:cSld>
  <p:clrMapOvr>
    <a:masterClrMapping/>
  </p:clrMapOvr>
</p:sld>
</file>

<file path=ppt/slides/slide6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latin typeface="+mn-lt"/>
              </a:rPr>
              <a:t>LEARN BY DOING: PRACTICE QUESTION 7</a:t>
            </a:r>
          </a:p>
        </p:txBody>
      </p:sp>
      <p:sp>
        <p:nvSpPr>
          <p:cNvPr id="5" name="Content Placeholder 4"/>
          <p:cNvSpPr>
            <a:spLocks noGrp="1"/>
          </p:cNvSpPr>
          <p:nvPr>
            <p:ph sz="quarter" idx="10"/>
          </p:nvPr>
        </p:nvSpPr>
        <p:spPr/>
        <p:txBody>
          <a:bodyPr/>
          <a:lstStyle/>
          <a:p>
            <a:pPr marL="354013" indent="-354013"/>
            <a:r>
              <a:rPr lang="en-US" dirty="0">
                <a:latin typeface="+mn-lt"/>
              </a:rPr>
              <a:t>A computer manufacturer makes an experimental computer chip that critics praise, leading to a huge increase in the demand for the chip. How elastic is supply in the short run?  What about the long run? Graph both.</a:t>
            </a:r>
          </a:p>
        </p:txBody>
      </p:sp>
    </p:spTree>
    <p:extLst>
      <p:ext uri="{BB962C8B-B14F-4D97-AF65-F5344CB8AC3E}">
        <p14:creationId xmlns:p14="http://schemas.microsoft.com/office/powerpoint/2010/main" val="203153047"/>
      </p:ext>
    </p:extLst>
  </p:cSld>
  <p:clrMapOvr>
    <a:masterClrMapping/>
  </p:clrMapOvr>
</p:sld>
</file>

<file path=ppt/slides/slide6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36632" y="0"/>
            <a:ext cx="10053472" cy="987115"/>
          </a:xfrm>
        </p:spPr>
        <p:txBody>
          <a:bodyPr/>
          <a:lstStyle/>
          <a:p>
            <a:r>
              <a:rPr lang="en-US" dirty="0">
                <a:latin typeface="+mn-lt"/>
              </a:rPr>
              <a:t>PRACTICE QUESTION</a:t>
            </a:r>
          </a:p>
        </p:txBody>
      </p:sp>
      <p:sp>
        <p:nvSpPr>
          <p:cNvPr id="5" name="Content Placeholder 4"/>
          <p:cNvSpPr>
            <a:spLocks noGrp="1"/>
          </p:cNvSpPr>
          <p:nvPr>
            <p:ph sz="quarter" idx="10"/>
          </p:nvPr>
        </p:nvSpPr>
        <p:spPr>
          <a:xfrm>
            <a:off x="261275" y="987115"/>
            <a:ext cx="9804186" cy="6141941"/>
          </a:xfrm>
        </p:spPr>
        <p:txBody>
          <a:bodyPr/>
          <a:lstStyle/>
          <a:p>
            <a:pPr marL="354013" indent="-354013"/>
            <a:r>
              <a:rPr lang="en-US" dirty="0">
                <a:latin typeface="+mn-lt"/>
              </a:rPr>
              <a:t>The Metropolitan Bus Service currently charges $0.77  for an all-day ticket, and has an average of 472 riders a day. The bus company is not earning a profit, but according to their contract with the city, it cannot cut the number of buses on the road. It must therefore find a way to increase revenues.</a:t>
            </a:r>
          </a:p>
          <a:p>
            <a:pPr marL="354013" indent="-354013"/>
            <a:r>
              <a:rPr lang="en-US" dirty="0">
                <a:latin typeface="+mn-lt"/>
              </a:rPr>
              <a:t>The bus company is considering increasing the ticket price to $0.99. The marketing department's studies indicate this price increase would reduce usage to 208 riders per day.</a:t>
            </a:r>
          </a:p>
          <a:p>
            <a:pPr marL="354013" indent="-354013"/>
            <a:r>
              <a:rPr lang="en-US" dirty="0">
                <a:latin typeface="+mn-lt"/>
              </a:rPr>
              <a:t>Calculate the absolute value of the price elasticity of demand for bus tickets, using the </a:t>
            </a:r>
            <a:r>
              <a:rPr lang="en-US" b="1" i="1" dirty="0">
                <a:latin typeface="+mn-lt"/>
              </a:rPr>
              <a:t>simple percentage change method</a:t>
            </a:r>
            <a:r>
              <a:rPr lang="en-US" dirty="0">
                <a:latin typeface="+mn-lt"/>
              </a:rPr>
              <a:t>. Round your answer to one decimal place.</a:t>
            </a:r>
          </a:p>
        </p:txBody>
      </p:sp>
    </p:spTree>
    <p:extLst>
      <p:ext uri="{BB962C8B-B14F-4D97-AF65-F5344CB8AC3E}">
        <p14:creationId xmlns:p14="http://schemas.microsoft.com/office/powerpoint/2010/main" val="3942490011"/>
      </p:ext>
    </p:extLst>
  </p:cSld>
  <p:clrMapOvr>
    <a:masterClrMapping/>
  </p:clrMapOvr>
</p:sld>
</file>

<file path=ppt/slides/slide6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36632" y="0"/>
            <a:ext cx="10053472" cy="987115"/>
          </a:xfrm>
        </p:spPr>
        <p:txBody>
          <a:bodyPr/>
          <a:lstStyle/>
          <a:p>
            <a:r>
              <a:rPr lang="en-US" dirty="0">
                <a:latin typeface="+mn-lt"/>
              </a:rPr>
              <a:t>PRACTICE QUESTION</a:t>
            </a:r>
          </a:p>
        </p:txBody>
      </p:sp>
      <p:sp>
        <p:nvSpPr>
          <p:cNvPr id="5" name="Content Placeholder 4"/>
          <p:cNvSpPr>
            <a:spLocks noGrp="1"/>
          </p:cNvSpPr>
          <p:nvPr>
            <p:ph sz="quarter" idx="10"/>
          </p:nvPr>
        </p:nvSpPr>
        <p:spPr>
          <a:xfrm>
            <a:off x="261275" y="987115"/>
            <a:ext cx="9804186" cy="2704775"/>
          </a:xfrm>
        </p:spPr>
        <p:txBody>
          <a:bodyPr/>
          <a:lstStyle/>
          <a:p>
            <a:pPr marL="354013" indent="-354013"/>
            <a:r>
              <a:rPr lang="en-US" dirty="0">
                <a:latin typeface="+mn-lt"/>
              </a:rPr>
              <a:t>Initial price $0.77  and initial quantity 472 riders a day. </a:t>
            </a:r>
          </a:p>
          <a:p>
            <a:pPr marL="354013" indent="-354013"/>
            <a:r>
              <a:rPr lang="en-US" dirty="0">
                <a:latin typeface="+mn-lt"/>
              </a:rPr>
              <a:t>New price $0.99 and new quantity 208 riders per day.</a:t>
            </a:r>
          </a:p>
          <a:p>
            <a:pPr marL="354013" indent="-354013"/>
            <a:r>
              <a:rPr lang="en-US" dirty="0">
                <a:latin typeface="+mn-lt"/>
              </a:rPr>
              <a:t>Price elasticity of demand for bus tickets, using the </a:t>
            </a:r>
            <a:r>
              <a:rPr lang="en-US" b="1" i="1" dirty="0">
                <a:latin typeface="+mn-lt"/>
              </a:rPr>
              <a:t>simple percentage change method</a:t>
            </a:r>
            <a:r>
              <a:rPr lang="en-US" dirty="0">
                <a:latin typeface="+mn-lt"/>
              </a:rPr>
              <a:t>. Round your answer to one decimal place.</a:t>
            </a:r>
          </a:p>
        </p:txBody>
      </p:sp>
      <mc:AlternateContent xmlns:mc="http://schemas.openxmlformats.org/markup-compatibility/2006">
        <mc:Choice xmlns:a14="http://schemas.microsoft.com/office/drawing/2010/main" Requires="a14">
          <p:sp>
            <p:nvSpPr>
              <p:cNvPr id="4" name="TextBox 3">
                <a:extLst>
                  <a:ext uri="{FF2B5EF4-FFF2-40B4-BE49-F238E27FC236}">
                    <a16:creationId xmlns:a16="http://schemas.microsoft.com/office/drawing/2014/main" id="{80B62D20-6954-71A3-96DE-FBFD0DF6920A}"/>
                  </a:ext>
                </a:extLst>
              </p:cNvPr>
              <p:cNvSpPr txBox="1"/>
              <p:nvPr/>
            </p:nvSpPr>
            <p:spPr>
              <a:xfrm>
                <a:off x="2554003" y="3691890"/>
                <a:ext cx="5176417" cy="550472"/>
              </a:xfrm>
              <a:prstGeom prst="rect">
                <a:avLst/>
              </a:prstGeom>
              <a:noFill/>
            </p:spPr>
            <p:txBody>
              <a:bodyPr wrap="none" rtlCol="0">
                <a:spAutoFit/>
              </a:bodyPr>
              <a:lstStyle/>
              <a:p>
                <a:r>
                  <a:rPr lang="en-US" sz="2000" b="1" dirty="0"/>
                  <a:t>% change in price=</a:t>
                </a:r>
                <a14:m>
                  <m:oMath xmlns:m="http://schemas.openxmlformats.org/officeDocument/2006/math">
                    <m:f>
                      <m:fPr>
                        <m:ctrlPr>
                          <a:rPr lang="en-US" sz="2000" b="1" i="1" smtClean="0">
                            <a:latin typeface="Cambria Math" panose="02040503050406030204" pitchFamily="18" charset="0"/>
                          </a:rPr>
                        </m:ctrlPr>
                      </m:fPr>
                      <m:num>
                        <m:r>
                          <a:rPr lang="en-US" sz="2000" b="1" i="1" smtClean="0">
                            <a:latin typeface="Cambria Math" panose="02040503050406030204" pitchFamily="18" charset="0"/>
                          </a:rPr>
                          <m:t>$</m:t>
                        </m:r>
                        <m:r>
                          <a:rPr lang="en-US" sz="2000" b="1" i="1" smtClean="0">
                            <a:latin typeface="Cambria Math" panose="02040503050406030204" pitchFamily="18" charset="0"/>
                          </a:rPr>
                          <m:t>𝟎</m:t>
                        </m:r>
                        <m:r>
                          <a:rPr lang="en-US" sz="2000" b="1" i="1" smtClean="0">
                            <a:latin typeface="Cambria Math" panose="02040503050406030204" pitchFamily="18" charset="0"/>
                          </a:rPr>
                          <m:t>.</m:t>
                        </m:r>
                        <m:r>
                          <a:rPr lang="en-US" sz="2000" b="1" i="1" smtClean="0">
                            <a:latin typeface="Cambria Math" panose="02040503050406030204" pitchFamily="18" charset="0"/>
                          </a:rPr>
                          <m:t>𝟗𝟗</m:t>
                        </m:r>
                        <m:r>
                          <a:rPr lang="en-US" sz="2000" b="1" i="1" smtClean="0">
                            <a:latin typeface="Cambria Math" panose="02040503050406030204" pitchFamily="18" charset="0"/>
                          </a:rPr>
                          <m:t>−$</m:t>
                        </m:r>
                        <m:r>
                          <a:rPr lang="en-US" sz="2000" b="1" i="1" smtClean="0">
                            <a:latin typeface="Cambria Math" panose="02040503050406030204" pitchFamily="18" charset="0"/>
                          </a:rPr>
                          <m:t>𝟎</m:t>
                        </m:r>
                        <m:r>
                          <a:rPr lang="en-US" sz="2000" b="1" i="1" smtClean="0">
                            <a:latin typeface="Cambria Math" panose="02040503050406030204" pitchFamily="18" charset="0"/>
                          </a:rPr>
                          <m:t>.</m:t>
                        </m:r>
                        <m:r>
                          <a:rPr lang="en-US" sz="2000" b="1" i="1" smtClean="0">
                            <a:latin typeface="Cambria Math" panose="02040503050406030204" pitchFamily="18" charset="0"/>
                          </a:rPr>
                          <m:t>𝟕𝟕</m:t>
                        </m:r>
                      </m:num>
                      <m:den>
                        <m:r>
                          <a:rPr lang="en-US" sz="2000" b="1" i="1" smtClean="0">
                            <a:latin typeface="Cambria Math" panose="02040503050406030204" pitchFamily="18" charset="0"/>
                          </a:rPr>
                          <m:t>𝟎</m:t>
                        </m:r>
                        <m:r>
                          <a:rPr lang="en-US" sz="2000" b="1" i="1" smtClean="0">
                            <a:latin typeface="Cambria Math" panose="02040503050406030204" pitchFamily="18" charset="0"/>
                          </a:rPr>
                          <m:t>.</m:t>
                        </m:r>
                        <m:r>
                          <a:rPr lang="en-US" sz="2000" b="1" i="1" smtClean="0">
                            <a:latin typeface="Cambria Math" panose="02040503050406030204" pitchFamily="18" charset="0"/>
                          </a:rPr>
                          <m:t>𝟕𝟕</m:t>
                        </m:r>
                      </m:den>
                    </m:f>
                  </m:oMath>
                </a14:m>
                <a:r>
                  <a:rPr lang="en-US" sz="2000" b="1" dirty="0"/>
                  <a:t>x100=28.57%</a:t>
                </a:r>
              </a:p>
            </p:txBody>
          </p:sp>
        </mc:Choice>
        <mc:Fallback>
          <p:sp>
            <p:nvSpPr>
              <p:cNvPr id="4" name="TextBox 3">
                <a:extLst>
                  <a:ext uri="{FF2B5EF4-FFF2-40B4-BE49-F238E27FC236}">
                    <a16:creationId xmlns:a16="http://schemas.microsoft.com/office/drawing/2014/main" id="{80B62D20-6954-71A3-96DE-FBFD0DF6920A}"/>
                  </a:ext>
                </a:extLst>
              </p:cNvPr>
              <p:cNvSpPr txBox="1">
                <a:spLocks noRot="1" noChangeAspect="1" noMove="1" noResize="1" noEditPoints="1" noAdjustHandles="1" noChangeArrowheads="1" noChangeShapeType="1" noTextEdit="1"/>
              </p:cNvSpPr>
              <p:nvPr/>
            </p:nvSpPr>
            <p:spPr>
              <a:xfrm>
                <a:off x="2554003" y="3691890"/>
                <a:ext cx="5176417" cy="550472"/>
              </a:xfrm>
              <a:prstGeom prst="rect">
                <a:avLst/>
              </a:prstGeom>
              <a:blipFill>
                <a:blip r:embed="rId2"/>
                <a:stretch>
                  <a:fillRect l="-1296" r="-118" b="-6667"/>
                </a:stretch>
              </a:blipFill>
            </p:spPr>
            <p:txBody>
              <a:bodyPr/>
              <a:lstStyle/>
              <a:p>
                <a:r>
                  <a:rPr lang="en-US">
                    <a:noFill/>
                  </a:rPr>
                  <a:t> </a:t>
                </a:r>
              </a:p>
            </p:txBody>
          </p:sp>
        </mc:Fallback>
      </mc:AlternateContent>
      <mc:AlternateContent xmlns:mc="http://schemas.openxmlformats.org/markup-compatibility/2006">
        <mc:Choice xmlns:a14="http://schemas.microsoft.com/office/drawing/2010/main" Requires="a14">
          <p:sp>
            <p:nvSpPr>
              <p:cNvPr id="6" name="TextBox 5">
                <a:extLst>
                  <a:ext uri="{FF2B5EF4-FFF2-40B4-BE49-F238E27FC236}">
                    <a16:creationId xmlns:a16="http://schemas.microsoft.com/office/drawing/2014/main" id="{A8EBE4D4-13C0-FF9D-EC35-992C5B205AD3}"/>
                  </a:ext>
                </a:extLst>
              </p:cNvPr>
              <p:cNvSpPr txBox="1"/>
              <p:nvPr/>
            </p:nvSpPr>
            <p:spPr>
              <a:xfrm>
                <a:off x="2543524" y="4449963"/>
                <a:ext cx="5379999" cy="535724"/>
              </a:xfrm>
              <a:prstGeom prst="rect">
                <a:avLst/>
              </a:prstGeom>
              <a:noFill/>
            </p:spPr>
            <p:txBody>
              <a:bodyPr wrap="none" rtlCol="0">
                <a:spAutoFit/>
              </a:bodyPr>
              <a:lstStyle/>
              <a:p>
                <a:r>
                  <a:rPr lang="en-US" sz="2000" b="1" dirty="0"/>
                  <a:t>% change in quantity=</a:t>
                </a:r>
                <a14:m>
                  <m:oMath xmlns:m="http://schemas.openxmlformats.org/officeDocument/2006/math">
                    <m:f>
                      <m:fPr>
                        <m:ctrlPr>
                          <a:rPr lang="en-US" sz="2000" b="1" i="1" smtClean="0">
                            <a:latin typeface="Cambria Math" panose="02040503050406030204" pitchFamily="18" charset="0"/>
                          </a:rPr>
                        </m:ctrlPr>
                      </m:fPr>
                      <m:num>
                        <m:r>
                          <a:rPr lang="en-US" sz="2000" b="1" i="1" smtClean="0">
                            <a:latin typeface="Cambria Math" panose="02040503050406030204" pitchFamily="18" charset="0"/>
                          </a:rPr>
                          <m:t>𝟐𝟎𝟖</m:t>
                        </m:r>
                        <m:r>
                          <a:rPr lang="en-US" sz="2000" b="1" i="1" smtClean="0">
                            <a:latin typeface="Cambria Math" panose="02040503050406030204" pitchFamily="18" charset="0"/>
                          </a:rPr>
                          <m:t>−</m:t>
                        </m:r>
                        <m:r>
                          <a:rPr lang="en-US" sz="2000" b="1" i="1" smtClean="0">
                            <a:latin typeface="Cambria Math" panose="02040503050406030204" pitchFamily="18" charset="0"/>
                          </a:rPr>
                          <m:t>𝟒𝟕𝟐</m:t>
                        </m:r>
                      </m:num>
                      <m:den>
                        <m:r>
                          <a:rPr lang="en-US" sz="2000" b="1" i="1" smtClean="0">
                            <a:latin typeface="Cambria Math" panose="02040503050406030204" pitchFamily="18" charset="0"/>
                          </a:rPr>
                          <m:t>𝟒𝟕𝟐</m:t>
                        </m:r>
                      </m:den>
                    </m:f>
                  </m:oMath>
                </a14:m>
                <a:r>
                  <a:rPr lang="en-US" sz="2000" b="1" dirty="0"/>
                  <a:t>x100=-55.93%</a:t>
                </a:r>
              </a:p>
            </p:txBody>
          </p:sp>
        </mc:Choice>
        <mc:Fallback>
          <p:sp>
            <p:nvSpPr>
              <p:cNvPr id="6" name="TextBox 5">
                <a:extLst>
                  <a:ext uri="{FF2B5EF4-FFF2-40B4-BE49-F238E27FC236}">
                    <a16:creationId xmlns:a16="http://schemas.microsoft.com/office/drawing/2014/main" id="{A8EBE4D4-13C0-FF9D-EC35-992C5B205AD3}"/>
                  </a:ext>
                </a:extLst>
              </p:cNvPr>
              <p:cNvSpPr txBox="1">
                <a:spLocks noRot="1" noChangeAspect="1" noMove="1" noResize="1" noEditPoints="1" noAdjustHandles="1" noChangeArrowheads="1" noChangeShapeType="1" noTextEdit="1"/>
              </p:cNvSpPr>
              <p:nvPr/>
            </p:nvSpPr>
            <p:spPr>
              <a:xfrm>
                <a:off x="2543524" y="4449963"/>
                <a:ext cx="5379999" cy="535724"/>
              </a:xfrm>
              <a:prstGeom prst="rect">
                <a:avLst/>
              </a:prstGeom>
              <a:blipFill>
                <a:blip r:embed="rId3"/>
                <a:stretch>
                  <a:fillRect l="-1133" r="-340" b="-6818"/>
                </a:stretch>
              </a:blipFill>
            </p:spPr>
            <p:txBody>
              <a:bodyPr/>
              <a:lstStyle/>
              <a:p>
                <a:r>
                  <a:rPr lang="en-US">
                    <a:noFill/>
                  </a:rPr>
                  <a:t> </a:t>
                </a:r>
              </a:p>
            </p:txBody>
          </p:sp>
        </mc:Fallback>
      </mc:AlternateContent>
      <mc:AlternateContent xmlns:mc="http://schemas.openxmlformats.org/markup-compatibility/2006">
        <mc:Choice xmlns:a14="http://schemas.microsoft.com/office/drawing/2010/main" Requires="a14">
          <p:sp>
            <p:nvSpPr>
              <p:cNvPr id="7" name="TextBox 6">
                <a:extLst>
                  <a:ext uri="{FF2B5EF4-FFF2-40B4-BE49-F238E27FC236}">
                    <a16:creationId xmlns:a16="http://schemas.microsoft.com/office/drawing/2014/main" id="{EF6A02D2-59C0-14CD-4FDC-E0591C8F2C17}"/>
                  </a:ext>
                </a:extLst>
              </p:cNvPr>
              <p:cNvSpPr txBox="1"/>
              <p:nvPr/>
            </p:nvSpPr>
            <p:spPr>
              <a:xfrm>
                <a:off x="2554003" y="5193288"/>
                <a:ext cx="5572727" cy="612732"/>
              </a:xfrm>
              <a:prstGeom prst="rect">
                <a:avLst/>
              </a:prstGeom>
              <a:noFill/>
            </p:spPr>
            <p:txBody>
              <a:bodyPr wrap="square" rtlCol="0">
                <a:spAutoFit/>
              </a:bodyPr>
              <a:lstStyle/>
              <a:p>
                <a:r>
                  <a:rPr lang="en-US" sz="2000" b="1" dirty="0"/>
                  <a:t>Price elasticity of demand=</a:t>
                </a:r>
                <a14:m>
                  <m:oMath xmlns:m="http://schemas.openxmlformats.org/officeDocument/2006/math">
                    <m:f>
                      <m:fPr>
                        <m:ctrlPr>
                          <a:rPr lang="en-US" sz="2000" b="1" i="1" smtClean="0">
                            <a:latin typeface="Cambria Math" panose="02040503050406030204" pitchFamily="18" charset="0"/>
                          </a:rPr>
                        </m:ctrlPr>
                      </m:fPr>
                      <m:num>
                        <m:r>
                          <m:rPr>
                            <m:nor/>
                          </m:rPr>
                          <a:rPr lang="en-US" sz="2000" b="1" i="0" dirty="0" smtClean="0"/>
                          <m:t>55.93</m:t>
                        </m:r>
                        <m:r>
                          <m:rPr>
                            <m:nor/>
                          </m:rPr>
                          <a:rPr lang="en-US" sz="2000" b="1" i="0" dirty="0" smtClean="0"/>
                          <m:t>%</m:t>
                        </m:r>
                      </m:num>
                      <m:den>
                        <m:r>
                          <m:rPr>
                            <m:nor/>
                          </m:rPr>
                          <a:rPr lang="en-US" sz="2000" b="1" i="0" dirty="0" smtClean="0"/>
                          <m:t>28.57</m:t>
                        </m:r>
                        <m:r>
                          <m:rPr>
                            <m:nor/>
                          </m:rPr>
                          <a:rPr lang="en-US" sz="2000" b="1" i="0" dirty="0" smtClean="0"/>
                          <m:t>%</m:t>
                        </m:r>
                      </m:den>
                    </m:f>
                  </m:oMath>
                </a14:m>
                <a:r>
                  <a:rPr lang="en-US" sz="2000" b="1" dirty="0"/>
                  <a:t>=1.95~2</a:t>
                </a:r>
              </a:p>
            </p:txBody>
          </p:sp>
        </mc:Choice>
        <mc:Fallback>
          <p:sp>
            <p:nvSpPr>
              <p:cNvPr id="7" name="TextBox 6">
                <a:extLst>
                  <a:ext uri="{FF2B5EF4-FFF2-40B4-BE49-F238E27FC236}">
                    <a16:creationId xmlns:a16="http://schemas.microsoft.com/office/drawing/2014/main" id="{EF6A02D2-59C0-14CD-4FDC-E0591C8F2C17}"/>
                  </a:ext>
                </a:extLst>
              </p:cNvPr>
              <p:cNvSpPr txBox="1">
                <a:spLocks noRot="1" noChangeAspect="1" noMove="1" noResize="1" noEditPoints="1" noAdjustHandles="1" noChangeArrowheads="1" noChangeShapeType="1" noTextEdit="1"/>
              </p:cNvSpPr>
              <p:nvPr/>
            </p:nvSpPr>
            <p:spPr>
              <a:xfrm>
                <a:off x="2554003" y="5193288"/>
                <a:ext cx="5572727" cy="612732"/>
              </a:xfrm>
              <a:prstGeom prst="rect">
                <a:avLst/>
              </a:prstGeom>
              <a:blipFill>
                <a:blip r:embed="rId4"/>
                <a:stretch>
                  <a:fillRect l="-1204" b="-4000"/>
                </a:stretch>
              </a:blipFill>
            </p:spPr>
            <p:txBody>
              <a:bodyPr/>
              <a:lstStyle/>
              <a:p>
                <a:r>
                  <a:rPr lang="en-US">
                    <a:noFill/>
                  </a:rPr>
                  <a:t> </a:t>
                </a:r>
              </a:p>
            </p:txBody>
          </p:sp>
        </mc:Fallback>
      </mc:AlternateContent>
    </p:spTree>
    <p:extLst>
      <p:ext uri="{BB962C8B-B14F-4D97-AF65-F5344CB8AC3E}">
        <p14:creationId xmlns:p14="http://schemas.microsoft.com/office/powerpoint/2010/main" val="3805771266"/>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4"/>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6"/>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7"/>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p:bldP spid="6" grpId="0"/>
      <p:bldP spid="7" grpId="0"/>
    </p:bldLst>
  </p:timing>
</p:sld>
</file>

<file path=ppt/slides/slide6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36632" y="0"/>
            <a:ext cx="10053472" cy="987115"/>
          </a:xfrm>
        </p:spPr>
        <p:txBody>
          <a:bodyPr/>
          <a:lstStyle/>
          <a:p>
            <a:r>
              <a:rPr lang="en-US" dirty="0">
                <a:latin typeface="+mn-lt"/>
              </a:rPr>
              <a:t>PRACTICE QUESTION</a:t>
            </a:r>
          </a:p>
        </p:txBody>
      </p:sp>
      <p:sp>
        <p:nvSpPr>
          <p:cNvPr id="5" name="Content Placeholder 4"/>
          <p:cNvSpPr>
            <a:spLocks noGrp="1"/>
          </p:cNvSpPr>
          <p:nvPr>
            <p:ph sz="quarter" idx="10"/>
          </p:nvPr>
        </p:nvSpPr>
        <p:spPr>
          <a:xfrm>
            <a:off x="261275" y="1567977"/>
            <a:ext cx="9804186" cy="5198583"/>
          </a:xfrm>
        </p:spPr>
        <p:txBody>
          <a:bodyPr/>
          <a:lstStyle/>
          <a:p>
            <a:pPr marL="354013" indent="-354013"/>
            <a:r>
              <a:rPr lang="en-US" b="0" i="0" dirty="0">
                <a:solidFill>
                  <a:srgbClr val="000000"/>
                </a:solidFill>
                <a:effectLst/>
                <a:latin typeface="STIX-Web"/>
              </a:rPr>
              <a:t>Which of the statements is true?</a:t>
            </a:r>
            <a:r>
              <a:rPr lang="en-US" b="0" i="0" dirty="0">
                <a:solidFill>
                  <a:srgbClr val="000000"/>
                </a:solidFill>
                <a:effectLst/>
                <a:latin typeface="+mn-lt"/>
              </a:rPr>
              <a:t>:</a:t>
            </a:r>
          </a:p>
          <a:p>
            <a:pPr marL="354013" indent="-354013"/>
            <a:endParaRPr lang="en-US" dirty="0">
              <a:latin typeface="+mn-lt"/>
            </a:endParaRPr>
          </a:p>
          <a:p>
            <a:pPr marL="354013" indent="-354013"/>
            <a:r>
              <a:rPr lang="en-US" dirty="0">
                <a:latin typeface="+mn-lt"/>
              </a:rPr>
              <a:t>(a) Demand is elastic, so increasing ticket prices will increase revenue.</a:t>
            </a:r>
          </a:p>
          <a:p>
            <a:pPr marL="354013" indent="-354013"/>
            <a:r>
              <a:rPr lang="en-US" dirty="0">
                <a:latin typeface="+mn-lt"/>
              </a:rPr>
              <a:t>(b) Demand is inelastic, so increasing ticket prices will increase revenue.</a:t>
            </a:r>
          </a:p>
          <a:p>
            <a:pPr marL="354013" indent="-354013"/>
            <a:r>
              <a:rPr lang="en-US" dirty="0">
                <a:latin typeface="+mn-lt"/>
              </a:rPr>
              <a:t>(c) Demand is inelastic, so decreasing ticket prices will increase revenue.</a:t>
            </a:r>
          </a:p>
          <a:p>
            <a:pPr marL="354013" indent="-354013"/>
            <a:r>
              <a:rPr lang="en-US" b="0" i="0" dirty="0">
                <a:solidFill>
                  <a:srgbClr val="333333"/>
                </a:solidFill>
                <a:effectLst/>
                <a:latin typeface="RobotoDraft"/>
              </a:rPr>
              <a:t>(d) Demand is elastic, so decreasing ticket prices will increase revenue.</a:t>
            </a:r>
            <a:endParaRPr lang="en-US" b="0" i="0" dirty="0">
              <a:solidFill>
                <a:srgbClr val="333333"/>
              </a:solidFill>
              <a:effectLst/>
              <a:latin typeface="+mn-lt"/>
            </a:endParaRPr>
          </a:p>
        </p:txBody>
      </p:sp>
      <p:sp>
        <p:nvSpPr>
          <p:cNvPr id="3" name="Rectangle 1">
            <a:extLst>
              <a:ext uri="{FF2B5EF4-FFF2-40B4-BE49-F238E27FC236}">
                <a16:creationId xmlns:a16="http://schemas.microsoft.com/office/drawing/2014/main" id="{7C4631AF-FCD5-9C51-C2E3-2FB8C52942E5}"/>
              </a:ext>
            </a:extLst>
          </p:cNvPr>
          <p:cNvSpPr>
            <a:spLocks noChangeArrowheads="1"/>
          </p:cNvSpPr>
          <p:nvPr/>
        </p:nvSpPr>
        <p:spPr bwMode="auto">
          <a:xfrm>
            <a:off x="0" y="0"/>
            <a:ext cx="10058400" cy="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none" lIns="91440" tIns="45720" rIns="91440" bIns="45720" numCol="1" anchor="ctr" anchorCtr="0" compatLnSpc="1">
            <a:prstTxWarp prst="textNoShape">
              <a:avLst/>
            </a:prstTxWarp>
            <a:spAutoFit/>
          </a:bodyPr>
          <a:lstStyle/>
          <a:p>
            <a:pPr marL="0" marR="0" lvl="0" indent="0" algn="l" defTabSz="914400" rtl="0" eaLnBrk="0" fontAlgn="base" latinLnBrk="0" hangingPunct="0">
              <a:lnSpc>
                <a:spcPct val="100000"/>
              </a:lnSpc>
              <a:spcBef>
                <a:spcPct val="0"/>
              </a:spcBef>
              <a:spcAft>
                <a:spcPct val="0"/>
              </a:spcAft>
              <a:buClrTx/>
              <a:buSzTx/>
              <a:buFontTx/>
              <a:buNone/>
              <a:tabLst/>
            </a:pPr>
            <a:r>
              <a:rPr kumimoji="0" lang="en-US" altLang="en-US" sz="1300" b="0" i="0" u="none" strike="noStrike" cap="none" normalizeH="0" baseline="0">
                <a:ln>
                  <a:noFill/>
                </a:ln>
                <a:solidFill>
                  <a:schemeClr val="tx1"/>
                </a:solidFill>
                <a:effectLst/>
                <a:latin typeface="Arial" panose="020B0604020202020204" pitchFamily="34" charset="0"/>
              </a:rPr>
              <a:t>ments is true?</a:t>
            </a:r>
            <a:endParaRPr kumimoji="0" lang="en-US" altLang="en-US" sz="600" b="0" i="0" u="none" strike="noStrike" cap="none" normalizeH="0" baseline="0">
              <a:ln>
                <a:noFill/>
              </a:ln>
              <a:solidFill>
                <a:schemeClr val="tx1"/>
              </a:solidFill>
              <a:effectLst/>
              <a:latin typeface="Arial" panose="020B0604020202020204" pitchFamily="34" charset="0"/>
            </a:endParaRPr>
          </a:p>
          <a:p>
            <a:pPr marL="0" marR="0" lvl="0" indent="0" algn="l" defTabSz="914400" rtl="0" eaLnBrk="0" fontAlgn="base" latinLnBrk="0" hangingPunct="0">
              <a:lnSpc>
                <a:spcPct val="100000"/>
              </a:lnSpc>
              <a:spcBef>
                <a:spcPct val="0"/>
              </a:spcBef>
              <a:spcAft>
                <a:spcPct val="0"/>
              </a:spcAft>
              <a:buClrTx/>
              <a:buSzTx/>
              <a:buFontTx/>
              <a:buNone/>
              <a:tabLst/>
            </a:pPr>
            <a:endParaRPr kumimoji="0" lang="en-US" altLang="en-US" sz="1800" b="0" i="0" u="none" strike="noStrike" cap="none" normalizeH="0" baseline="0">
              <a:ln>
                <a:noFill/>
              </a:ln>
              <a:solidFill>
                <a:schemeClr val="tx1"/>
              </a:solidFill>
              <a:effectLst/>
              <a:latin typeface="Arial" panose="020B0604020202020204" pitchFamily="34" charset="0"/>
            </a:endParaRPr>
          </a:p>
        </p:txBody>
      </p:sp>
    </p:spTree>
    <p:extLst>
      <p:ext uri="{BB962C8B-B14F-4D97-AF65-F5344CB8AC3E}">
        <p14:creationId xmlns:p14="http://schemas.microsoft.com/office/powerpoint/2010/main" val="89823115"/>
      </p:ext>
    </p:extLst>
  </p:cSld>
  <p:clrMapOvr>
    <a:masterClrMapping/>
  </p:clrMapOvr>
</p:sld>
</file>

<file path=ppt/slides/slide6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36632" y="0"/>
            <a:ext cx="10053472" cy="987115"/>
          </a:xfrm>
        </p:spPr>
        <p:txBody>
          <a:bodyPr/>
          <a:lstStyle/>
          <a:p>
            <a:r>
              <a:rPr lang="en-US" dirty="0">
                <a:latin typeface="+mn-lt"/>
              </a:rPr>
              <a:t>PRACTICE QUESTION</a:t>
            </a:r>
          </a:p>
        </p:txBody>
      </p:sp>
      <p:sp>
        <p:nvSpPr>
          <p:cNvPr id="5" name="Content Placeholder 4"/>
          <p:cNvSpPr>
            <a:spLocks noGrp="1"/>
          </p:cNvSpPr>
          <p:nvPr>
            <p:ph sz="quarter" idx="10"/>
          </p:nvPr>
        </p:nvSpPr>
        <p:spPr>
          <a:xfrm>
            <a:off x="261275" y="1567977"/>
            <a:ext cx="9804186" cy="5198583"/>
          </a:xfrm>
        </p:spPr>
        <p:txBody>
          <a:bodyPr/>
          <a:lstStyle/>
          <a:p>
            <a:pPr marL="354013" indent="-354013"/>
            <a:r>
              <a:rPr lang="en-US" b="0" i="0" dirty="0">
                <a:solidFill>
                  <a:srgbClr val="000000"/>
                </a:solidFill>
                <a:effectLst/>
                <a:latin typeface="STIX-Web"/>
              </a:rPr>
              <a:t>Which of the statements is true?</a:t>
            </a:r>
            <a:r>
              <a:rPr lang="en-US" b="0" i="0" dirty="0">
                <a:solidFill>
                  <a:srgbClr val="000000"/>
                </a:solidFill>
                <a:effectLst/>
                <a:latin typeface="+mn-lt"/>
              </a:rPr>
              <a:t>:</a:t>
            </a:r>
          </a:p>
          <a:p>
            <a:pPr marL="354013" indent="-354013"/>
            <a:endParaRPr lang="en-US" dirty="0">
              <a:latin typeface="+mn-lt"/>
            </a:endParaRPr>
          </a:p>
          <a:p>
            <a:pPr marL="354013" indent="-354013"/>
            <a:r>
              <a:rPr lang="en-US" dirty="0">
                <a:latin typeface="+mn-lt"/>
              </a:rPr>
              <a:t>(a) Demand is elastic, so increasing ticket prices will increase revenue.</a:t>
            </a:r>
          </a:p>
          <a:p>
            <a:pPr marL="354013" indent="-354013"/>
            <a:r>
              <a:rPr lang="en-US" dirty="0">
                <a:latin typeface="+mn-lt"/>
              </a:rPr>
              <a:t>(b) Demand is inelastic, so increasing ticket prices will increase revenue.</a:t>
            </a:r>
          </a:p>
          <a:p>
            <a:pPr marL="354013" indent="-354013"/>
            <a:r>
              <a:rPr lang="en-US" dirty="0">
                <a:latin typeface="+mn-lt"/>
              </a:rPr>
              <a:t>(c) Demand is inelastic, so decreasing ticket prices will increase revenue.</a:t>
            </a:r>
          </a:p>
          <a:p>
            <a:pPr marL="354013" indent="-354013"/>
            <a:r>
              <a:rPr lang="en-US" b="1" i="0" dirty="0">
                <a:solidFill>
                  <a:srgbClr val="333333"/>
                </a:solidFill>
                <a:effectLst/>
                <a:latin typeface="RobotoDraft"/>
              </a:rPr>
              <a:t>(d) Demand is elastic, so decreasing ticket prices will increase revenue.</a:t>
            </a:r>
            <a:endParaRPr lang="en-US" b="1" i="0" dirty="0">
              <a:solidFill>
                <a:srgbClr val="333333"/>
              </a:solidFill>
              <a:effectLst/>
              <a:latin typeface="+mn-lt"/>
            </a:endParaRPr>
          </a:p>
        </p:txBody>
      </p:sp>
      <p:sp>
        <p:nvSpPr>
          <p:cNvPr id="3" name="Rectangle 1">
            <a:extLst>
              <a:ext uri="{FF2B5EF4-FFF2-40B4-BE49-F238E27FC236}">
                <a16:creationId xmlns:a16="http://schemas.microsoft.com/office/drawing/2014/main" id="{7C4631AF-FCD5-9C51-C2E3-2FB8C52942E5}"/>
              </a:ext>
            </a:extLst>
          </p:cNvPr>
          <p:cNvSpPr>
            <a:spLocks noChangeArrowheads="1"/>
          </p:cNvSpPr>
          <p:nvPr/>
        </p:nvSpPr>
        <p:spPr bwMode="auto">
          <a:xfrm>
            <a:off x="0" y="0"/>
            <a:ext cx="10058400" cy="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none" lIns="91440" tIns="45720" rIns="91440" bIns="45720" numCol="1" anchor="ctr" anchorCtr="0" compatLnSpc="1">
            <a:prstTxWarp prst="textNoShape">
              <a:avLst/>
            </a:prstTxWarp>
            <a:spAutoFit/>
          </a:bodyPr>
          <a:lstStyle/>
          <a:p>
            <a:pPr marL="0" marR="0" lvl="0" indent="0" algn="l" defTabSz="914400" rtl="0" eaLnBrk="0" fontAlgn="base" latinLnBrk="0" hangingPunct="0">
              <a:lnSpc>
                <a:spcPct val="100000"/>
              </a:lnSpc>
              <a:spcBef>
                <a:spcPct val="0"/>
              </a:spcBef>
              <a:spcAft>
                <a:spcPct val="0"/>
              </a:spcAft>
              <a:buClrTx/>
              <a:buSzTx/>
              <a:buFontTx/>
              <a:buNone/>
              <a:tabLst/>
            </a:pPr>
            <a:r>
              <a:rPr kumimoji="0" lang="en-US" altLang="en-US" sz="1300" b="0" i="0" u="none" strike="noStrike" cap="none" normalizeH="0" baseline="0">
                <a:ln>
                  <a:noFill/>
                </a:ln>
                <a:solidFill>
                  <a:schemeClr val="tx1"/>
                </a:solidFill>
                <a:effectLst/>
                <a:latin typeface="Arial" panose="020B0604020202020204" pitchFamily="34" charset="0"/>
              </a:rPr>
              <a:t>ments is true?</a:t>
            </a:r>
            <a:endParaRPr kumimoji="0" lang="en-US" altLang="en-US" sz="600" b="0" i="0" u="none" strike="noStrike" cap="none" normalizeH="0" baseline="0">
              <a:ln>
                <a:noFill/>
              </a:ln>
              <a:solidFill>
                <a:schemeClr val="tx1"/>
              </a:solidFill>
              <a:effectLst/>
              <a:latin typeface="Arial" panose="020B0604020202020204" pitchFamily="34" charset="0"/>
            </a:endParaRPr>
          </a:p>
          <a:p>
            <a:pPr marL="0" marR="0" lvl="0" indent="0" algn="l" defTabSz="914400" rtl="0" eaLnBrk="0" fontAlgn="base" latinLnBrk="0" hangingPunct="0">
              <a:lnSpc>
                <a:spcPct val="100000"/>
              </a:lnSpc>
              <a:spcBef>
                <a:spcPct val="0"/>
              </a:spcBef>
              <a:spcAft>
                <a:spcPct val="0"/>
              </a:spcAft>
              <a:buClrTx/>
              <a:buSzTx/>
              <a:buFontTx/>
              <a:buNone/>
              <a:tabLst/>
            </a:pPr>
            <a:endParaRPr kumimoji="0" lang="en-US" altLang="en-US" sz="1800" b="0" i="0" u="none" strike="noStrike" cap="none" normalizeH="0" baseline="0">
              <a:ln>
                <a:noFill/>
              </a:ln>
              <a:solidFill>
                <a:schemeClr val="tx1"/>
              </a:solidFill>
              <a:effectLst/>
              <a:latin typeface="Arial" panose="020B0604020202020204" pitchFamily="34" charset="0"/>
            </a:endParaRPr>
          </a:p>
        </p:txBody>
      </p:sp>
    </p:spTree>
    <p:extLst>
      <p:ext uri="{BB962C8B-B14F-4D97-AF65-F5344CB8AC3E}">
        <p14:creationId xmlns:p14="http://schemas.microsoft.com/office/powerpoint/2010/main" val="1343788961"/>
      </p:ext>
    </p:extLst>
  </p:cSld>
  <p:clrMapOvr>
    <a:masterClrMapping/>
  </p:clrMapOvr>
</p:sld>
</file>

<file path=ppt/theme/theme1.xml><?xml version="1.0" encoding="utf-8"?>
<a:theme xmlns:a="http://schemas.openxmlformats.org/drawingml/2006/main" name="KRUGMAN">
  <a:themeElements>
    <a:clrScheme name="Macmillan Learning Brand Colors">
      <a:dk1>
        <a:srgbClr val="000000"/>
      </a:dk1>
      <a:lt1>
        <a:srgbClr val="FFFFFF"/>
      </a:lt1>
      <a:dk2>
        <a:srgbClr val="DA1B2C"/>
      </a:dk2>
      <a:lt2>
        <a:srgbClr val="FFFFFE"/>
      </a:lt2>
      <a:accent1>
        <a:srgbClr val="4E4E4E"/>
      </a:accent1>
      <a:accent2>
        <a:srgbClr val="999999"/>
      </a:accent2>
      <a:accent3>
        <a:srgbClr val="CCCCCC"/>
      </a:accent3>
      <a:accent4>
        <a:srgbClr val="E6E6E6"/>
      </a:accent4>
      <a:accent5>
        <a:srgbClr val="DA1B2C"/>
      </a:accent5>
      <a:accent6>
        <a:srgbClr val="A90F1E"/>
      </a:accent6>
      <a:hlink>
        <a:srgbClr val="0000FF"/>
      </a:hlink>
      <a:folHlink>
        <a:srgbClr val="4C4C4C"/>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extLst>
    <a:ext uri="{05A4C25C-085E-4340-85A3-A5531E510DB2}">
      <thm15:themeFamily xmlns:thm15="http://schemas.microsoft.com/office/thememl/2012/main" name="KRUGMAN" id="{87A71779-86F1-47FA-B17A-DFF83DF6C9C1}" vid="{728D33A6-D228-4DE7-95AA-2E85DFBFAA88}"/>
    </a:ext>
  </a:extLst>
</a:theme>
</file>

<file path=ppt/theme/theme2.xml><?xml version="1.0" encoding="utf-8"?>
<a:theme xmlns:a="http://schemas.openxmlformats.org/drawingml/2006/main" name="Custom Theme">
  <a:themeElements>
    <a:clrScheme name="Default">
      <a:dk1>
        <a:srgbClr val="000000"/>
      </a:dk1>
      <a:lt1>
        <a:srgbClr val="FFFFFF"/>
      </a:lt1>
      <a:dk2>
        <a:srgbClr val="158158"/>
      </a:dk2>
      <a:lt2>
        <a:srgbClr val="F3F3F3"/>
      </a:lt2>
      <a:accent1>
        <a:srgbClr val="058DC7"/>
      </a:accent1>
      <a:accent2>
        <a:srgbClr val="50B432"/>
      </a:accent2>
      <a:accent3>
        <a:srgbClr val="ED561B"/>
      </a:accent3>
      <a:accent4>
        <a:srgbClr val="EDEF00"/>
      </a:accent4>
      <a:accent5>
        <a:srgbClr val="24CBE5"/>
      </a:accent5>
      <a:accent6>
        <a:srgbClr val="64E572"/>
      </a:accent6>
      <a:hlink>
        <a:srgbClr val="2200CC"/>
      </a:hlink>
      <a:folHlink>
        <a:srgbClr val="551A8B"/>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3.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emplate>KRUGMAN</Template>
  <TotalTime>14847</TotalTime>
  <Words>3054</Words>
  <Application>Microsoft Office PowerPoint</Application>
  <PresentationFormat>Custom</PresentationFormat>
  <Paragraphs>284</Paragraphs>
  <Slides>65</Slides>
  <Notes>15</Notes>
  <HiddenSlides>0</HiddenSlides>
  <MMClips>0</MMClips>
  <ScaleCrop>false</ScaleCrop>
  <HeadingPairs>
    <vt:vector size="8" baseType="variant">
      <vt:variant>
        <vt:lpstr>Fonts Used</vt:lpstr>
      </vt:variant>
      <vt:variant>
        <vt:i4>9</vt:i4>
      </vt:variant>
      <vt:variant>
        <vt:lpstr>Theme</vt:lpstr>
      </vt:variant>
      <vt:variant>
        <vt:i4>1</vt:i4>
      </vt:variant>
      <vt:variant>
        <vt:lpstr>Embedded OLE Servers</vt:lpstr>
      </vt:variant>
      <vt:variant>
        <vt:i4>1</vt:i4>
      </vt:variant>
      <vt:variant>
        <vt:lpstr>Slide Titles</vt:lpstr>
      </vt:variant>
      <vt:variant>
        <vt:i4>65</vt:i4>
      </vt:variant>
    </vt:vector>
  </HeadingPairs>
  <TitlesOfParts>
    <vt:vector size="76" baseType="lpstr">
      <vt:lpstr>Arial</vt:lpstr>
      <vt:lpstr>Calibri</vt:lpstr>
      <vt:lpstr>Cambria Math</vt:lpstr>
      <vt:lpstr>FuturaBT-Book</vt:lpstr>
      <vt:lpstr>Helvetica Neue</vt:lpstr>
      <vt:lpstr>RobotoDraft</vt:lpstr>
      <vt:lpstr>Segoe UI</vt:lpstr>
      <vt:lpstr>STIX-Web</vt:lpstr>
      <vt:lpstr>Wingdings</vt:lpstr>
      <vt:lpstr>KRUGMAN</vt:lpstr>
      <vt:lpstr>Equation</vt:lpstr>
      <vt:lpstr>Elasticity</vt:lpstr>
      <vt:lpstr>Midterm #1</vt:lpstr>
      <vt:lpstr>Midterm #1</vt:lpstr>
      <vt:lpstr>WHAT YOU WILL LEARN IN THIS CHAPTER</vt:lpstr>
      <vt:lpstr>TAKEN FOR A RIDE</vt:lpstr>
      <vt:lpstr>PRICE ELASTICITY OF DEMAND</vt:lpstr>
      <vt:lpstr>PowerPoint Presentation</vt:lpstr>
      <vt:lpstr>PowerPoint Presentation</vt:lpstr>
      <vt:lpstr>PowerPoint Presentation</vt:lpstr>
      <vt:lpstr>PowerPoint Presentation</vt:lpstr>
      <vt:lpstr>PowerPoint Presentation</vt:lpstr>
      <vt:lpstr>CALCULATING THE PRICE ELASTICITY OF DEMAND (1 of 2)</vt:lpstr>
      <vt:lpstr>CALCULATING THE PRICE ELASTICITY OF DEMAND (2 of 2)</vt:lpstr>
      <vt:lpstr>THE MIDPOINT METHOD (1 of 3)</vt:lpstr>
      <vt:lpstr>THE MIDPOINT METHOD (2 of 3)</vt:lpstr>
      <vt:lpstr>THE MIDPOINT METHOD (3 of 3)</vt:lpstr>
      <vt:lpstr>LEARN BY DOING: PRACTICE QUESTION 1</vt:lpstr>
      <vt:lpstr>LEARN BY DOING: PRACTICE QUESTION 1 (Answer)</vt:lpstr>
      <vt:lpstr>ESTIMATING ELASTICITIES</vt:lpstr>
      <vt:lpstr>TWO EXTREME CASES OF PRICE ELASTICITY OF DEMAND</vt:lpstr>
      <vt:lpstr>INTERPRETING THE PRICE ELASTICITY OF DEMAND</vt:lpstr>
      <vt:lpstr>UNIT-ELASTIC DEMAND</vt:lpstr>
      <vt:lpstr>INELASTIC DEMAND</vt:lpstr>
      <vt:lpstr>ELASTIC DEMAND</vt:lpstr>
      <vt:lpstr>ELASTICITY AND TOTAL REVENUE PART 1</vt:lpstr>
      <vt:lpstr>TOTAL REVENUE BY AREA</vt:lpstr>
      <vt:lpstr>PRICE EFFECT AND QUANTITY EFFECT</vt:lpstr>
      <vt:lpstr>EFFECT OF A PRICE INCREASE ON TOTAL REVENUE</vt:lpstr>
      <vt:lpstr>ELASTICITY AND TOTAL REVENUE PART 2</vt:lpstr>
      <vt:lpstr>Avista – WA (Asotin and Whitman)</vt:lpstr>
      <vt:lpstr>ELASTICITY AND TOTAL REVENUE PART 3</vt:lpstr>
      <vt:lpstr>ELASTICITY AND TOTAL REVENUE PART 4</vt:lpstr>
      <vt:lpstr>DEMAND SCHEDULE AND TOTAL REVENUE</vt:lpstr>
      <vt:lpstr>LEARN BY DOING: PRACTICE QUESTION 2</vt:lpstr>
      <vt:lpstr>LEARN BY DOING: PRACTICE QUESTION 2 (ANSWER)</vt:lpstr>
      <vt:lpstr>LEARN BY DOING: PRACTICE QUESTION 3</vt:lpstr>
      <vt:lpstr>LEARN BY DOING: PRACTICE QUESTION 3 (ANSWER)</vt:lpstr>
      <vt:lpstr>WHAT FACTORS DETERMINE THE PRICE ELASTICITY OF DEMAND PART 1</vt:lpstr>
      <vt:lpstr>WHAT FACTORS DETERMINE THE PRICE ELASTICITY OF DEMAND PART 2</vt:lpstr>
      <vt:lpstr>LEARN BY DOING: PRACTICE QUESTION 4</vt:lpstr>
      <vt:lpstr>LEARN BY DOING: PRACTICE QUESTION 4 (ANSWER)</vt:lpstr>
      <vt:lpstr>PowerPoint Presentation</vt:lpstr>
      <vt:lpstr>WHAT FACTORS DETERMINE THE PRICE ELASTICITY OF DEMAND PART 3</vt:lpstr>
      <vt:lpstr>WHAT FACTORS DETERMINE THE PRICE ELASTICITY OF DEMAND PART 3</vt:lpstr>
      <vt:lpstr>WHAT FACTORS DETERMINE THE PRICE ELASTICITY OF DEMAND PART 4</vt:lpstr>
      <vt:lpstr>APPLICATIONS OF ELASTICITY OF DEMAND</vt:lpstr>
      <vt:lpstr>OTHER DEMAND ELASTICITIES</vt:lpstr>
      <vt:lpstr>CROSS-PRICE ELASTICITY OF DEMAND</vt:lpstr>
      <vt:lpstr>LEARN BY DOING: PRACTICE QUESTION 5</vt:lpstr>
      <vt:lpstr>LEARN BY DOING: PRACTICE QUESTION 5 (ANSWER)</vt:lpstr>
      <vt:lpstr>INCOME ELASTICITY OF DEMAND PART 1</vt:lpstr>
      <vt:lpstr>INCOME ELASTICITY OF DEMAND PART 2</vt:lpstr>
      <vt:lpstr>INCOME ELASTICITY OF DEMAND PART 3</vt:lpstr>
      <vt:lpstr>LEARN BY DOING: PRACTICE QUESTION 6</vt:lpstr>
      <vt:lpstr>LEARN BY DOING: PRACTICE QUESTION 6 (ANSWER)</vt:lpstr>
      <vt:lpstr>MEASURING THE PRICE ELASTICITY OF SUPPLY</vt:lpstr>
      <vt:lpstr>TWO EXTREME CASES OF PRICE ELASTICITY OF SUPPLY</vt:lpstr>
      <vt:lpstr>ELASTICITY OF SUPPLY</vt:lpstr>
      <vt:lpstr>WHAT FACTORS DETERMINE THE PRICE ELASTICITY OF SUPPLY (1 of 2)</vt:lpstr>
      <vt:lpstr>WHAT FACTORS DETERMINE THE PRICE ELASTICITY OF SUPPLY (2 of 2)</vt:lpstr>
      <vt:lpstr>LEARN BY DOING: PRACTICE QUESTION 7</vt:lpstr>
      <vt:lpstr>PRACTICE QUESTION</vt:lpstr>
      <vt:lpstr>PRACTICE QUESTION</vt:lpstr>
      <vt:lpstr>PRACTICE QUESTION</vt:lpstr>
      <vt:lpstr>PRACTICE QUESTION</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Chapter 6 Elasticity</dc:title>
  <dc:creator>Krugman</dc:creator>
  <cp:lastModifiedBy>Espinola-Arredondo, Ana Fabiola</cp:lastModifiedBy>
  <cp:revision>548</cp:revision>
  <dcterms:modified xsi:type="dcterms:W3CDTF">2024-09-27T17:54:00Z</dcterms:modified>
</cp:coreProperties>
</file>