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8"/>
  </p:notesMasterIdLst>
  <p:sldIdLst>
    <p:sldId id="256" r:id="rId2"/>
    <p:sldId id="257" r:id="rId3"/>
    <p:sldId id="301" r:id="rId4"/>
    <p:sldId id="299" r:id="rId5"/>
    <p:sldId id="258" r:id="rId6"/>
    <p:sldId id="291" r:id="rId7"/>
    <p:sldId id="259" r:id="rId8"/>
    <p:sldId id="292" r:id="rId9"/>
    <p:sldId id="260" r:id="rId10"/>
    <p:sldId id="261" r:id="rId11"/>
    <p:sldId id="293" r:id="rId12"/>
    <p:sldId id="262" r:id="rId13"/>
    <p:sldId id="263" r:id="rId14"/>
    <p:sldId id="264" r:id="rId15"/>
    <p:sldId id="265" r:id="rId16"/>
    <p:sldId id="266" r:id="rId17"/>
    <p:sldId id="267" r:id="rId18"/>
    <p:sldId id="294" r:id="rId19"/>
    <p:sldId id="268" r:id="rId20"/>
    <p:sldId id="269" r:id="rId21"/>
    <p:sldId id="270" r:id="rId22"/>
    <p:sldId id="271" r:id="rId23"/>
    <p:sldId id="272" r:id="rId24"/>
    <p:sldId id="273" r:id="rId25"/>
    <p:sldId id="300" r:id="rId26"/>
    <p:sldId id="274" r:id="rId27"/>
    <p:sldId id="298" r:id="rId28"/>
    <p:sldId id="296" r:id="rId29"/>
    <p:sldId id="297" r:id="rId30"/>
    <p:sldId id="275" r:id="rId31"/>
    <p:sldId id="276" r:id="rId32"/>
    <p:sldId id="277" r:id="rId33"/>
    <p:sldId id="295" r:id="rId34"/>
    <p:sldId id="278" r:id="rId35"/>
    <p:sldId id="279" r:id="rId36"/>
    <p:sldId id="280" r:id="rId37"/>
    <p:sldId id="281" r:id="rId38"/>
    <p:sldId id="282" r:id="rId39"/>
    <p:sldId id="283" r:id="rId40"/>
    <p:sldId id="284" r:id="rId41"/>
    <p:sldId id="285" r:id="rId42"/>
    <p:sldId id="286" r:id="rId43"/>
    <p:sldId id="287" r:id="rId44"/>
    <p:sldId id="288" r:id="rId45"/>
    <p:sldId id="289" r:id="rId46"/>
    <p:sldId id="290" r:id="rId47"/>
  </p:sldIdLst>
  <p:sldSz cx="10058400" cy="77724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448">
          <p15:clr>
            <a:srgbClr val="A4A3A4"/>
          </p15:clr>
        </p15:guide>
        <p15:guide id="2" pos="316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0" roundtripDataSignature="AMtx7mg/reACAcCRxC2x3lcs6YUGkbHmF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6078CF-CBCE-4EF5-9B77-629F180375D8}" v="26" dt="2024-09-10T22:52:16.809"/>
    <p1510:client id="{6096EDB7-3903-4C43-99AE-D24E9FFA785B}" v="28" dt="2024-09-11T22:44:35.9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157" autoAdjust="0"/>
    <p:restoredTop sz="86385" autoAdjust="0"/>
  </p:normalViewPr>
  <p:slideViewPr>
    <p:cSldViewPr snapToGrid="0">
      <p:cViewPr varScale="1">
        <p:scale>
          <a:sx n="85" d="100"/>
          <a:sy n="85" d="100"/>
        </p:scale>
        <p:origin x="1128" y="78"/>
      </p:cViewPr>
      <p:guideLst>
        <p:guide orient="horz" pos="2448"/>
        <p:guide pos="3168"/>
      </p:guideLst>
    </p:cSldViewPr>
  </p:slideViewPr>
  <p:outlineViewPr>
    <p:cViewPr>
      <p:scale>
        <a:sx n="33" d="100"/>
        <a:sy n="33" d="100"/>
      </p:scale>
      <p:origin x="0" y="-19350"/>
    </p:cViewPr>
  </p:outlin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customschemas.google.com/relationships/presentationmetadata" Target="metadata"/><Relationship Id="rId55"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56"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spinola-Arredondo, Ana Fabiola" userId="2389861a-9b00-4e05-a52a-bbe4d3cfc079" providerId="ADAL" clId="{2D6078CF-CBCE-4EF5-9B77-629F180375D8}"/>
    <pc:docChg chg="undo custSel addSld modSld">
      <pc:chgData name="Espinola-Arredondo, Ana Fabiola" userId="2389861a-9b00-4e05-a52a-bbe4d3cfc079" providerId="ADAL" clId="{2D6078CF-CBCE-4EF5-9B77-629F180375D8}" dt="2024-09-11T18:10:35.888" v="801" actId="1076"/>
      <pc:docMkLst>
        <pc:docMk/>
      </pc:docMkLst>
      <pc:sldChg chg="modSp mod">
        <pc:chgData name="Espinola-Arredondo, Ana Fabiola" userId="2389861a-9b00-4e05-a52a-bbe4d3cfc079" providerId="ADAL" clId="{2D6078CF-CBCE-4EF5-9B77-629F180375D8}" dt="2024-09-11T18:10:35.888" v="801" actId="1076"/>
        <pc:sldMkLst>
          <pc:docMk/>
          <pc:sldMk cId="0" sldId="257"/>
        </pc:sldMkLst>
        <pc:spChg chg="mod">
          <ac:chgData name="Espinola-Arredondo, Ana Fabiola" userId="2389861a-9b00-4e05-a52a-bbe4d3cfc079" providerId="ADAL" clId="{2D6078CF-CBCE-4EF5-9B77-629F180375D8}" dt="2024-09-11T18:10:35.888" v="801" actId="1076"/>
          <ac:spMkLst>
            <pc:docMk/>
            <pc:sldMk cId="0" sldId="257"/>
            <ac:spMk id="50" creationId="{00000000-0000-0000-0000-000000000000}"/>
          </ac:spMkLst>
        </pc:spChg>
        <pc:spChg chg="mod">
          <ac:chgData name="Espinola-Arredondo, Ana Fabiola" userId="2389861a-9b00-4e05-a52a-bbe4d3cfc079" providerId="ADAL" clId="{2D6078CF-CBCE-4EF5-9B77-629F180375D8}" dt="2024-09-11T18:10:30.942" v="800" actId="27636"/>
          <ac:spMkLst>
            <pc:docMk/>
            <pc:sldMk cId="0" sldId="257"/>
            <ac:spMk id="51" creationId="{00000000-0000-0000-0000-000000000000}"/>
          </ac:spMkLst>
        </pc:spChg>
      </pc:sldChg>
      <pc:sldChg chg="addSp delSp modSp add mod delAnim modAnim">
        <pc:chgData name="Espinola-Arredondo, Ana Fabiola" userId="2389861a-9b00-4e05-a52a-bbe4d3cfc079" providerId="ADAL" clId="{2D6078CF-CBCE-4EF5-9B77-629F180375D8}" dt="2024-09-10T22:52:16.809" v="154"/>
        <pc:sldMkLst>
          <pc:docMk/>
          <pc:sldMk cId="3948532301" sldId="295"/>
        </pc:sldMkLst>
        <pc:spChg chg="del">
          <ac:chgData name="Espinola-Arredondo, Ana Fabiola" userId="2389861a-9b00-4e05-a52a-bbe4d3cfc079" providerId="ADAL" clId="{2D6078CF-CBCE-4EF5-9B77-629F180375D8}" dt="2024-09-10T22:41:18.674" v="25" actId="478"/>
          <ac:spMkLst>
            <pc:docMk/>
            <pc:sldMk cId="3948532301" sldId="295"/>
            <ac:spMk id="3" creationId="{87716F4D-F412-F93B-4102-4A3D359776B1}"/>
          </ac:spMkLst>
        </pc:spChg>
        <pc:spChg chg="add del mod">
          <ac:chgData name="Espinola-Arredondo, Ana Fabiola" userId="2389861a-9b00-4e05-a52a-bbe4d3cfc079" providerId="ADAL" clId="{2D6078CF-CBCE-4EF5-9B77-629F180375D8}" dt="2024-09-10T22:41:04.846" v="21" actId="478"/>
          <ac:spMkLst>
            <pc:docMk/>
            <pc:sldMk cId="3948532301" sldId="295"/>
            <ac:spMk id="5" creationId="{50585AE0-CCFD-3B65-9CB3-8F811D6C21CC}"/>
          </ac:spMkLst>
        </pc:spChg>
        <pc:spChg chg="add del mod">
          <ac:chgData name="Espinola-Arredondo, Ana Fabiola" userId="2389861a-9b00-4e05-a52a-bbe4d3cfc079" providerId="ADAL" clId="{2D6078CF-CBCE-4EF5-9B77-629F180375D8}" dt="2024-09-10T22:41:24.607" v="27" actId="478"/>
          <ac:spMkLst>
            <pc:docMk/>
            <pc:sldMk cId="3948532301" sldId="295"/>
            <ac:spMk id="7" creationId="{69CC5C66-C971-A51E-F39E-3B9A46360B8B}"/>
          </ac:spMkLst>
        </pc:spChg>
        <pc:spChg chg="add mod">
          <ac:chgData name="Espinola-Arredondo, Ana Fabiola" userId="2389861a-9b00-4e05-a52a-bbe4d3cfc079" providerId="ADAL" clId="{2D6078CF-CBCE-4EF5-9B77-629F180375D8}" dt="2024-09-10T22:43:59.866" v="51" actId="113"/>
          <ac:spMkLst>
            <pc:docMk/>
            <pc:sldMk cId="3948532301" sldId="295"/>
            <ac:spMk id="21" creationId="{723FF6F5-5340-440B-C389-A260FA83E96F}"/>
          </ac:spMkLst>
        </pc:spChg>
        <pc:spChg chg="add mod">
          <ac:chgData name="Espinola-Arredondo, Ana Fabiola" userId="2389861a-9b00-4e05-a52a-bbe4d3cfc079" providerId="ADAL" clId="{2D6078CF-CBCE-4EF5-9B77-629F180375D8}" dt="2024-09-10T22:44:12.101" v="54" actId="20577"/>
          <ac:spMkLst>
            <pc:docMk/>
            <pc:sldMk cId="3948532301" sldId="295"/>
            <ac:spMk id="29" creationId="{6908B9AF-3A3B-F8A7-DF25-504A40CDE705}"/>
          </ac:spMkLst>
        </pc:spChg>
        <pc:spChg chg="add del mod">
          <ac:chgData name="Espinola-Arredondo, Ana Fabiola" userId="2389861a-9b00-4e05-a52a-bbe4d3cfc079" providerId="ADAL" clId="{2D6078CF-CBCE-4EF5-9B77-629F180375D8}" dt="2024-09-10T22:49:42.307" v="135" actId="478"/>
          <ac:spMkLst>
            <pc:docMk/>
            <pc:sldMk cId="3948532301" sldId="295"/>
            <ac:spMk id="30" creationId="{9F51880F-4984-5B72-E84F-D8EF9553F15E}"/>
          </ac:spMkLst>
        </pc:spChg>
        <pc:spChg chg="add mod">
          <ac:chgData name="Espinola-Arredondo, Ana Fabiola" userId="2389861a-9b00-4e05-a52a-bbe4d3cfc079" providerId="ADAL" clId="{2D6078CF-CBCE-4EF5-9B77-629F180375D8}" dt="2024-09-10T22:50:50.165" v="146" actId="207"/>
          <ac:spMkLst>
            <pc:docMk/>
            <pc:sldMk cId="3948532301" sldId="295"/>
            <ac:spMk id="31" creationId="{E42BAE8D-D4C6-CBDB-7BBE-07DDABBD5445}"/>
          </ac:spMkLst>
        </pc:spChg>
        <pc:spChg chg="add mod">
          <ac:chgData name="Espinola-Arredondo, Ana Fabiola" userId="2389861a-9b00-4e05-a52a-bbe4d3cfc079" providerId="ADAL" clId="{2D6078CF-CBCE-4EF5-9B77-629F180375D8}" dt="2024-09-10T22:45:17.875" v="76" actId="14100"/>
          <ac:spMkLst>
            <pc:docMk/>
            <pc:sldMk cId="3948532301" sldId="295"/>
            <ac:spMk id="36" creationId="{9F05F0DF-940E-8EA2-2BC2-011C879A2C4E}"/>
          </ac:spMkLst>
        </pc:spChg>
        <pc:spChg chg="add mod">
          <ac:chgData name="Espinola-Arredondo, Ana Fabiola" userId="2389861a-9b00-4e05-a52a-bbe4d3cfc079" providerId="ADAL" clId="{2D6078CF-CBCE-4EF5-9B77-629F180375D8}" dt="2024-09-10T22:45:37.865" v="81" actId="14100"/>
          <ac:spMkLst>
            <pc:docMk/>
            <pc:sldMk cId="3948532301" sldId="295"/>
            <ac:spMk id="37" creationId="{03542E1D-4CF7-B82B-ACEB-07C60E006834}"/>
          </ac:spMkLst>
        </pc:spChg>
        <pc:spChg chg="add mod">
          <ac:chgData name="Espinola-Arredondo, Ana Fabiola" userId="2389861a-9b00-4e05-a52a-bbe4d3cfc079" providerId="ADAL" clId="{2D6078CF-CBCE-4EF5-9B77-629F180375D8}" dt="2024-09-10T22:45:54.547" v="86" actId="20577"/>
          <ac:spMkLst>
            <pc:docMk/>
            <pc:sldMk cId="3948532301" sldId="295"/>
            <ac:spMk id="38" creationId="{FF63D5BE-0819-336B-A7F4-93145B9A6EA0}"/>
          </ac:spMkLst>
        </pc:spChg>
        <pc:spChg chg="add mod">
          <ac:chgData name="Espinola-Arredondo, Ana Fabiola" userId="2389861a-9b00-4e05-a52a-bbe4d3cfc079" providerId="ADAL" clId="{2D6078CF-CBCE-4EF5-9B77-629F180375D8}" dt="2024-09-10T22:46:29.672" v="89" actId="20577"/>
          <ac:spMkLst>
            <pc:docMk/>
            <pc:sldMk cId="3948532301" sldId="295"/>
            <ac:spMk id="39" creationId="{5F40E71A-C6CF-D10E-C171-B5609252F8E5}"/>
          </ac:spMkLst>
        </pc:spChg>
        <pc:spChg chg="add mod">
          <ac:chgData name="Espinola-Arredondo, Ana Fabiola" userId="2389861a-9b00-4e05-a52a-bbe4d3cfc079" providerId="ADAL" clId="{2D6078CF-CBCE-4EF5-9B77-629F180375D8}" dt="2024-09-10T22:48:24.448" v="106" actId="1076"/>
          <ac:spMkLst>
            <pc:docMk/>
            <pc:sldMk cId="3948532301" sldId="295"/>
            <ac:spMk id="40" creationId="{BF4FAB7E-9829-C5E8-11CF-30DD5B8905FE}"/>
          </ac:spMkLst>
        </pc:spChg>
        <pc:spChg chg="add del mod">
          <ac:chgData name="Espinola-Arredondo, Ana Fabiola" userId="2389861a-9b00-4e05-a52a-bbe4d3cfc079" providerId="ADAL" clId="{2D6078CF-CBCE-4EF5-9B77-629F180375D8}" dt="2024-09-10T22:52:11.695" v="153" actId="478"/>
          <ac:spMkLst>
            <pc:docMk/>
            <pc:sldMk cId="3948532301" sldId="295"/>
            <ac:spMk id="46" creationId="{7C632FB1-1742-8C09-7A2C-44EC608FD98F}"/>
          </ac:spMkLst>
        </pc:spChg>
        <pc:spChg chg="add mod">
          <ac:chgData name="Espinola-Arredondo, Ana Fabiola" userId="2389861a-9b00-4e05-a52a-bbe4d3cfc079" providerId="ADAL" clId="{2D6078CF-CBCE-4EF5-9B77-629F180375D8}" dt="2024-09-10T22:48:42.718" v="111" actId="20577"/>
          <ac:spMkLst>
            <pc:docMk/>
            <pc:sldMk cId="3948532301" sldId="295"/>
            <ac:spMk id="47" creationId="{FEC4C9A0-BAFD-D7DF-9A77-4318C8F20B56}"/>
          </ac:spMkLst>
        </pc:spChg>
        <pc:spChg chg="add mod">
          <ac:chgData name="Espinola-Arredondo, Ana Fabiola" userId="2389861a-9b00-4e05-a52a-bbe4d3cfc079" providerId="ADAL" clId="{2D6078CF-CBCE-4EF5-9B77-629F180375D8}" dt="2024-09-10T22:49:07.388" v="124" actId="14100"/>
          <ac:spMkLst>
            <pc:docMk/>
            <pc:sldMk cId="3948532301" sldId="295"/>
            <ac:spMk id="48" creationId="{CA6FACA6-1CCA-1F62-ACF9-16607C43F677}"/>
          </ac:spMkLst>
        </pc:spChg>
        <pc:spChg chg="add mod">
          <ac:chgData name="Espinola-Arredondo, Ana Fabiola" userId="2389861a-9b00-4e05-a52a-bbe4d3cfc079" providerId="ADAL" clId="{2D6078CF-CBCE-4EF5-9B77-629F180375D8}" dt="2024-09-10T22:49:20.681" v="132" actId="14100"/>
          <ac:spMkLst>
            <pc:docMk/>
            <pc:sldMk cId="3948532301" sldId="295"/>
            <ac:spMk id="49" creationId="{9C6CC13B-80B3-E436-4D37-37EE54F606FE}"/>
          </ac:spMkLst>
        </pc:spChg>
        <pc:spChg chg="mod">
          <ac:chgData name="Espinola-Arredondo, Ana Fabiola" userId="2389861a-9b00-4e05-a52a-bbe4d3cfc079" providerId="ADAL" clId="{2D6078CF-CBCE-4EF5-9B77-629F180375D8}" dt="2024-09-10T22:40:57.910" v="19" actId="20577"/>
          <ac:spMkLst>
            <pc:docMk/>
            <pc:sldMk cId="3948532301" sldId="295"/>
            <ac:spMk id="205" creationId="{00000000-0000-0000-0000-000000000000}"/>
          </ac:spMkLst>
        </pc:spChg>
        <pc:spChg chg="del">
          <ac:chgData name="Espinola-Arredondo, Ana Fabiola" userId="2389861a-9b00-4e05-a52a-bbe4d3cfc079" providerId="ADAL" clId="{2D6078CF-CBCE-4EF5-9B77-629F180375D8}" dt="2024-09-10T22:41:02.872" v="20" actId="478"/>
          <ac:spMkLst>
            <pc:docMk/>
            <pc:sldMk cId="3948532301" sldId="295"/>
            <ac:spMk id="206" creationId="{00000000-0000-0000-0000-000000000000}"/>
          </ac:spMkLst>
        </pc:spChg>
        <pc:picChg chg="del">
          <ac:chgData name="Espinola-Arredondo, Ana Fabiola" userId="2389861a-9b00-4e05-a52a-bbe4d3cfc079" providerId="ADAL" clId="{2D6078CF-CBCE-4EF5-9B77-629F180375D8}" dt="2024-09-10T22:41:21.150" v="26" actId="478"/>
          <ac:picMkLst>
            <pc:docMk/>
            <pc:sldMk cId="3948532301" sldId="295"/>
            <ac:picMk id="208" creationId="{00000000-0000-0000-0000-000000000000}"/>
          </ac:picMkLst>
        </pc:picChg>
        <pc:picChg chg="del">
          <ac:chgData name="Espinola-Arredondo, Ana Fabiola" userId="2389861a-9b00-4e05-a52a-bbe4d3cfc079" providerId="ADAL" clId="{2D6078CF-CBCE-4EF5-9B77-629F180375D8}" dt="2024-09-10T22:41:18.674" v="25" actId="478"/>
          <ac:picMkLst>
            <pc:docMk/>
            <pc:sldMk cId="3948532301" sldId="295"/>
            <ac:picMk id="209" creationId="{00000000-0000-0000-0000-000000000000}"/>
          </ac:picMkLst>
        </pc:picChg>
        <pc:picChg chg="del">
          <ac:chgData name="Espinola-Arredondo, Ana Fabiola" userId="2389861a-9b00-4e05-a52a-bbe4d3cfc079" providerId="ADAL" clId="{2D6078CF-CBCE-4EF5-9B77-629F180375D8}" dt="2024-09-10T22:41:11.729" v="24" actId="478"/>
          <ac:picMkLst>
            <pc:docMk/>
            <pc:sldMk cId="3948532301" sldId="295"/>
            <ac:picMk id="210" creationId="{00000000-0000-0000-0000-000000000000}"/>
          </ac:picMkLst>
        </pc:picChg>
        <pc:picChg chg="del">
          <ac:chgData name="Espinola-Arredondo, Ana Fabiola" userId="2389861a-9b00-4e05-a52a-bbe4d3cfc079" providerId="ADAL" clId="{2D6078CF-CBCE-4EF5-9B77-629F180375D8}" dt="2024-09-10T22:41:09.259" v="23" actId="478"/>
          <ac:picMkLst>
            <pc:docMk/>
            <pc:sldMk cId="3948532301" sldId="295"/>
            <ac:picMk id="211" creationId="{00000000-0000-0000-0000-000000000000}"/>
          </ac:picMkLst>
        </pc:picChg>
        <pc:picChg chg="del">
          <ac:chgData name="Espinola-Arredondo, Ana Fabiola" userId="2389861a-9b00-4e05-a52a-bbe4d3cfc079" providerId="ADAL" clId="{2D6078CF-CBCE-4EF5-9B77-629F180375D8}" dt="2024-09-10T22:41:06.952" v="22" actId="478"/>
          <ac:picMkLst>
            <pc:docMk/>
            <pc:sldMk cId="3948532301" sldId="295"/>
            <ac:picMk id="212" creationId="{00000000-0000-0000-0000-000000000000}"/>
          </ac:picMkLst>
        </pc:picChg>
        <pc:cxnChg chg="add mod">
          <ac:chgData name="Espinola-Arredondo, Ana Fabiola" userId="2389861a-9b00-4e05-a52a-bbe4d3cfc079" providerId="ADAL" clId="{2D6078CF-CBCE-4EF5-9B77-629F180375D8}" dt="2024-09-10T22:42:13.701" v="32"/>
          <ac:cxnSpMkLst>
            <pc:docMk/>
            <pc:sldMk cId="3948532301" sldId="295"/>
            <ac:cxnSpMk id="9" creationId="{482F155F-09FF-BCBF-52EB-A76A46125410}"/>
          </ac:cxnSpMkLst>
        </pc:cxnChg>
        <pc:cxnChg chg="add mod">
          <ac:chgData name="Espinola-Arredondo, Ana Fabiola" userId="2389861a-9b00-4e05-a52a-bbe4d3cfc079" providerId="ADAL" clId="{2D6078CF-CBCE-4EF5-9B77-629F180375D8}" dt="2024-09-10T22:42:16.724" v="33" actId="1076"/>
          <ac:cxnSpMkLst>
            <pc:docMk/>
            <pc:sldMk cId="3948532301" sldId="295"/>
            <ac:cxnSpMk id="11" creationId="{994416DE-F0DE-B9A7-AA69-3C75ABC417E8}"/>
          </ac:cxnSpMkLst>
        </pc:cxnChg>
        <pc:cxnChg chg="add mod">
          <ac:chgData name="Espinola-Arredondo, Ana Fabiola" userId="2389861a-9b00-4e05-a52a-bbe4d3cfc079" providerId="ADAL" clId="{2D6078CF-CBCE-4EF5-9B77-629F180375D8}" dt="2024-09-10T22:42:34.471" v="36" actId="1582"/>
          <ac:cxnSpMkLst>
            <pc:docMk/>
            <pc:sldMk cId="3948532301" sldId="295"/>
            <ac:cxnSpMk id="13" creationId="{2D986174-4A61-657C-776E-D84BC4B50193}"/>
          </ac:cxnSpMkLst>
        </pc:cxnChg>
        <pc:cxnChg chg="add mod">
          <ac:chgData name="Espinola-Arredondo, Ana Fabiola" userId="2389861a-9b00-4e05-a52a-bbe4d3cfc079" providerId="ADAL" clId="{2D6078CF-CBCE-4EF5-9B77-629F180375D8}" dt="2024-09-10T22:43:06.700" v="41" actId="1582"/>
          <ac:cxnSpMkLst>
            <pc:docMk/>
            <pc:sldMk cId="3948532301" sldId="295"/>
            <ac:cxnSpMk id="15" creationId="{8EB0376D-AAE9-ABFF-B19C-CD8D37500FA6}"/>
          </ac:cxnSpMkLst>
        </pc:cxnChg>
        <pc:cxnChg chg="add mod">
          <ac:chgData name="Espinola-Arredondo, Ana Fabiola" userId="2389861a-9b00-4e05-a52a-bbe4d3cfc079" providerId="ADAL" clId="{2D6078CF-CBCE-4EF5-9B77-629F180375D8}" dt="2024-09-10T22:43:20.262" v="44" actId="693"/>
          <ac:cxnSpMkLst>
            <pc:docMk/>
            <pc:sldMk cId="3948532301" sldId="295"/>
            <ac:cxnSpMk id="18" creationId="{5E7947E3-6A5D-1B71-FA15-AA7AE0DDAEC6}"/>
          </ac:cxnSpMkLst>
        </pc:cxnChg>
        <pc:cxnChg chg="add mod">
          <ac:chgData name="Espinola-Arredondo, Ana Fabiola" userId="2389861a-9b00-4e05-a52a-bbe4d3cfc079" providerId="ADAL" clId="{2D6078CF-CBCE-4EF5-9B77-629F180375D8}" dt="2024-09-10T22:43:31.428" v="46" actId="693"/>
          <ac:cxnSpMkLst>
            <pc:docMk/>
            <pc:sldMk cId="3948532301" sldId="295"/>
            <ac:cxnSpMk id="20" creationId="{1CB9F3E0-4183-F23C-19B9-49AA7A76D64C}"/>
          </ac:cxnSpMkLst>
        </pc:cxnChg>
        <pc:cxnChg chg="add mod">
          <ac:chgData name="Espinola-Arredondo, Ana Fabiola" userId="2389861a-9b00-4e05-a52a-bbe4d3cfc079" providerId="ADAL" clId="{2D6078CF-CBCE-4EF5-9B77-629F180375D8}" dt="2024-09-10T22:44:32.658" v="57" actId="1582"/>
          <ac:cxnSpMkLst>
            <pc:docMk/>
            <pc:sldMk cId="3948532301" sldId="295"/>
            <ac:cxnSpMk id="23" creationId="{9780FE04-20E8-16B4-1EB4-6E0282ADEB76}"/>
          </ac:cxnSpMkLst>
        </pc:cxnChg>
        <pc:cxnChg chg="add mod">
          <ac:chgData name="Espinola-Arredondo, Ana Fabiola" userId="2389861a-9b00-4e05-a52a-bbe4d3cfc079" providerId="ADAL" clId="{2D6078CF-CBCE-4EF5-9B77-629F180375D8}" dt="2024-09-10T22:44:51.030" v="60" actId="108"/>
          <ac:cxnSpMkLst>
            <pc:docMk/>
            <pc:sldMk cId="3948532301" sldId="295"/>
            <ac:cxnSpMk id="25" creationId="{4B031CAF-1668-E67B-1316-9583B1B34DC9}"/>
          </ac:cxnSpMkLst>
        </pc:cxnChg>
        <pc:cxnChg chg="add del mod">
          <ac:chgData name="Espinola-Arredondo, Ana Fabiola" userId="2389861a-9b00-4e05-a52a-bbe4d3cfc079" providerId="ADAL" clId="{2D6078CF-CBCE-4EF5-9B77-629F180375D8}" dt="2024-09-10T22:52:11.695" v="153" actId="478"/>
          <ac:cxnSpMkLst>
            <pc:docMk/>
            <pc:sldMk cId="3948532301" sldId="295"/>
            <ac:cxnSpMk id="27" creationId="{E0743599-D570-F18F-0062-3ACB0E641AC9}"/>
          </ac:cxnSpMkLst>
        </pc:cxnChg>
        <pc:cxnChg chg="add del mod">
          <ac:chgData name="Espinola-Arredondo, Ana Fabiola" userId="2389861a-9b00-4e05-a52a-bbe4d3cfc079" providerId="ADAL" clId="{2D6078CF-CBCE-4EF5-9B77-629F180375D8}" dt="2024-09-10T22:47:28.042" v="98" actId="478"/>
          <ac:cxnSpMkLst>
            <pc:docMk/>
            <pc:sldMk cId="3948532301" sldId="295"/>
            <ac:cxnSpMk id="41" creationId="{11E3FC03-040D-58CB-8B3D-9CC6F912D98A}"/>
          </ac:cxnSpMkLst>
        </pc:cxnChg>
        <pc:cxnChg chg="add mod">
          <ac:chgData name="Espinola-Arredondo, Ana Fabiola" userId="2389861a-9b00-4e05-a52a-bbe4d3cfc079" providerId="ADAL" clId="{2D6078CF-CBCE-4EF5-9B77-629F180375D8}" dt="2024-09-10T22:47:10.623" v="96" actId="14100"/>
          <ac:cxnSpMkLst>
            <pc:docMk/>
            <pc:sldMk cId="3948532301" sldId="295"/>
            <ac:cxnSpMk id="42" creationId="{E1A11118-AD2C-38F5-CE5D-A856945A691E}"/>
          </ac:cxnSpMkLst>
        </pc:cxnChg>
        <pc:cxnChg chg="add del mod">
          <ac:chgData name="Espinola-Arredondo, Ana Fabiola" userId="2389861a-9b00-4e05-a52a-bbe4d3cfc079" providerId="ADAL" clId="{2D6078CF-CBCE-4EF5-9B77-629F180375D8}" dt="2024-09-10T22:47:46.076" v="100" actId="478"/>
          <ac:cxnSpMkLst>
            <pc:docMk/>
            <pc:sldMk cId="3948532301" sldId="295"/>
            <ac:cxnSpMk id="44" creationId="{9B50852D-A77B-5A8D-27BA-B78B4180693F}"/>
          </ac:cxnSpMkLst>
        </pc:cxnChg>
        <pc:cxnChg chg="add del mod">
          <ac:chgData name="Espinola-Arredondo, Ana Fabiola" userId="2389861a-9b00-4e05-a52a-bbe4d3cfc079" providerId="ADAL" clId="{2D6078CF-CBCE-4EF5-9B77-629F180375D8}" dt="2024-09-10T22:48:07.300" v="103"/>
          <ac:cxnSpMkLst>
            <pc:docMk/>
            <pc:sldMk cId="3948532301" sldId="295"/>
            <ac:cxnSpMk id="45" creationId="{F4229945-A286-EA01-4264-9DA3669F8E91}"/>
          </ac:cxnSpMkLst>
        </pc:cxnChg>
      </pc:sldChg>
      <pc:sldChg chg="addSp delSp modSp add mod">
        <pc:chgData name="Espinola-Arredondo, Ana Fabiola" userId="2389861a-9b00-4e05-a52a-bbe4d3cfc079" providerId="ADAL" clId="{2D6078CF-CBCE-4EF5-9B77-629F180375D8}" dt="2024-09-10T22:57:56.549" v="162" actId="1076"/>
        <pc:sldMkLst>
          <pc:docMk/>
          <pc:sldMk cId="3196012627" sldId="296"/>
        </pc:sldMkLst>
        <pc:spChg chg="add del mod">
          <ac:chgData name="Espinola-Arredondo, Ana Fabiola" userId="2389861a-9b00-4e05-a52a-bbe4d3cfc079" providerId="ADAL" clId="{2D6078CF-CBCE-4EF5-9B77-629F180375D8}" dt="2024-09-10T22:57:42.564" v="157" actId="478"/>
          <ac:spMkLst>
            <pc:docMk/>
            <pc:sldMk cId="3196012627" sldId="296"/>
            <ac:spMk id="3" creationId="{14D02EBA-0E85-0030-0A74-2FCF73116B8D}"/>
          </ac:spMkLst>
        </pc:spChg>
        <pc:spChg chg="mod">
          <ac:chgData name="Espinola-Arredondo, Ana Fabiola" userId="2389861a-9b00-4e05-a52a-bbe4d3cfc079" providerId="ADAL" clId="{2D6078CF-CBCE-4EF5-9B77-629F180375D8}" dt="2024-09-10T22:57:52.723" v="161" actId="1076"/>
          <ac:spMkLst>
            <pc:docMk/>
            <pc:sldMk cId="3196012627" sldId="296"/>
            <ac:spMk id="183" creationId="{00000000-0000-0000-0000-000000000000}"/>
          </ac:spMkLst>
        </pc:spChg>
        <pc:spChg chg="del">
          <ac:chgData name="Espinola-Arredondo, Ana Fabiola" userId="2389861a-9b00-4e05-a52a-bbe4d3cfc079" providerId="ADAL" clId="{2D6078CF-CBCE-4EF5-9B77-629F180375D8}" dt="2024-09-10T22:57:40.304" v="156" actId="478"/>
          <ac:spMkLst>
            <pc:docMk/>
            <pc:sldMk cId="3196012627" sldId="296"/>
            <ac:spMk id="184" creationId="{00000000-0000-0000-0000-000000000000}"/>
          </ac:spMkLst>
        </pc:spChg>
        <pc:picChg chg="add mod">
          <ac:chgData name="Espinola-Arredondo, Ana Fabiola" userId="2389861a-9b00-4e05-a52a-bbe4d3cfc079" providerId="ADAL" clId="{2D6078CF-CBCE-4EF5-9B77-629F180375D8}" dt="2024-09-10T22:57:56.549" v="162" actId="1076"/>
          <ac:picMkLst>
            <pc:docMk/>
            <pc:sldMk cId="3196012627" sldId="296"/>
            <ac:picMk id="5" creationId="{A3CA4706-4BB0-668E-8B29-140FDA763BCD}"/>
          </ac:picMkLst>
        </pc:picChg>
      </pc:sldChg>
      <pc:sldChg chg="addSp delSp modSp add mod">
        <pc:chgData name="Espinola-Arredondo, Ana Fabiola" userId="2389861a-9b00-4e05-a52a-bbe4d3cfc079" providerId="ADAL" clId="{2D6078CF-CBCE-4EF5-9B77-629F180375D8}" dt="2024-09-10T22:59:54.504" v="176" actId="1076"/>
        <pc:sldMkLst>
          <pc:docMk/>
          <pc:sldMk cId="1688283994" sldId="297"/>
        </pc:sldMkLst>
        <pc:spChg chg="mod">
          <ac:chgData name="Espinola-Arredondo, Ana Fabiola" userId="2389861a-9b00-4e05-a52a-bbe4d3cfc079" providerId="ADAL" clId="{2D6078CF-CBCE-4EF5-9B77-629F180375D8}" dt="2024-09-10T22:59:54.504" v="176" actId="1076"/>
          <ac:spMkLst>
            <pc:docMk/>
            <pc:sldMk cId="1688283994" sldId="297"/>
            <ac:spMk id="183" creationId="{00000000-0000-0000-0000-000000000000}"/>
          </ac:spMkLst>
        </pc:spChg>
        <pc:picChg chg="add mod">
          <ac:chgData name="Espinola-Arredondo, Ana Fabiola" userId="2389861a-9b00-4e05-a52a-bbe4d3cfc079" providerId="ADAL" clId="{2D6078CF-CBCE-4EF5-9B77-629F180375D8}" dt="2024-09-10T22:59:19.236" v="170" actId="14100"/>
          <ac:picMkLst>
            <pc:docMk/>
            <pc:sldMk cId="1688283994" sldId="297"/>
            <ac:picMk id="3" creationId="{A2949B45-C86B-EBC5-7893-CC662600327C}"/>
          </ac:picMkLst>
        </pc:picChg>
        <pc:picChg chg="del">
          <ac:chgData name="Espinola-Arredondo, Ana Fabiola" userId="2389861a-9b00-4e05-a52a-bbe4d3cfc079" providerId="ADAL" clId="{2D6078CF-CBCE-4EF5-9B77-629F180375D8}" dt="2024-09-10T22:59:05.473" v="164" actId="478"/>
          <ac:picMkLst>
            <pc:docMk/>
            <pc:sldMk cId="1688283994" sldId="297"/>
            <ac:picMk id="5" creationId="{A3CA4706-4BB0-668E-8B29-140FDA763BCD}"/>
          </ac:picMkLst>
        </pc:picChg>
      </pc:sldChg>
      <pc:sldChg chg="modSp add mod">
        <pc:chgData name="Espinola-Arredondo, Ana Fabiola" userId="2389861a-9b00-4e05-a52a-bbe4d3cfc079" providerId="ADAL" clId="{2D6078CF-CBCE-4EF5-9B77-629F180375D8}" dt="2024-09-10T23:07:49.067" v="249" actId="27636"/>
        <pc:sldMkLst>
          <pc:docMk/>
          <pc:sldMk cId="2444198220" sldId="298"/>
        </pc:sldMkLst>
        <pc:spChg chg="mod">
          <ac:chgData name="Espinola-Arredondo, Ana Fabiola" userId="2389861a-9b00-4e05-a52a-bbe4d3cfc079" providerId="ADAL" clId="{2D6078CF-CBCE-4EF5-9B77-629F180375D8}" dt="2024-09-10T23:07:49.067" v="249" actId="27636"/>
          <ac:spMkLst>
            <pc:docMk/>
            <pc:sldMk cId="2444198220" sldId="298"/>
            <ac:spMk id="184" creationId="{00000000-0000-0000-0000-000000000000}"/>
          </ac:spMkLst>
        </pc:spChg>
      </pc:sldChg>
      <pc:sldChg chg="add">
        <pc:chgData name="Espinola-Arredondo, Ana Fabiola" userId="2389861a-9b00-4e05-a52a-bbe4d3cfc079" providerId="ADAL" clId="{2D6078CF-CBCE-4EF5-9B77-629F180375D8}" dt="2024-09-11T17:46:59.412" v="250" actId="2890"/>
        <pc:sldMkLst>
          <pc:docMk/>
          <pc:sldMk cId="1282481720" sldId="299"/>
        </pc:sldMkLst>
      </pc:sldChg>
      <pc:sldChg chg="addSp delSp modSp add mod">
        <pc:chgData name="Espinola-Arredondo, Ana Fabiola" userId="2389861a-9b00-4e05-a52a-bbe4d3cfc079" providerId="ADAL" clId="{2D6078CF-CBCE-4EF5-9B77-629F180375D8}" dt="2024-09-11T18:06:09.435" v="681" actId="1076"/>
        <pc:sldMkLst>
          <pc:docMk/>
          <pc:sldMk cId="4181843011" sldId="300"/>
        </pc:sldMkLst>
        <pc:spChg chg="add del mod">
          <ac:chgData name="Espinola-Arredondo, Ana Fabiola" userId="2389861a-9b00-4e05-a52a-bbe4d3cfc079" providerId="ADAL" clId="{2D6078CF-CBCE-4EF5-9B77-629F180375D8}" dt="2024-09-11T18:03:56.942" v="614" actId="478"/>
          <ac:spMkLst>
            <pc:docMk/>
            <pc:sldMk cId="4181843011" sldId="300"/>
            <ac:spMk id="5" creationId="{8B424DB8-AB95-C207-68E4-A5555C853CCF}"/>
          </ac:spMkLst>
        </pc:spChg>
        <pc:spChg chg="mod">
          <ac:chgData name="Espinola-Arredondo, Ana Fabiola" userId="2389861a-9b00-4e05-a52a-bbe4d3cfc079" providerId="ADAL" clId="{2D6078CF-CBCE-4EF5-9B77-629F180375D8}" dt="2024-09-11T18:04:11.186" v="626" actId="14100"/>
          <ac:spMkLst>
            <pc:docMk/>
            <pc:sldMk cId="4181843011" sldId="300"/>
            <ac:spMk id="175" creationId="{00000000-0000-0000-0000-000000000000}"/>
          </ac:spMkLst>
        </pc:spChg>
        <pc:spChg chg="add del mod">
          <ac:chgData name="Espinola-Arredondo, Ana Fabiola" userId="2389861a-9b00-4e05-a52a-bbe4d3cfc079" providerId="ADAL" clId="{2D6078CF-CBCE-4EF5-9B77-629F180375D8}" dt="2024-09-11T18:06:09.435" v="681" actId="1076"/>
          <ac:spMkLst>
            <pc:docMk/>
            <pc:sldMk cId="4181843011" sldId="300"/>
            <ac:spMk id="176" creationId="{00000000-0000-0000-0000-000000000000}"/>
          </ac:spMkLst>
        </pc:spChg>
        <pc:spChg chg="mod">
          <ac:chgData name="Espinola-Arredondo, Ana Fabiola" userId="2389861a-9b00-4e05-a52a-bbe4d3cfc079" providerId="ADAL" clId="{2D6078CF-CBCE-4EF5-9B77-629F180375D8}" dt="2024-09-11T18:05:49.644" v="676" actId="14100"/>
          <ac:spMkLst>
            <pc:docMk/>
            <pc:sldMk cId="4181843011" sldId="300"/>
            <ac:spMk id="178" creationId="{00000000-0000-0000-0000-000000000000}"/>
          </ac:spMkLst>
        </pc:spChg>
        <pc:picChg chg="add mod">
          <ac:chgData name="Espinola-Arredondo, Ana Fabiola" userId="2389861a-9b00-4e05-a52a-bbe4d3cfc079" providerId="ADAL" clId="{2D6078CF-CBCE-4EF5-9B77-629F180375D8}" dt="2024-09-11T18:06:01.211" v="680" actId="14100"/>
          <ac:picMkLst>
            <pc:docMk/>
            <pc:sldMk cId="4181843011" sldId="300"/>
            <ac:picMk id="3" creationId="{F4CA4D5A-332F-37B6-0886-87D26050A6C6}"/>
          </ac:picMkLst>
        </pc:picChg>
        <pc:picChg chg="del">
          <ac:chgData name="Espinola-Arredondo, Ana Fabiola" userId="2389861a-9b00-4e05-a52a-bbe4d3cfc079" providerId="ADAL" clId="{2D6078CF-CBCE-4EF5-9B77-629F180375D8}" dt="2024-09-11T18:03:02.950" v="602" actId="478"/>
          <ac:picMkLst>
            <pc:docMk/>
            <pc:sldMk cId="4181843011" sldId="300"/>
            <ac:picMk id="177" creationId="{00000000-0000-0000-0000-000000000000}"/>
          </ac:picMkLst>
        </pc:picChg>
      </pc:sldChg>
    </pc:docChg>
  </pc:docChgLst>
  <pc:docChgLst>
    <pc:chgData name="Espinola-Arredondo, Ana Fabiola" userId="2389861a-9b00-4e05-a52a-bbe4d3cfc079" providerId="ADAL" clId="{6096EDB7-3903-4C43-99AE-D24E9FFA785B}"/>
    <pc:docChg chg="undo custSel addSld delSld modSld">
      <pc:chgData name="Espinola-Arredondo, Ana Fabiola" userId="2389861a-9b00-4e05-a52a-bbe4d3cfc079" providerId="ADAL" clId="{6096EDB7-3903-4C43-99AE-D24E9FFA785B}" dt="2024-09-11T22:44:35.931" v="456"/>
      <pc:docMkLst>
        <pc:docMk/>
      </pc:docMkLst>
      <pc:sldChg chg="modSp mod">
        <pc:chgData name="Espinola-Arredondo, Ana Fabiola" userId="2389861a-9b00-4e05-a52a-bbe4d3cfc079" providerId="ADAL" clId="{6096EDB7-3903-4C43-99AE-D24E9FFA785B}" dt="2024-09-09T20:21:25.393" v="188" actId="14100"/>
        <pc:sldMkLst>
          <pc:docMk/>
          <pc:sldMk cId="0" sldId="266"/>
        </pc:sldMkLst>
        <pc:spChg chg="mod">
          <ac:chgData name="Espinola-Arredondo, Ana Fabiola" userId="2389861a-9b00-4e05-a52a-bbe4d3cfc079" providerId="ADAL" clId="{6096EDB7-3903-4C43-99AE-D24E9FFA785B}" dt="2024-09-09T20:21:25.393" v="188" actId="14100"/>
          <ac:spMkLst>
            <pc:docMk/>
            <pc:sldMk cId="0" sldId="266"/>
            <ac:spMk id="118" creationId="{00000000-0000-0000-0000-000000000000}"/>
          </ac:spMkLst>
        </pc:spChg>
      </pc:sldChg>
      <pc:sldChg chg="modSp mod">
        <pc:chgData name="Espinola-Arredondo, Ana Fabiola" userId="2389861a-9b00-4e05-a52a-bbe4d3cfc079" providerId="ADAL" clId="{6096EDB7-3903-4C43-99AE-D24E9FFA785B}" dt="2024-09-08T14:58:39.571" v="168" actId="1076"/>
        <pc:sldMkLst>
          <pc:docMk/>
          <pc:sldMk cId="0" sldId="270"/>
        </pc:sldMkLst>
        <pc:spChg chg="mod">
          <ac:chgData name="Espinola-Arredondo, Ana Fabiola" userId="2389861a-9b00-4e05-a52a-bbe4d3cfc079" providerId="ADAL" clId="{6096EDB7-3903-4C43-99AE-D24E9FFA785B}" dt="2024-09-08T14:58:39.571" v="168" actId="1076"/>
          <ac:spMkLst>
            <pc:docMk/>
            <pc:sldMk cId="0" sldId="270"/>
            <ac:spMk id="152" creationId="{00000000-0000-0000-0000-000000000000}"/>
          </ac:spMkLst>
        </pc:spChg>
      </pc:sldChg>
      <pc:sldChg chg="modSp mod">
        <pc:chgData name="Espinola-Arredondo, Ana Fabiola" userId="2389861a-9b00-4e05-a52a-bbe4d3cfc079" providerId="ADAL" clId="{6096EDB7-3903-4C43-99AE-D24E9FFA785B}" dt="2024-09-08T14:58:57.673" v="169" actId="1076"/>
        <pc:sldMkLst>
          <pc:docMk/>
          <pc:sldMk cId="0" sldId="272"/>
        </pc:sldMkLst>
        <pc:spChg chg="mod">
          <ac:chgData name="Espinola-Arredondo, Ana Fabiola" userId="2389861a-9b00-4e05-a52a-bbe4d3cfc079" providerId="ADAL" clId="{6096EDB7-3903-4C43-99AE-D24E9FFA785B}" dt="2024-09-08T14:58:57.673" v="169" actId="1076"/>
          <ac:spMkLst>
            <pc:docMk/>
            <pc:sldMk cId="0" sldId="272"/>
            <ac:spMk id="168" creationId="{00000000-0000-0000-0000-000000000000}"/>
          </ac:spMkLst>
        </pc:spChg>
      </pc:sldChg>
      <pc:sldChg chg="addSp delSp modSp add mod">
        <pc:chgData name="Espinola-Arredondo, Ana Fabiola" userId="2389861a-9b00-4e05-a52a-bbe4d3cfc079" providerId="ADAL" clId="{6096EDB7-3903-4C43-99AE-D24E9FFA785B}" dt="2024-09-08T04:07:51.147" v="69" actId="1076"/>
        <pc:sldMkLst>
          <pc:docMk/>
          <pc:sldMk cId="1192891766" sldId="291"/>
        </pc:sldMkLst>
        <pc:spChg chg="add del mod">
          <ac:chgData name="Espinola-Arredondo, Ana Fabiola" userId="2389861a-9b00-4e05-a52a-bbe4d3cfc079" providerId="ADAL" clId="{6096EDB7-3903-4C43-99AE-D24E9FFA785B}" dt="2024-09-07T23:39:58.861" v="3" actId="478"/>
          <ac:spMkLst>
            <pc:docMk/>
            <pc:sldMk cId="1192891766" sldId="291"/>
            <ac:spMk id="3" creationId="{5969F83D-9662-4084-AC64-62590CB42936}"/>
          </ac:spMkLst>
        </pc:spChg>
        <pc:spChg chg="add mod">
          <ac:chgData name="Espinola-Arredondo, Ana Fabiola" userId="2389861a-9b00-4e05-a52a-bbe4d3cfc079" providerId="ADAL" clId="{6096EDB7-3903-4C43-99AE-D24E9FFA785B}" dt="2024-09-07T23:41:07.927" v="18" actId="14100"/>
          <ac:spMkLst>
            <pc:docMk/>
            <pc:sldMk cId="1192891766" sldId="291"/>
            <ac:spMk id="9" creationId="{0F7E28DC-C8D7-4B82-8A50-0B07460E92CB}"/>
          </ac:spMkLst>
        </pc:spChg>
        <pc:spChg chg="del">
          <ac:chgData name="Espinola-Arredondo, Ana Fabiola" userId="2389861a-9b00-4e05-a52a-bbe4d3cfc079" providerId="ADAL" clId="{6096EDB7-3903-4C43-99AE-D24E9FFA785B}" dt="2024-09-07T23:39:54.645" v="2" actId="478"/>
          <ac:spMkLst>
            <pc:docMk/>
            <pc:sldMk cId="1192891766" sldId="291"/>
            <ac:spMk id="57" creationId="{00000000-0000-0000-0000-000000000000}"/>
          </ac:spMkLst>
        </pc:spChg>
        <pc:picChg chg="add del mod">
          <ac:chgData name="Espinola-Arredondo, Ana Fabiola" userId="2389861a-9b00-4e05-a52a-bbe4d3cfc079" providerId="ADAL" clId="{6096EDB7-3903-4C43-99AE-D24E9FFA785B}" dt="2024-09-07T23:40:51.513" v="16" actId="478"/>
          <ac:picMkLst>
            <pc:docMk/>
            <pc:sldMk cId="1192891766" sldId="291"/>
            <ac:picMk id="5" creationId="{D3A218C7-9ACF-4C86-8E87-111FB52C963D}"/>
          </ac:picMkLst>
        </pc:picChg>
        <pc:picChg chg="add mod">
          <ac:chgData name="Espinola-Arredondo, Ana Fabiola" userId="2389861a-9b00-4e05-a52a-bbe4d3cfc079" providerId="ADAL" clId="{6096EDB7-3903-4C43-99AE-D24E9FFA785B}" dt="2024-09-08T04:07:51.147" v="69" actId="1076"/>
          <ac:picMkLst>
            <pc:docMk/>
            <pc:sldMk cId="1192891766" sldId="291"/>
            <ac:picMk id="7" creationId="{6D7F2824-9C2C-4BDA-87E4-1653A116A136}"/>
          </ac:picMkLst>
        </pc:picChg>
        <pc:picChg chg="del">
          <ac:chgData name="Espinola-Arredondo, Ana Fabiola" userId="2389861a-9b00-4e05-a52a-bbe4d3cfc079" providerId="ADAL" clId="{6096EDB7-3903-4C43-99AE-D24E9FFA785B}" dt="2024-09-07T23:39:51.926" v="1" actId="478"/>
          <ac:picMkLst>
            <pc:docMk/>
            <pc:sldMk cId="1192891766" sldId="291"/>
            <ac:picMk id="58" creationId="{00000000-0000-0000-0000-000000000000}"/>
          </ac:picMkLst>
        </pc:picChg>
      </pc:sldChg>
      <pc:sldChg chg="new del">
        <pc:chgData name="Espinola-Arredondo, Ana Fabiola" userId="2389861a-9b00-4e05-a52a-bbe4d3cfc079" providerId="ADAL" clId="{6096EDB7-3903-4C43-99AE-D24E9FFA785B}" dt="2024-09-07T23:43:41.381" v="28" actId="680"/>
        <pc:sldMkLst>
          <pc:docMk/>
          <pc:sldMk cId="44179593" sldId="292"/>
        </pc:sldMkLst>
      </pc:sldChg>
      <pc:sldChg chg="modSp add mod">
        <pc:chgData name="Espinola-Arredondo, Ana Fabiola" userId="2389861a-9b00-4e05-a52a-bbe4d3cfc079" providerId="ADAL" clId="{6096EDB7-3903-4C43-99AE-D24E9FFA785B}" dt="2024-09-08T14:46:58.061" v="77" actId="14100"/>
        <pc:sldMkLst>
          <pc:docMk/>
          <pc:sldMk cId="1392370423" sldId="292"/>
        </pc:sldMkLst>
        <pc:spChg chg="mod">
          <ac:chgData name="Espinola-Arredondo, Ana Fabiola" userId="2389861a-9b00-4e05-a52a-bbe4d3cfc079" providerId="ADAL" clId="{6096EDB7-3903-4C43-99AE-D24E9FFA785B}" dt="2024-09-07T23:51:46.628" v="66" actId="1076"/>
          <ac:spMkLst>
            <pc:docMk/>
            <pc:sldMk cId="1392370423" sldId="292"/>
            <ac:spMk id="63" creationId="{00000000-0000-0000-0000-000000000000}"/>
          </ac:spMkLst>
        </pc:spChg>
        <pc:spChg chg="mod">
          <ac:chgData name="Espinola-Arredondo, Ana Fabiola" userId="2389861a-9b00-4e05-a52a-bbe4d3cfc079" providerId="ADAL" clId="{6096EDB7-3903-4C43-99AE-D24E9FFA785B}" dt="2024-09-08T14:46:58.061" v="77" actId="14100"/>
          <ac:spMkLst>
            <pc:docMk/>
            <pc:sldMk cId="1392370423" sldId="292"/>
            <ac:spMk id="64" creationId="{00000000-0000-0000-0000-000000000000}"/>
          </ac:spMkLst>
        </pc:spChg>
      </pc:sldChg>
      <pc:sldChg chg="addSp delSp modSp add mod delAnim">
        <pc:chgData name="Espinola-Arredondo, Ana Fabiola" userId="2389861a-9b00-4e05-a52a-bbe4d3cfc079" providerId="ADAL" clId="{6096EDB7-3903-4C43-99AE-D24E9FFA785B}" dt="2024-09-09T20:19:58.866" v="186" actId="6549"/>
        <pc:sldMkLst>
          <pc:docMk/>
          <pc:sldMk cId="2168480399" sldId="293"/>
        </pc:sldMkLst>
        <pc:spChg chg="del">
          <ac:chgData name="Espinola-Arredondo, Ana Fabiola" userId="2389861a-9b00-4e05-a52a-bbe4d3cfc079" providerId="ADAL" clId="{6096EDB7-3903-4C43-99AE-D24E9FFA785B}" dt="2024-09-08T14:49:32.577" v="84" actId="478"/>
          <ac:spMkLst>
            <pc:docMk/>
            <pc:sldMk cId="2168480399" sldId="293"/>
            <ac:spMk id="4" creationId="{BCE9D8C4-3D98-8A69-F032-562D42925CB0}"/>
          </ac:spMkLst>
        </pc:spChg>
        <pc:spChg chg="del">
          <ac:chgData name="Espinola-Arredondo, Ana Fabiola" userId="2389861a-9b00-4e05-a52a-bbe4d3cfc079" providerId="ADAL" clId="{6096EDB7-3903-4C43-99AE-D24E9FFA785B}" dt="2024-09-08T14:49:22.706" v="82" actId="478"/>
          <ac:spMkLst>
            <pc:docMk/>
            <pc:sldMk cId="2168480399" sldId="293"/>
            <ac:spMk id="5" creationId="{8125E34B-3A0F-393B-3604-37B6F8A5E5B6}"/>
          </ac:spMkLst>
        </pc:spChg>
        <pc:spChg chg="add del mod">
          <ac:chgData name="Espinola-Arredondo, Ana Fabiola" userId="2389861a-9b00-4e05-a52a-bbe4d3cfc079" providerId="ADAL" clId="{6096EDB7-3903-4C43-99AE-D24E9FFA785B}" dt="2024-09-08T14:49:29.069" v="83" actId="478"/>
          <ac:spMkLst>
            <pc:docMk/>
            <pc:sldMk cId="2168480399" sldId="293"/>
            <ac:spMk id="6" creationId="{2B719CF2-AEAE-4BE7-B0B5-CD36BA1EBFB8}"/>
          </ac:spMkLst>
        </pc:spChg>
        <pc:spChg chg="add del mod">
          <ac:chgData name="Espinola-Arredondo, Ana Fabiola" userId="2389861a-9b00-4e05-a52a-bbe4d3cfc079" providerId="ADAL" clId="{6096EDB7-3903-4C43-99AE-D24E9FFA785B}" dt="2024-09-08T14:49:36.196" v="85" actId="478"/>
          <ac:spMkLst>
            <pc:docMk/>
            <pc:sldMk cId="2168480399" sldId="293"/>
            <ac:spMk id="8" creationId="{2442851E-FCB9-48D5-B8C5-12279FA37B3B}"/>
          </ac:spMkLst>
        </pc:spChg>
        <pc:spChg chg="add mod">
          <ac:chgData name="Espinola-Arredondo, Ana Fabiola" userId="2389861a-9b00-4e05-a52a-bbe4d3cfc079" providerId="ADAL" clId="{6096EDB7-3903-4C43-99AE-D24E9FFA785B}" dt="2024-09-09T20:19:58.866" v="186" actId="6549"/>
          <ac:spMkLst>
            <pc:docMk/>
            <pc:sldMk cId="2168480399" sldId="293"/>
            <ac:spMk id="14" creationId="{883A09EB-451C-4474-A08C-CA0BE656F403}"/>
          </ac:spMkLst>
        </pc:spChg>
        <pc:spChg chg="mod">
          <ac:chgData name="Espinola-Arredondo, Ana Fabiola" userId="2389861a-9b00-4e05-a52a-bbe4d3cfc079" providerId="ADAL" clId="{6096EDB7-3903-4C43-99AE-D24E9FFA785B}" dt="2024-09-08T14:57:39.329" v="167" actId="1076"/>
          <ac:spMkLst>
            <pc:docMk/>
            <pc:sldMk cId="2168480399" sldId="293"/>
            <ac:spMk id="78" creationId="{00000000-0000-0000-0000-000000000000}"/>
          </ac:spMkLst>
        </pc:spChg>
        <pc:picChg chg="del">
          <ac:chgData name="Espinola-Arredondo, Ana Fabiola" userId="2389861a-9b00-4e05-a52a-bbe4d3cfc079" providerId="ADAL" clId="{6096EDB7-3903-4C43-99AE-D24E9FFA785B}" dt="2024-09-08T14:49:19.988" v="81" actId="478"/>
          <ac:picMkLst>
            <pc:docMk/>
            <pc:sldMk cId="2168480399" sldId="293"/>
            <ac:picMk id="80" creationId="{00000000-0000-0000-0000-000000000000}"/>
          </ac:picMkLst>
        </pc:picChg>
        <pc:picChg chg="del">
          <ac:chgData name="Espinola-Arredondo, Ana Fabiola" userId="2389861a-9b00-4e05-a52a-bbe4d3cfc079" providerId="ADAL" clId="{6096EDB7-3903-4C43-99AE-D24E9FFA785B}" dt="2024-09-08T14:49:17.141" v="80" actId="478"/>
          <ac:picMkLst>
            <pc:docMk/>
            <pc:sldMk cId="2168480399" sldId="293"/>
            <ac:picMk id="81" creationId="{00000000-0000-0000-0000-000000000000}"/>
          </ac:picMkLst>
        </pc:picChg>
        <pc:picChg chg="del">
          <ac:chgData name="Espinola-Arredondo, Ana Fabiola" userId="2389861a-9b00-4e05-a52a-bbe4d3cfc079" providerId="ADAL" clId="{6096EDB7-3903-4C43-99AE-D24E9FFA785B}" dt="2024-09-08T14:49:15.184" v="79" actId="478"/>
          <ac:picMkLst>
            <pc:docMk/>
            <pc:sldMk cId="2168480399" sldId="293"/>
            <ac:picMk id="82" creationId="{00000000-0000-0000-0000-000000000000}"/>
          </ac:picMkLst>
        </pc:picChg>
      </pc:sldChg>
      <pc:sldChg chg="modSp new mod">
        <pc:chgData name="Espinola-Arredondo, Ana Fabiola" userId="2389861a-9b00-4e05-a52a-bbe4d3cfc079" providerId="ADAL" clId="{6096EDB7-3903-4C43-99AE-D24E9FFA785B}" dt="2024-09-09T20:28:06.929" v="236" actId="27636"/>
        <pc:sldMkLst>
          <pc:docMk/>
          <pc:sldMk cId="1698322056" sldId="294"/>
        </pc:sldMkLst>
        <pc:spChg chg="mod">
          <ac:chgData name="Espinola-Arredondo, Ana Fabiola" userId="2389861a-9b00-4e05-a52a-bbe4d3cfc079" providerId="ADAL" clId="{6096EDB7-3903-4C43-99AE-D24E9FFA785B}" dt="2024-09-09T20:25:10.181" v="214" actId="14100"/>
          <ac:spMkLst>
            <pc:docMk/>
            <pc:sldMk cId="1698322056" sldId="294"/>
            <ac:spMk id="2" creationId="{2A549751-9466-4F58-970C-A539DA357BA3}"/>
          </ac:spMkLst>
        </pc:spChg>
        <pc:spChg chg="mod">
          <ac:chgData name="Espinola-Arredondo, Ana Fabiola" userId="2389861a-9b00-4e05-a52a-bbe4d3cfc079" providerId="ADAL" clId="{6096EDB7-3903-4C43-99AE-D24E9FFA785B}" dt="2024-09-09T20:28:06.929" v="236" actId="27636"/>
          <ac:spMkLst>
            <pc:docMk/>
            <pc:sldMk cId="1698322056" sldId="294"/>
            <ac:spMk id="3" creationId="{05E96B65-58D5-4985-8227-0E3C2EE55129}"/>
          </ac:spMkLst>
        </pc:spChg>
      </pc:sldChg>
      <pc:sldChg chg="addSp delSp modSp add mod modAnim">
        <pc:chgData name="Espinola-Arredondo, Ana Fabiola" userId="2389861a-9b00-4e05-a52a-bbe4d3cfc079" providerId="ADAL" clId="{6096EDB7-3903-4C43-99AE-D24E9FFA785B}" dt="2024-09-11T22:44:35.931" v="456"/>
        <pc:sldMkLst>
          <pc:docMk/>
          <pc:sldMk cId="626430970" sldId="301"/>
        </pc:sldMkLst>
        <pc:spChg chg="add del mod">
          <ac:chgData name="Espinola-Arredondo, Ana Fabiola" userId="2389861a-9b00-4e05-a52a-bbe4d3cfc079" providerId="ADAL" clId="{6096EDB7-3903-4C43-99AE-D24E9FFA785B}" dt="2024-09-11T22:33:09.694" v="239" actId="478"/>
          <ac:spMkLst>
            <pc:docMk/>
            <pc:sldMk cId="626430970" sldId="301"/>
            <ac:spMk id="3" creationId="{94E0C271-BA02-4E7C-9F45-52F54406CF8C}"/>
          </ac:spMkLst>
        </pc:spChg>
        <pc:spChg chg="add mod">
          <ac:chgData name="Espinola-Arredondo, Ana Fabiola" userId="2389861a-9b00-4e05-a52a-bbe4d3cfc079" providerId="ADAL" clId="{6096EDB7-3903-4C43-99AE-D24E9FFA785B}" dt="2024-09-11T22:39:58.811" v="343" actId="1076"/>
          <ac:spMkLst>
            <pc:docMk/>
            <pc:sldMk cId="626430970" sldId="301"/>
            <ac:spMk id="8" creationId="{DD7AA3C0-093F-4D00-BE87-AAFFFC2B8009}"/>
          </ac:spMkLst>
        </pc:spChg>
        <pc:spChg chg="add mod">
          <ac:chgData name="Espinola-Arredondo, Ana Fabiola" userId="2389861a-9b00-4e05-a52a-bbe4d3cfc079" providerId="ADAL" clId="{6096EDB7-3903-4C43-99AE-D24E9FFA785B}" dt="2024-09-11T22:41:37.628" v="377" actId="20577"/>
          <ac:spMkLst>
            <pc:docMk/>
            <pc:sldMk cId="626430970" sldId="301"/>
            <ac:spMk id="12" creationId="{4A22886F-83E5-4DC0-8B81-898218B1E9F7}"/>
          </ac:spMkLst>
        </pc:spChg>
        <pc:spChg chg="add mod">
          <ac:chgData name="Espinola-Arredondo, Ana Fabiola" userId="2389861a-9b00-4e05-a52a-bbe4d3cfc079" providerId="ADAL" clId="{6096EDB7-3903-4C43-99AE-D24E9FFA785B}" dt="2024-09-11T22:39:33.620" v="338" actId="1076"/>
          <ac:spMkLst>
            <pc:docMk/>
            <pc:sldMk cId="626430970" sldId="301"/>
            <ac:spMk id="14" creationId="{99604698-EF67-4614-B33B-072BB6EDB02E}"/>
          </ac:spMkLst>
        </pc:spChg>
        <pc:spChg chg="add mod">
          <ac:chgData name="Espinola-Arredondo, Ana Fabiola" userId="2389861a-9b00-4e05-a52a-bbe4d3cfc079" providerId="ADAL" clId="{6096EDB7-3903-4C43-99AE-D24E9FFA785B}" dt="2024-09-11T22:39:26.340" v="336" actId="1076"/>
          <ac:spMkLst>
            <pc:docMk/>
            <pc:sldMk cId="626430970" sldId="301"/>
            <ac:spMk id="16" creationId="{AC96D1FF-64EE-4582-8B8F-0E3770196717}"/>
          </ac:spMkLst>
        </pc:spChg>
        <pc:spChg chg="add mod">
          <ac:chgData name="Espinola-Arredondo, Ana Fabiola" userId="2389861a-9b00-4e05-a52a-bbe4d3cfc079" providerId="ADAL" clId="{6096EDB7-3903-4C43-99AE-D24E9FFA785B}" dt="2024-09-11T22:43:44.560" v="449" actId="207"/>
          <ac:spMkLst>
            <pc:docMk/>
            <pc:sldMk cId="626430970" sldId="301"/>
            <ac:spMk id="18" creationId="{4E9A075E-99A5-42AF-8504-DF97AA9AAD9B}"/>
          </ac:spMkLst>
        </pc:spChg>
        <pc:spChg chg="add mod">
          <ac:chgData name="Espinola-Arredondo, Ana Fabiola" userId="2389861a-9b00-4e05-a52a-bbe4d3cfc079" providerId="ADAL" clId="{6096EDB7-3903-4C43-99AE-D24E9FFA785B}" dt="2024-09-11T22:40:36.661" v="367" actId="20577"/>
          <ac:spMkLst>
            <pc:docMk/>
            <pc:sldMk cId="626430970" sldId="301"/>
            <ac:spMk id="20" creationId="{2E23C437-C2D5-4CB7-BFD8-3A2951B5173F}"/>
          </ac:spMkLst>
        </pc:spChg>
        <pc:spChg chg="add mod">
          <ac:chgData name="Espinola-Arredondo, Ana Fabiola" userId="2389861a-9b00-4e05-a52a-bbe4d3cfc079" providerId="ADAL" clId="{6096EDB7-3903-4C43-99AE-D24E9FFA785B}" dt="2024-09-11T22:41:57.283" v="389" actId="20577"/>
          <ac:spMkLst>
            <pc:docMk/>
            <pc:sldMk cId="626430970" sldId="301"/>
            <ac:spMk id="21" creationId="{244555C6-6AD9-494F-8A84-244FC6BAF220}"/>
          </ac:spMkLst>
        </pc:spChg>
        <pc:spChg chg="add mod">
          <ac:chgData name="Espinola-Arredondo, Ana Fabiola" userId="2389861a-9b00-4e05-a52a-bbe4d3cfc079" providerId="ADAL" clId="{6096EDB7-3903-4C43-99AE-D24E9FFA785B}" dt="2024-09-11T22:42:45.490" v="403" actId="1076"/>
          <ac:spMkLst>
            <pc:docMk/>
            <pc:sldMk cId="626430970" sldId="301"/>
            <ac:spMk id="24" creationId="{8D2ABFF6-3EF0-406B-B606-95E0AD31C25E}"/>
          </ac:spMkLst>
        </pc:spChg>
        <pc:spChg chg="add mod">
          <ac:chgData name="Espinola-Arredondo, Ana Fabiola" userId="2389861a-9b00-4e05-a52a-bbe4d3cfc079" providerId="ADAL" clId="{6096EDB7-3903-4C43-99AE-D24E9FFA785B}" dt="2024-09-11T22:42:56.514" v="414" actId="20577"/>
          <ac:spMkLst>
            <pc:docMk/>
            <pc:sldMk cId="626430970" sldId="301"/>
            <ac:spMk id="25" creationId="{717CD47E-A2AD-4ADC-86CB-79233D6CEBED}"/>
          </ac:spMkLst>
        </pc:spChg>
        <pc:spChg chg="add mod">
          <ac:chgData name="Espinola-Arredondo, Ana Fabiola" userId="2389861a-9b00-4e05-a52a-bbe4d3cfc079" providerId="ADAL" clId="{6096EDB7-3903-4C43-99AE-D24E9FFA785B}" dt="2024-09-11T22:43:10.689" v="429" actId="1076"/>
          <ac:spMkLst>
            <pc:docMk/>
            <pc:sldMk cId="626430970" sldId="301"/>
            <ac:spMk id="26" creationId="{FBF95735-B383-4CB4-9D21-DE702BE183DA}"/>
          </ac:spMkLst>
        </pc:spChg>
        <pc:spChg chg="add mod">
          <ac:chgData name="Espinola-Arredondo, Ana Fabiola" userId="2389861a-9b00-4e05-a52a-bbe4d3cfc079" providerId="ADAL" clId="{6096EDB7-3903-4C43-99AE-D24E9FFA785B}" dt="2024-09-11T22:43:20.262" v="437" actId="20577"/>
          <ac:spMkLst>
            <pc:docMk/>
            <pc:sldMk cId="626430970" sldId="301"/>
            <ac:spMk id="27" creationId="{343ABAC2-B0DB-4E45-97EE-711483383287}"/>
          </ac:spMkLst>
        </pc:spChg>
        <pc:spChg chg="add mod">
          <ac:chgData name="Espinola-Arredondo, Ana Fabiola" userId="2389861a-9b00-4e05-a52a-bbe4d3cfc079" providerId="ADAL" clId="{6096EDB7-3903-4C43-99AE-D24E9FFA785B}" dt="2024-09-11T22:43:32.018" v="445" actId="20577"/>
          <ac:spMkLst>
            <pc:docMk/>
            <pc:sldMk cId="626430970" sldId="301"/>
            <ac:spMk id="28" creationId="{7DDBEBB9-3274-46C8-9580-1C809AF2AF40}"/>
          </ac:spMkLst>
        </pc:spChg>
        <pc:spChg chg="add mod">
          <ac:chgData name="Espinola-Arredondo, Ana Fabiola" userId="2389861a-9b00-4e05-a52a-bbe4d3cfc079" providerId="ADAL" clId="{6096EDB7-3903-4C43-99AE-D24E9FFA785B}" dt="2024-09-11T22:43:40.533" v="448" actId="207"/>
          <ac:spMkLst>
            <pc:docMk/>
            <pc:sldMk cId="626430970" sldId="301"/>
            <ac:spMk id="29" creationId="{488549C9-E402-49F4-9E12-6DB6C743E049}"/>
          </ac:spMkLst>
        </pc:spChg>
        <pc:spChg chg="mod">
          <ac:chgData name="Espinola-Arredondo, Ana Fabiola" userId="2389861a-9b00-4e05-a52a-bbe4d3cfc079" providerId="ADAL" clId="{6096EDB7-3903-4C43-99AE-D24E9FFA785B}" dt="2024-09-11T22:42:07.593" v="391" actId="1076"/>
          <ac:spMkLst>
            <pc:docMk/>
            <pc:sldMk cId="626430970" sldId="301"/>
            <ac:spMk id="50" creationId="{00000000-0000-0000-0000-000000000000}"/>
          </ac:spMkLst>
        </pc:spChg>
        <pc:spChg chg="del">
          <ac:chgData name="Espinola-Arredondo, Ana Fabiola" userId="2389861a-9b00-4e05-a52a-bbe4d3cfc079" providerId="ADAL" clId="{6096EDB7-3903-4C43-99AE-D24E9FFA785B}" dt="2024-09-11T22:33:04.373" v="238" actId="478"/>
          <ac:spMkLst>
            <pc:docMk/>
            <pc:sldMk cId="626430970" sldId="301"/>
            <ac:spMk id="51" creationId="{00000000-0000-0000-0000-000000000000}"/>
          </ac:spMkLst>
        </pc:spChg>
        <pc:cxnChg chg="add mod">
          <ac:chgData name="Espinola-Arredondo, Ana Fabiola" userId="2389861a-9b00-4e05-a52a-bbe4d3cfc079" providerId="ADAL" clId="{6096EDB7-3903-4C43-99AE-D24E9FFA785B}" dt="2024-09-11T22:33:28.873" v="241"/>
          <ac:cxnSpMkLst>
            <pc:docMk/>
            <pc:sldMk cId="626430970" sldId="301"/>
            <ac:cxnSpMk id="5" creationId="{55B9B33F-C8ED-4F23-8021-F109E0AA9899}"/>
          </ac:cxnSpMkLst>
        </pc:cxnChg>
        <pc:cxnChg chg="add">
          <ac:chgData name="Espinola-Arredondo, Ana Fabiola" userId="2389861a-9b00-4e05-a52a-bbe4d3cfc079" providerId="ADAL" clId="{6096EDB7-3903-4C43-99AE-D24E9FFA785B}" dt="2024-09-11T22:33:38.625" v="242" actId="11529"/>
          <ac:cxnSpMkLst>
            <pc:docMk/>
            <pc:sldMk cId="626430970" sldId="301"/>
            <ac:cxnSpMk id="7" creationId="{4B9DAD81-7E77-4D8D-AA68-CF03B88F34D4}"/>
          </ac:cxnSpMkLst>
        </pc:cxnChg>
        <pc:cxnChg chg="add mod">
          <ac:chgData name="Espinola-Arredondo, Ana Fabiola" userId="2389861a-9b00-4e05-a52a-bbe4d3cfc079" providerId="ADAL" clId="{6096EDB7-3903-4C43-99AE-D24E9FFA785B}" dt="2024-09-11T22:39:37.180" v="339" actId="1076"/>
          <ac:cxnSpMkLst>
            <pc:docMk/>
            <pc:sldMk cId="626430970" sldId="301"/>
            <ac:cxnSpMk id="11" creationId="{FCDB650B-66ED-474A-87E2-98107E5A4DD6}"/>
          </ac:cxnSpMkLst>
        </pc:cxnChg>
        <pc:cxnChg chg="add mod">
          <ac:chgData name="Espinola-Arredondo, Ana Fabiola" userId="2389861a-9b00-4e05-a52a-bbe4d3cfc079" providerId="ADAL" clId="{6096EDB7-3903-4C43-99AE-D24E9FFA785B}" dt="2024-09-11T22:39:29.767" v="337" actId="1076"/>
          <ac:cxnSpMkLst>
            <pc:docMk/>
            <pc:sldMk cId="626430970" sldId="301"/>
            <ac:cxnSpMk id="13" creationId="{599C4E55-8FDD-4B38-9DB3-2FACB4A7CC8D}"/>
          </ac:cxnSpMkLst>
        </pc:cxnChg>
        <pc:cxnChg chg="add mod">
          <ac:chgData name="Espinola-Arredondo, Ana Fabiola" userId="2389861a-9b00-4e05-a52a-bbe4d3cfc079" providerId="ADAL" clId="{6096EDB7-3903-4C43-99AE-D24E9FFA785B}" dt="2024-09-11T22:39:23.838" v="335" actId="1076"/>
          <ac:cxnSpMkLst>
            <pc:docMk/>
            <pc:sldMk cId="626430970" sldId="301"/>
            <ac:cxnSpMk id="15" creationId="{7F77047A-C84D-4BD0-BDDE-BF97EE0532F1}"/>
          </ac:cxnSpMkLst>
        </pc:cxnChg>
        <pc:cxnChg chg="add mod">
          <ac:chgData name="Espinola-Arredondo, Ana Fabiola" userId="2389861a-9b00-4e05-a52a-bbe4d3cfc079" providerId="ADAL" clId="{6096EDB7-3903-4C43-99AE-D24E9FFA785B}" dt="2024-09-11T22:38:46.602" v="320" actId="1076"/>
          <ac:cxnSpMkLst>
            <pc:docMk/>
            <pc:sldMk cId="626430970" sldId="301"/>
            <ac:cxnSpMk id="17" creationId="{6F23A97F-F4C2-4BE9-BB0D-2D9E816676D3}"/>
          </ac:cxnSpMkLst>
        </pc:cxnChg>
        <pc:cxnChg chg="add mod">
          <ac:chgData name="Espinola-Arredondo, Ana Fabiola" userId="2389861a-9b00-4e05-a52a-bbe4d3cfc079" providerId="ADAL" clId="{6096EDB7-3903-4C43-99AE-D24E9FFA785B}" dt="2024-09-11T22:39:56" v="342" actId="1076"/>
          <ac:cxnSpMkLst>
            <pc:docMk/>
            <pc:sldMk cId="626430970" sldId="301"/>
            <ac:cxnSpMk id="19" creationId="{681899EF-47CE-4006-A541-9CCE14973D42}"/>
          </ac:cxnSpMkLst>
        </pc:cxnChg>
        <pc:cxnChg chg="add mod">
          <ac:chgData name="Espinola-Arredondo, Ana Fabiola" userId="2389861a-9b00-4e05-a52a-bbe4d3cfc079" providerId="ADAL" clId="{6096EDB7-3903-4C43-99AE-D24E9FFA785B}" dt="2024-09-11T22:42:01.708" v="390" actId="1076"/>
          <ac:cxnSpMkLst>
            <pc:docMk/>
            <pc:sldMk cId="626430970" sldId="301"/>
            <ac:cxnSpMk id="22" creationId="{DDD13006-413A-4772-AEA8-B1D9774DA0B2}"/>
          </ac:cxnSpMkLst>
        </pc:cxnChg>
        <pc:cxnChg chg="add del mod">
          <ac:chgData name="Espinola-Arredondo, Ana Fabiola" userId="2389861a-9b00-4e05-a52a-bbe4d3cfc079" providerId="ADAL" clId="{6096EDB7-3903-4C43-99AE-D24E9FFA785B}" dt="2024-09-11T22:42:30.113" v="393" actId="478"/>
          <ac:cxnSpMkLst>
            <pc:docMk/>
            <pc:sldMk cId="626430970" sldId="301"/>
            <ac:cxnSpMk id="23" creationId="{C67A36B8-7612-40BD-811D-834BF82EA26E}"/>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799" cy="4572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3884612" y="0"/>
            <a:ext cx="2971799" cy="457200"/>
          </a:xfrm>
          <a:prstGeom prst="rect">
            <a:avLst/>
          </a:prstGeom>
          <a:noFill/>
          <a:ln>
            <a:noFill/>
          </a:ln>
        </p:spPr>
        <p:txBody>
          <a:bodyPr spcFirstLastPara="1" wrap="square" lIns="91425" tIns="91425" rIns="91425" bIns="91425" anchor="t" anchorCtr="0">
            <a:noAutofit/>
          </a:bodyPr>
          <a:lstStyle>
            <a:lvl1pPr marR="0" lvl="0" algn="r"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799" cy="4572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9pPr>
          </a:lstStyle>
          <a:p>
            <a:endParaRPr dirty="0"/>
          </a:p>
        </p:txBody>
      </p:sp>
      <p:sp>
        <p:nvSpPr>
          <p:cNvPr id="8" name="Google Shape;8;n"/>
          <p:cNvSpPr txBox="1">
            <a:spLocks noGrp="1"/>
          </p:cNvSpPr>
          <p:nvPr>
            <p:ph type="sldNum" idx="12"/>
          </p:nvPr>
        </p:nvSpPr>
        <p:spPr>
          <a:xfrm>
            <a:off x="3884612" y="8685213"/>
            <a:ext cx="2971799"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3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4919384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1: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 name="Google Shape;41;p1:notes"/>
          <p:cNvSpPr txBox="1">
            <a:spLocks noGrp="1"/>
          </p:cNvSpPr>
          <p:nvPr>
            <p:ph type="body" idx="1"/>
          </p:nvPr>
        </p:nvSpPr>
        <p:spPr>
          <a:xfrm>
            <a:off x="685800" y="4343400"/>
            <a:ext cx="5486399"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r>
              <a:rPr lang="en-US" b="0" i="0" dirty="0">
                <a:solidFill>
                  <a:srgbClr val="242424"/>
                </a:solidFill>
                <a:effectLst/>
                <a:latin typeface="Segoe UI" panose="020F0502020204030204" pitchFamily="34" charset="0"/>
              </a:rPr>
              <a:t>Cover Credits: Currency Exchange Stock Chart: </a:t>
            </a:r>
            <a:r>
              <a:rPr lang="en-US" b="0" i="0" dirty="0" err="1">
                <a:solidFill>
                  <a:srgbClr val="242424"/>
                </a:solidFill>
                <a:effectLst/>
                <a:latin typeface="Segoe UI" panose="020F0502020204030204" pitchFamily="34" charset="0"/>
              </a:rPr>
              <a:t>cemagraphics</a:t>
            </a:r>
            <a:r>
              <a:rPr lang="en-US" b="0" i="0" dirty="0">
                <a:solidFill>
                  <a:srgbClr val="242424"/>
                </a:solidFill>
                <a:effectLst/>
                <a:latin typeface="Segoe UI" panose="020F0502020204030204" pitchFamily="34" charset="0"/>
              </a:rPr>
              <a:t>/Getty Images, Social Media Montage: SEAN GLADWELL/Getty Images, Circuit Pattern: </a:t>
            </a:r>
            <a:r>
              <a:rPr lang="en-US" b="0" i="0" dirty="0" err="1">
                <a:solidFill>
                  <a:srgbClr val="242424"/>
                </a:solidFill>
                <a:effectLst/>
                <a:latin typeface="Segoe UI" panose="020F0502020204030204" pitchFamily="34" charset="0"/>
              </a:rPr>
              <a:t>somsak</a:t>
            </a:r>
            <a:r>
              <a:rPr lang="en-US" b="0" i="0" dirty="0">
                <a:solidFill>
                  <a:srgbClr val="242424"/>
                </a:solidFill>
                <a:effectLst/>
                <a:latin typeface="Segoe UI" panose="020F0502020204030204" pitchFamily="34" charset="0"/>
              </a:rPr>
              <a:t> </a:t>
            </a:r>
            <a:r>
              <a:rPr lang="en-US" b="0" i="0" dirty="0" err="1">
                <a:solidFill>
                  <a:srgbClr val="242424"/>
                </a:solidFill>
                <a:effectLst/>
                <a:latin typeface="Segoe UI" panose="020F0502020204030204" pitchFamily="34" charset="0"/>
              </a:rPr>
              <a:t>Tangdamrongsub</a:t>
            </a:r>
            <a:r>
              <a:rPr lang="en-US" b="0" i="0" dirty="0">
                <a:solidFill>
                  <a:srgbClr val="242424"/>
                </a:solidFill>
                <a:effectLst/>
                <a:latin typeface="Segoe UI" panose="020F0502020204030204" pitchFamily="34" charset="0"/>
              </a:rPr>
              <a:t>/Getty Images, Cargo Containers: </a:t>
            </a:r>
            <a:r>
              <a:rPr lang="en-US" b="0" i="0" dirty="0" err="1">
                <a:solidFill>
                  <a:srgbClr val="242424"/>
                </a:solidFill>
                <a:effectLst/>
                <a:latin typeface="Segoe UI" panose="020F0502020204030204" pitchFamily="34" charset="0"/>
              </a:rPr>
              <a:t>urzine</a:t>
            </a:r>
            <a:r>
              <a:rPr lang="en-US" b="0" i="0" dirty="0">
                <a:solidFill>
                  <a:srgbClr val="242424"/>
                </a:solidFill>
                <a:effectLst/>
                <a:latin typeface="Segoe UI" panose="020F0502020204030204" pitchFamily="34" charset="0"/>
              </a:rPr>
              <a:t>/Getty Images</a:t>
            </a:r>
            <a:endParaRPr lang="en-US" sz="1300" b="0" i="0" u="none" strike="noStrike" cap="none" dirty="0">
              <a:solidFill>
                <a:schemeClr val="dk1"/>
              </a:solidFill>
              <a:latin typeface="Calibri"/>
              <a:ea typeface="Calibri"/>
              <a:cs typeface="Calibri"/>
              <a:sym typeface="Calibri"/>
            </a:endParaRPr>
          </a:p>
          <a:p>
            <a:pPr marL="0" marR="0" lvl="0" indent="0" algn="l" rtl="0">
              <a:spcBef>
                <a:spcPts val="0"/>
              </a:spcBef>
              <a:buSzPct val="25000"/>
              <a:buNone/>
            </a:pPr>
            <a:endParaRPr lang="en-US" sz="13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325"/>
              <a:buFont typeface="Calibri"/>
              <a:buNone/>
            </a:pPr>
            <a:endParaRPr sz="13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Google Shape;47;p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48" name="Google Shape;48;p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Google Shape;47;p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48" name="Google Shape;48;p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650757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Google Shape;47;p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48" name="Google Shape;48;p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555208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3: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p3: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300"/>
              <a:buFont typeface="Calibri"/>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3: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p3: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300"/>
              <a:buFont typeface="Calibri"/>
              <a:buNone/>
            </a:pPr>
            <a:endParaRPr dirty="0"/>
          </a:p>
        </p:txBody>
      </p:sp>
    </p:spTree>
    <p:extLst>
      <p:ext uri="{BB962C8B-B14F-4D97-AF65-F5344CB8AC3E}">
        <p14:creationId xmlns:p14="http://schemas.microsoft.com/office/powerpoint/2010/main" val="25202683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p4: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61" name="Google Shape;61;p4: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p4: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61" name="Google Shape;61;p4: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128481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p5: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67" name="Google Shape;67;p5: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p6: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76" name="Google Shape;76;p6: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p6: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76" name="Google Shape;76;p6: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296814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7: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6" name="Google Shape;86;p7: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8: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2" name="Google Shape;92;p8: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9: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3" name="Google Shape;103;p9: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10: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9" name="Google Shape;109;p10: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11: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15" name="Google Shape;115;p11: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21" name="Google Shape;121;p1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13: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27" name="Google Shape;127;p13: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14: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43" name="Google Shape;143;p14: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15: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 name="Google Shape;149;p15: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300"/>
              <a:buFont typeface="Calibri"/>
              <a:buNone/>
            </a:pPr>
            <a:endParaRPr sz="13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16: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7" name="Google Shape;157;p1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300"/>
              <a:buFont typeface="Calibri"/>
              <a:buNone/>
            </a:pPr>
            <a:endParaRPr sz="13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17: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 name="Google Shape;165;p17: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300"/>
              <a:buFont typeface="Calibri"/>
              <a:buNone/>
            </a:pPr>
            <a:endParaRPr sz="13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18: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 name="Google Shape;173;p18: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300"/>
              <a:buFont typeface="Calibri"/>
              <a:buNone/>
            </a:pPr>
            <a:endParaRPr sz="13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18: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 name="Google Shape;173;p18: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300"/>
              <a:buFont typeface="Calibri"/>
              <a:buNone/>
            </a:pPr>
            <a:endParaRPr sz="13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938503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19: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81" name="Google Shape;181;p19: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19: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81" name="Google Shape;181;p19: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452446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19: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81" name="Google Shape;181;p19: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439273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19: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81" name="Google Shape;181;p19: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758017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20: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87" name="Google Shape;187;p20: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21: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97" name="Google Shape;197;p21: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2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03" name="Google Shape;203;p2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2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03" name="Google Shape;203;p2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834797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23: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15" name="Google Shape;215;p23: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24: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21" name="Google Shape;221;p24: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25: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27" name="Google Shape;227;p25: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26: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33" name="Google Shape;233;p26: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27: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39" name="Google Shape;239;p27: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28: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45" name="Google Shape;245;p28: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29: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51" name="Google Shape;251;p29: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30: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57" name="Google Shape;257;p30: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31: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63" name="Google Shape;263;p31: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3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72" name="Google Shape;272;p3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33: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80" name="Google Shape;280;p33: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34: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88" name="Google Shape;288;p34: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35: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94" name="Google Shape;294;p35: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Part Opener">
  <p:cSld name="1_Part Opener">
    <p:bg>
      <p:bgPr>
        <a:gradFill>
          <a:gsLst>
            <a:gs pos="0">
              <a:srgbClr val="192E47"/>
            </a:gs>
            <a:gs pos="100000">
              <a:srgbClr val="515B6F"/>
            </a:gs>
          </a:gsLst>
          <a:lin ang="3000000" scaled="0"/>
        </a:gradFill>
        <a:effectLst/>
      </p:bgPr>
    </p:bg>
    <p:spTree>
      <p:nvGrpSpPr>
        <p:cNvPr id="1" name="Shape 17"/>
        <p:cNvGrpSpPr/>
        <p:nvPr/>
      </p:nvGrpSpPr>
      <p:grpSpPr>
        <a:xfrm>
          <a:off x="0" y="0"/>
          <a:ext cx="0" cy="0"/>
          <a:chOff x="0" y="0"/>
          <a:chExt cx="0" cy="0"/>
        </a:xfrm>
      </p:grpSpPr>
      <p:sp>
        <p:nvSpPr>
          <p:cNvPr id="18" name="Google Shape;18;p37"/>
          <p:cNvSpPr txBox="1">
            <a:spLocks noGrp="1"/>
          </p:cNvSpPr>
          <p:nvPr>
            <p:ph type="title"/>
          </p:nvPr>
        </p:nvSpPr>
        <p:spPr>
          <a:xfrm>
            <a:off x="3946524" y="3648816"/>
            <a:ext cx="6111875" cy="1295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600"/>
              <a:buNone/>
              <a:defRPr sz="3600" b="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9" name="Google Shape;19;p37"/>
          <p:cNvSpPr txBox="1">
            <a:spLocks noGrp="1"/>
          </p:cNvSpPr>
          <p:nvPr>
            <p:ph type="body" idx="1"/>
          </p:nvPr>
        </p:nvSpPr>
        <p:spPr>
          <a:xfrm>
            <a:off x="7954963" y="1006475"/>
            <a:ext cx="1204912" cy="1355725"/>
          </a:xfrm>
          <a:prstGeom prst="rect">
            <a:avLst/>
          </a:prstGeom>
          <a:noFill/>
          <a:ln>
            <a:noFill/>
          </a:ln>
        </p:spPr>
        <p:txBody>
          <a:bodyPr spcFirstLastPara="1" wrap="square" lIns="0" tIns="0" rIns="0" bIns="0" anchor="ctr" anchorCtr="0">
            <a:noAutofit/>
          </a:bodyPr>
          <a:lstStyle>
            <a:lvl1pPr marL="457200" lvl="0" indent="-228600" algn="ctr">
              <a:lnSpc>
                <a:spcPct val="100000"/>
              </a:lnSpc>
              <a:spcBef>
                <a:spcPts val="720"/>
              </a:spcBef>
              <a:spcAft>
                <a:spcPts val="0"/>
              </a:spcAft>
              <a:buSzPts val="10000"/>
              <a:buNone/>
              <a:defRPr sz="10000" b="1"/>
            </a:lvl1pPr>
            <a:lvl2pPr marL="914400" lvl="1" indent="-228600" algn="l">
              <a:lnSpc>
                <a:spcPct val="100000"/>
              </a:lnSpc>
              <a:spcBef>
                <a:spcPts val="620"/>
              </a:spcBef>
              <a:spcAft>
                <a:spcPts val="0"/>
              </a:spcAft>
              <a:buSzPts val="1800"/>
              <a:buNone/>
              <a:defRPr/>
            </a:lvl2pPr>
            <a:lvl3pPr marL="1371600" lvl="2" indent="-228600" algn="l">
              <a:lnSpc>
                <a:spcPct val="100000"/>
              </a:lnSpc>
              <a:spcBef>
                <a:spcPts val="540"/>
              </a:spcBef>
              <a:spcAft>
                <a:spcPts val="0"/>
              </a:spcAft>
              <a:buSzPts val="1800"/>
              <a:buNone/>
              <a:defRPr/>
            </a:lvl3pPr>
            <a:lvl4pPr marL="1828800" lvl="3" indent="-228600" algn="l">
              <a:lnSpc>
                <a:spcPct val="100000"/>
              </a:lnSpc>
              <a:spcBef>
                <a:spcPts val="440"/>
              </a:spcBef>
              <a:spcAft>
                <a:spcPts val="0"/>
              </a:spcAft>
              <a:buSzPts val="1800"/>
              <a:buNone/>
              <a:defRPr/>
            </a:lvl4pPr>
            <a:lvl5pPr marL="2286000" lvl="4" indent="-228600" algn="l">
              <a:lnSpc>
                <a:spcPct val="100000"/>
              </a:lnSpc>
              <a:spcBef>
                <a:spcPts val="440"/>
              </a:spcBef>
              <a:spcAft>
                <a:spcPts val="0"/>
              </a:spcAft>
              <a:buSzPts val="1800"/>
              <a:buNone/>
              <a:defRPr/>
            </a:lvl5pPr>
            <a:lvl6pPr marL="2743200" lvl="5" indent="-342900" algn="l">
              <a:lnSpc>
                <a:spcPct val="100000"/>
              </a:lnSpc>
              <a:spcBef>
                <a:spcPts val="440"/>
              </a:spcBef>
              <a:spcAft>
                <a:spcPts val="0"/>
              </a:spcAft>
              <a:buSzPts val="1800"/>
              <a:buChar char="•"/>
              <a:defRPr/>
            </a:lvl6pPr>
            <a:lvl7pPr marL="3200400" lvl="6" indent="-342900" algn="l">
              <a:lnSpc>
                <a:spcPct val="100000"/>
              </a:lnSpc>
              <a:spcBef>
                <a:spcPts val="440"/>
              </a:spcBef>
              <a:spcAft>
                <a:spcPts val="0"/>
              </a:spcAft>
              <a:buSzPts val="1800"/>
              <a:buChar char="•"/>
              <a:defRPr/>
            </a:lvl7pPr>
            <a:lvl8pPr marL="3657600" lvl="7" indent="-342900" algn="l">
              <a:lnSpc>
                <a:spcPct val="100000"/>
              </a:lnSpc>
              <a:spcBef>
                <a:spcPts val="440"/>
              </a:spcBef>
              <a:spcAft>
                <a:spcPts val="0"/>
              </a:spcAft>
              <a:buSzPts val="1800"/>
              <a:buChar char="•"/>
              <a:defRPr/>
            </a:lvl8pPr>
            <a:lvl9pPr marL="4114800" lvl="8" indent="-342900" algn="l">
              <a:lnSpc>
                <a:spcPct val="100000"/>
              </a:lnSpc>
              <a:spcBef>
                <a:spcPts val="440"/>
              </a:spcBef>
              <a:spcAft>
                <a:spcPts val="0"/>
              </a:spcAft>
              <a:buSzPts val="1800"/>
              <a:buChar char="•"/>
              <a:defRPr/>
            </a:lvl9pPr>
          </a:lstStyle>
          <a:p>
            <a:endParaRPr/>
          </a:p>
        </p:txBody>
      </p:sp>
      <p:sp>
        <p:nvSpPr>
          <p:cNvPr id="20" name="Google Shape;20;p37"/>
          <p:cNvSpPr>
            <a:spLocks noGrp="1"/>
          </p:cNvSpPr>
          <p:nvPr>
            <p:ph type="pic" idx="2"/>
          </p:nvPr>
        </p:nvSpPr>
        <p:spPr>
          <a:xfrm>
            <a:off x="152400" y="1920875"/>
            <a:ext cx="3794125" cy="5135563"/>
          </a:xfrm>
          <a:prstGeom prst="rect">
            <a:avLst/>
          </a:prstGeom>
          <a:noFill/>
          <a:ln>
            <a:noFill/>
          </a:ln>
        </p:spPr>
      </p:sp>
      <p:sp>
        <p:nvSpPr>
          <p:cNvPr id="21" name="Google Shape;21;p37"/>
          <p:cNvSpPr/>
          <p:nvPr/>
        </p:nvSpPr>
        <p:spPr>
          <a:xfrm rot="-5400000">
            <a:off x="7723955" y="767215"/>
            <a:ext cx="1834243" cy="1834243"/>
          </a:xfrm>
          <a:prstGeom prst="halfFrame">
            <a:avLst>
              <a:gd name="adj1" fmla="val 10484"/>
              <a:gd name="adj2" fmla="val 10485"/>
            </a:avLst>
          </a:prstGeom>
          <a:solidFill>
            <a:srgbClr val="C1C1C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1">
  <p:cSld name="Title and Content 1">
    <p:spTree>
      <p:nvGrpSpPr>
        <p:cNvPr id="1" name="Shape 22"/>
        <p:cNvGrpSpPr/>
        <p:nvPr/>
      </p:nvGrpSpPr>
      <p:grpSpPr>
        <a:xfrm>
          <a:off x="0" y="0"/>
          <a:ext cx="0" cy="0"/>
          <a:chOff x="0" y="0"/>
          <a:chExt cx="0" cy="0"/>
        </a:xfrm>
      </p:grpSpPr>
      <p:sp>
        <p:nvSpPr>
          <p:cNvPr id="23" name="Google Shape;23;p38"/>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624"/>
              </a:spcBef>
              <a:spcAft>
                <a:spcPts val="0"/>
              </a:spcAft>
              <a:buSzPts val="3600"/>
              <a:buNone/>
              <a:defRPr sz="3600" b="0">
                <a:solidFill>
                  <a:srgbClr val="002060"/>
                </a:solidFill>
                <a:latin typeface="Arial"/>
                <a:ea typeface="Arial"/>
                <a:cs typeface="Arial"/>
                <a:sym typeface="Aria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24" name="Google Shape;24;p38"/>
          <p:cNvSpPr txBox="1">
            <a:spLocks noGrp="1"/>
          </p:cNvSpPr>
          <p:nvPr>
            <p:ph type="body" idx="1"/>
          </p:nvPr>
        </p:nvSpPr>
        <p:spPr>
          <a:xfrm>
            <a:off x="117582" y="1933292"/>
            <a:ext cx="9804186" cy="2339072"/>
          </a:xfrm>
          <a:prstGeom prst="rect">
            <a:avLst/>
          </a:prstGeom>
          <a:noFill/>
          <a:ln>
            <a:noFill/>
          </a:ln>
        </p:spPr>
        <p:txBody>
          <a:bodyPr spcFirstLastPara="1" wrap="square" lIns="91425" tIns="91425" rIns="91425" bIns="91425" anchor="t" anchorCtr="0">
            <a:normAutofit/>
          </a:bodyPr>
          <a:lstStyle>
            <a:lvl1pPr marL="457200" lvl="0" indent="-406400" algn="l">
              <a:lnSpc>
                <a:spcPct val="100000"/>
              </a:lnSpc>
              <a:spcBef>
                <a:spcPts val="624"/>
              </a:spcBef>
              <a:spcAft>
                <a:spcPts val="0"/>
              </a:spcAft>
              <a:buClr>
                <a:srgbClr val="4E4E4E"/>
              </a:buClr>
              <a:buSzPts val="2800"/>
              <a:buFont typeface="Arial"/>
              <a:buChar char="•"/>
              <a:defRPr sz="2800">
                <a:solidFill>
                  <a:schemeClr val="dk1"/>
                </a:solidFill>
                <a:latin typeface="Arial"/>
                <a:ea typeface="Arial"/>
                <a:cs typeface="Arial"/>
                <a:sym typeface="Arial"/>
              </a:defRPr>
            </a:lvl1pPr>
            <a:lvl2pPr marL="914400" lvl="1" indent="-393700" algn="l">
              <a:lnSpc>
                <a:spcPct val="100000"/>
              </a:lnSpc>
              <a:spcBef>
                <a:spcPts val="624"/>
              </a:spcBef>
              <a:spcAft>
                <a:spcPts val="0"/>
              </a:spcAft>
              <a:buClr>
                <a:srgbClr val="4E4E4E"/>
              </a:buClr>
              <a:buSzPts val="2600"/>
              <a:buFont typeface="Arial"/>
              <a:buChar char="–"/>
              <a:defRPr sz="2600">
                <a:solidFill>
                  <a:schemeClr val="dk1"/>
                </a:solidFill>
                <a:latin typeface="Arial"/>
                <a:ea typeface="Arial"/>
                <a:cs typeface="Arial"/>
                <a:sym typeface="Arial"/>
              </a:defRPr>
            </a:lvl2pPr>
            <a:lvl3pPr marL="1371600" lvl="2" indent="-381000" algn="l">
              <a:lnSpc>
                <a:spcPct val="100000"/>
              </a:lnSpc>
              <a:spcBef>
                <a:spcPts val="624"/>
              </a:spcBef>
              <a:spcAft>
                <a:spcPts val="0"/>
              </a:spcAft>
              <a:buClr>
                <a:srgbClr val="4E4E4E"/>
              </a:buClr>
              <a:buSzPts val="2400"/>
              <a:buFont typeface="Noto Sans Symbols"/>
              <a:buChar char="▪"/>
              <a:defRPr sz="2400">
                <a:solidFill>
                  <a:schemeClr val="dk1"/>
                </a:solidFill>
                <a:latin typeface="Arial"/>
                <a:ea typeface="Arial"/>
                <a:cs typeface="Arial"/>
                <a:sym typeface="Arial"/>
              </a:defRPr>
            </a:lvl3pPr>
            <a:lvl4pPr marL="1828800" lvl="3" indent="-355600" algn="l">
              <a:lnSpc>
                <a:spcPct val="100000"/>
              </a:lnSpc>
              <a:spcBef>
                <a:spcPts val="624"/>
              </a:spcBef>
              <a:spcAft>
                <a:spcPts val="0"/>
              </a:spcAft>
              <a:buClr>
                <a:srgbClr val="4E4E4E"/>
              </a:buClr>
              <a:buSzPts val="2000"/>
              <a:buFont typeface="Noto Sans Symbols"/>
              <a:buChar char="❑"/>
              <a:defRPr sz="2000">
                <a:solidFill>
                  <a:schemeClr val="dk1"/>
                </a:solidFill>
                <a:latin typeface="Arial"/>
                <a:ea typeface="Arial"/>
                <a:cs typeface="Arial"/>
                <a:sym typeface="Arial"/>
              </a:defRPr>
            </a:lvl4pPr>
            <a:lvl5pPr marL="2286000" lvl="4" indent="-368300" algn="l">
              <a:lnSpc>
                <a:spcPct val="100000"/>
              </a:lnSpc>
              <a:spcBef>
                <a:spcPts val="624"/>
              </a:spcBef>
              <a:spcAft>
                <a:spcPts val="0"/>
              </a:spcAft>
              <a:buClr>
                <a:srgbClr val="4E4E4E"/>
              </a:buClr>
              <a:buSzPts val="2200"/>
              <a:buFont typeface="Arial"/>
              <a:buChar char="•"/>
              <a:defRPr>
                <a:solidFill>
                  <a:schemeClr val="dk1"/>
                </a:solidFill>
                <a:latin typeface="Arial"/>
                <a:ea typeface="Arial"/>
                <a:cs typeface="Arial"/>
                <a:sym typeface="Arial"/>
              </a:defRPr>
            </a:lvl5pPr>
            <a:lvl6pPr marL="2743200" lvl="5" indent="-342900" algn="l">
              <a:lnSpc>
                <a:spcPct val="100000"/>
              </a:lnSpc>
              <a:spcBef>
                <a:spcPts val="440"/>
              </a:spcBef>
              <a:spcAft>
                <a:spcPts val="0"/>
              </a:spcAft>
              <a:buSzPts val="1800"/>
              <a:buChar char="•"/>
              <a:defRPr/>
            </a:lvl6pPr>
            <a:lvl7pPr marL="3200400" lvl="6" indent="-342900" algn="l">
              <a:lnSpc>
                <a:spcPct val="100000"/>
              </a:lnSpc>
              <a:spcBef>
                <a:spcPts val="440"/>
              </a:spcBef>
              <a:spcAft>
                <a:spcPts val="0"/>
              </a:spcAft>
              <a:buSzPts val="1800"/>
              <a:buChar char="•"/>
              <a:defRPr/>
            </a:lvl7pPr>
            <a:lvl8pPr marL="3657600" lvl="7" indent="-342900" algn="l">
              <a:lnSpc>
                <a:spcPct val="100000"/>
              </a:lnSpc>
              <a:spcBef>
                <a:spcPts val="440"/>
              </a:spcBef>
              <a:spcAft>
                <a:spcPts val="0"/>
              </a:spcAft>
              <a:buSzPts val="1800"/>
              <a:buChar char="•"/>
              <a:defRPr/>
            </a:lvl8pPr>
            <a:lvl9pPr marL="4114800" lvl="8" indent="-342900" algn="l">
              <a:lnSpc>
                <a:spcPct val="100000"/>
              </a:lnSpc>
              <a:spcBef>
                <a:spcPts val="440"/>
              </a:spcBef>
              <a:spcAft>
                <a:spcPts val="0"/>
              </a:spcAft>
              <a:buSzPts val="1800"/>
              <a:buChar char="•"/>
              <a:defRPr/>
            </a:lvl9pPr>
          </a:lstStyle>
          <a:p>
            <a:endParaRPr/>
          </a:p>
        </p:txBody>
      </p:sp>
      <p:pic>
        <p:nvPicPr>
          <p:cNvPr id="25" name="Google Shape;25;p38" descr="MacLearn_logo_reverse.png"/>
          <p:cNvPicPr preferRelativeResize="0"/>
          <p:nvPr/>
        </p:nvPicPr>
        <p:blipFill rotWithShape="1">
          <a:blip r:embed="rId2">
            <a:alphaModFix/>
          </a:blip>
          <a:srcRect/>
          <a:stretch/>
        </p:blipFill>
        <p:spPr>
          <a:xfrm>
            <a:off x="57148" y="117555"/>
            <a:ext cx="1524000" cy="468227"/>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1" preserve="1" userDrawn="1">
  <p:cSld name="2_Title and Content 1">
    <p:spTree>
      <p:nvGrpSpPr>
        <p:cNvPr id="1" name="Shape 22"/>
        <p:cNvGrpSpPr/>
        <p:nvPr/>
      </p:nvGrpSpPr>
      <p:grpSpPr>
        <a:xfrm>
          <a:off x="0" y="0"/>
          <a:ext cx="0" cy="0"/>
          <a:chOff x="0" y="0"/>
          <a:chExt cx="0" cy="0"/>
        </a:xfrm>
      </p:grpSpPr>
      <p:sp>
        <p:nvSpPr>
          <p:cNvPr id="23" name="Google Shape;23;p38"/>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624"/>
              </a:spcBef>
              <a:spcAft>
                <a:spcPts val="0"/>
              </a:spcAft>
              <a:buSzPts val="3600"/>
              <a:buNone/>
              <a:defRPr sz="3600" b="0">
                <a:solidFill>
                  <a:srgbClr val="002060"/>
                </a:solidFill>
                <a:latin typeface="Arial"/>
                <a:ea typeface="Arial"/>
                <a:cs typeface="Arial"/>
                <a:sym typeface="Aria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24" name="Google Shape;24;p38"/>
          <p:cNvSpPr txBox="1">
            <a:spLocks noGrp="1"/>
          </p:cNvSpPr>
          <p:nvPr>
            <p:ph type="body" idx="1"/>
          </p:nvPr>
        </p:nvSpPr>
        <p:spPr>
          <a:xfrm>
            <a:off x="117582" y="1933292"/>
            <a:ext cx="9804186" cy="2339072"/>
          </a:xfrm>
          <a:prstGeom prst="rect">
            <a:avLst/>
          </a:prstGeom>
          <a:noFill/>
          <a:ln>
            <a:noFill/>
          </a:ln>
        </p:spPr>
        <p:txBody>
          <a:bodyPr spcFirstLastPara="1" wrap="square" lIns="91425" tIns="91425" rIns="91425" bIns="91425" anchor="t" anchorCtr="0">
            <a:normAutofit/>
          </a:bodyPr>
          <a:lstStyle>
            <a:lvl1pPr marL="457200" lvl="0" indent="-406400" algn="l">
              <a:lnSpc>
                <a:spcPct val="100000"/>
              </a:lnSpc>
              <a:spcBef>
                <a:spcPts val="624"/>
              </a:spcBef>
              <a:spcAft>
                <a:spcPts val="0"/>
              </a:spcAft>
              <a:buClr>
                <a:srgbClr val="4E4E4E"/>
              </a:buClr>
              <a:buSzPts val="2800"/>
              <a:buFont typeface="Arial"/>
              <a:buChar char="•"/>
              <a:defRPr sz="2800">
                <a:solidFill>
                  <a:schemeClr val="dk1"/>
                </a:solidFill>
                <a:latin typeface="Arial"/>
                <a:ea typeface="Arial"/>
                <a:cs typeface="Arial"/>
                <a:sym typeface="Arial"/>
              </a:defRPr>
            </a:lvl1pPr>
            <a:lvl2pPr marL="914400" lvl="1" indent="-393700" algn="l">
              <a:lnSpc>
                <a:spcPct val="100000"/>
              </a:lnSpc>
              <a:spcBef>
                <a:spcPts val="624"/>
              </a:spcBef>
              <a:spcAft>
                <a:spcPts val="0"/>
              </a:spcAft>
              <a:buClr>
                <a:srgbClr val="4E4E4E"/>
              </a:buClr>
              <a:buSzPts val="2600"/>
              <a:buFont typeface="Arial"/>
              <a:buChar char="–"/>
              <a:defRPr sz="2600">
                <a:solidFill>
                  <a:schemeClr val="dk1"/>
                </a:solidFill>
                <a:latin typeface="Arial"/>
                <a:ea typeface="Arial"/>
                <a:cs typeface="Arial"/>
                <a:sym typeface="Arial"/>
              </a:defRPr>
            </a:lvl2pPr>
            <a:lvl3pPr marL="1371600" lvl="2" indent="-381000" algn="l">
              <a:lnSpc>
                <a:spcPct val="100000"/>
              </a:lnSpc>
              <a:spcBef>
                <a:spcPts val="624"/>
              </a:spcBef>
              <a:spcAft>
                <a:spcPts val="0"/>
              </a:spcAft>
              <a:buClr>
                <a:srgbClr val="4E4E4E"/>
              </a:buClr>
              <a:buSzPts val="2400"/>
              <a:buFont typeface="Noto Sans Symbols"/>
              <a:buChar char="▪"/>
              <a:defRPr sz="2400">
                <a:solidFill>
                  <a:schemeClr val="dk1"/>
                </a:solidFill>
                <a:latin typeface="Arial"/>
                <a:ea typeface="Arial"/>
                <a:cs typeface="Arial"/>
                <a:sym typeface="Arial"/>
              </a:defRPr>
            </a:lvl3pPr>
            <a:lvl4pPr marL="1828800" lvl="3" indent="-355600" algn="l">
              <a:lnSpc>
                <a:spcPct val="100000"/>
              </a:lnSpc>
              <a:spcBef>
                <a:spcPts val="624"/>
              </a:spcBef>
              <a:spcAft>
                <a:spcPts val="0"/>
              </a:spcAft>
              <a:buClr>
                <a:srgbClr val="4E4E4E"/>
              </a:buClr>
              <a:buSzPts val="2000"/>
              <a:buFont typeface="Noto Sans Symbols"/>
              <a:buChar char="❑"/>
              <a:defRPr sz="2000">
                <a:solidFill>
                  <a:schemeClr val="dk1"/>
                </a:solidFill>
                <a:latin typeface="Arial"/>
                <a:ea typeface="Arial"/>
                <a:cs typeface="Arial"/>
                <a:sym typeface="Arial"/>
              </a:defRPr>
            </a:lvl4pPr>
            <a:lvl5pPr marL="2286000" lvl="4" indent="-368300" algn="l">
              <a:lnSpc>
                <a:spcPct val="100000"/>
              </a:lnSpc>
              <a:spcBef>
                <a:spcPts val="624"/>
              </a:spcBef>
              <a:spcAft>
                <a:spcPts val="0"/>
              </a:spcAft>
              <a:buClr>
                <a:srgbClr val="4E4E4E"/>
              </a:buClr>
              <a:buSzPts val="2200"/>
              <a:buFont typeface="Arial"/>
              <a:buChar char="•"/>
              <a:defRPr>
                <a:solidFill>
                  <a:schemeClr val="dk1"/>
                </a:solidFill>
                <a:latin typeface="Arial"/>
                <a:ea typeface="Arial"/>
                <a:cs typeface="Arial"/>
                <a:sym typeface="Arial"/>
              </a:defRPr>
            </a:lvl5pPr>
            <a:lvl6pPr marL="2743200" lvl="5" indent="-342900" algn="l">
              <a:lnSpc>
                <a:spcPct val="100000"/>
              </a:lnSpc>
              <a:spcBef>
                <a:spcPts val="440"/>
              </a:spcBef>
              <a:spcAft>
                <a:spcPts val="0"/>
              </a:spcAft>
              <a:buSzPts val="1800"/>
              <a:buChar char="•"/>
              <a:defRPr/>
            </a:lvl6pPr>
            <a:lvl7pPr marL="3200400" lvl="6" indent="-342900" algn="l">
              <a:lnSpc>
                <a:spcPct val="100000"/>
              </a:lnSpc>
              <a:spcBef>
                <a:spcPts val="440"/>
              </a:spcBef>
              <a:spcAft>
                <a:spcPts val="0"/>
              </a:spcAft>
              <a:buSzPts val="1800"/>
              <a:buChar char="•"/>
              <a:defRPr/>
            </a:lvl7pPr>
            <a:lvl8pPr marL="3657600" lvl="7" indent="-342900" algn="l">
              <a:lnSpc>
                <a:spcPct val="100000"/>
              </a:lnSpc>
              <a:spcBef>
                <a:spcPts val="440"/>
              </a:spcBef>
              <a:spcAft>
                <a:spcPts val="0"/>
              </a:spcAft>
              <a:buSzPts val="1800"/>
              <a:buChar char="•"/>
              <a:defRPr/>
            </a:lvl8pPr>
            <a:lvl9pPr marL="4114800" lvl="8" indent="-342900" algn="l">
              <a:lnSpc>
                <a:spcPct val="100000"/>
              </a:lnSpc>
              <a:spcBef>
                <a:spcPts val="440"/>
              </a:spcBef>
              <a:spcAft>
                <a:spcPts val="0"/>
              </a:spcAft>
              <a:buSzPts val="1800"/>
              <a:buChar char="•"/>
              <a:defRPr/>
            </a:lvl9pPr>
          </a:lstStyle>
          <a:p>
            <a:endParaRPr/>
          </a:p>
        </p:txBody>
      </p:sp>
      <p:pic>
        <p:nvPicPr>
          <p:cNvPr id="25" name="Google Shape;25;p38" descr="MacLearn_logo_reverse.png"/>
          <p:cNvPicPr preferRelativeResize="0"/>
          <p:nvPr/>
        </p:nvPicPr>
        <p:blipFill rotWithShape="1">
          <a:blip r:embed="rId2">
            <a:alphaModFix/>
          </a:blip>
          <a:srcRect/>
          <a:stretch/>
        </p:blipFill>
        <p:spPr>
          <a:xfrm>
            <a:off x="57148" y="117555"/>
            <a:ext cx="1524000" cy="468227"/>
          </a:xfrm>
          <a:prstGeom prst="rect">
            <a:avLst/>
          </a:prstGeom>
          <a:noFill/>
          <a:ln>
            <a:noFill/>
          </a:ln>
        </p:spPr>
      </p:pic>
      <p:sp>
        <p:nvSpPr>
          <p:cNvPr id="3" name="Content Placeholder 2">
            <a:extLst>
              <a:ext uri="{FF2B5EF4-FFF2-40B4-BE49-F238E27FC236}">
                <a16:creationId xmlns:a16="http://schemas.microsoft.com/office/drawing/2014/main" id="{F5283E5C-D4ED-B32E-E0CB-583F456B94F4}"/>
              </a:ext>
            </a:extLst>
          </p:cNvPr>
          <p:cNvSpPr>
            <a:spLocks noGrp="1"/>
          </p:cNvSpPr>
          <p:nvPr>
            <p:ph sz="quarter" idx="10"/>
          </p:nvPr>
        </p:nvSpPr>
        <p:spPr>
          <a:xfrm>
            <a:off x="2733675" y="4864100"/>
            <a:ext cx="914400"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extLst>
      <p:ext uri="{BB962C8B-B14F-4D97-AF65-F5344CB8AC3E}">
        <p14:creationId xmlns:p14="http://schemas.microsoft.com/office/powerpoint/2010/main" val="25285132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Title and Content 1">
  <p:cSld name="1_Title and Content 1">
    <p:spTree>
      <p:nvGrpSpPr>
        <p:cNvPr id="1" name="Shape 26"/>
        <p:cNvGrpSpPr/>
        <p:nvPr/>
      </p:nvGrpSpPr>
      <p:grpSpPr>
        <a:xfrm>
          <a:off x="0" y="0"/>
          <a:ext cx="0" cy="0"/>
          <a:chOff x="0" y="0"/>
          <a:chExt cx="0" cy="0"/>
        </a:xfrm>
      </p:grpSpPr>
      <p:sp>
        <p:nvSpPr>
          <p:cNvPr id="27" name="Google Shape;27;p39"/>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624"/>
              </a:spcBef>
              <a:spcAft>
                <a:spcPts val="0"/>
              </a:spcAft>
              <a:buSzPts val="3600"/>
              <a:buNone/>
              <a:defRPr sz="3600" b="0">
                <a:solidFill>
                  <a:srgbClr val="002060"/>
                </a:solidFill>
                <a:latin typeface="Arial"/>
                <a:ea typeface="Arial"/>
                <a:cs typeface="Arial"/>
                <a:sym typeface="Aria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28" name="Google Shape;28;p39"/>
          <p:cNvSpPr txBox="1">
            <a:spLocks noGrp="1"/>
          </p:cNvSpPr>
          <p:nvPr>
            <p:ph type="body" idx="1"/>
          </p:nvPr>
        </p:nvSpPr>
        <p:spPr>
          <a:xfrm>
            <a:off x="117582" y="1933292"/>
            <a:ext cx="9804186" cy="2339072"/>
          </a:xfrm>
          <a:prstGeom prst="rect">
            <a:avLst/>
          </a:prstGeom>
          <a:noFill/>
          <a:ln>
            <a:noFill/>
          </a:ln>
        </p:spPr>
        <p:txBody>
          <a:bodyPr spcFirstLastPara="1" wrap="square" lIns="91425" tIns="91425" rIns="91425" bIns="91425" anchor="t" anchorCtr="0">
            <a:normAutofit/>
          </a:bodyPr>
          <a:lstStyle>
            <a:lvl1pPr marL="457200" lvl="0" indent="-406400" algn="l">
              <a:lnSpc>
                <a:spcPct val="100000"/>
              </a:lnSpc>
              <a:spcBef>
                <a:spcPts val="624"/>
              </a:spcBef>
              <a:spcAft>
                <a:spcPts val="0"/>
              </a:spcAft>
              <a:buClr>
                <a:srgbClr val="4E4E4E"/>
              </a:buClr>
              <a:buSzPts val="2800"/>
              <a:buFont typeface="Arial"/>
              <a:buChar char="•"/>
              <a:defRPr sz="2800">
                <a:solidFill>
                  <a:schemeClr val="dk1"/>
                </a:solidFill>
                <a:latin typeface="Arial"/>
                <a:ea typeface="Arial"/>
                <a:cs typeface="Arial"/>
                <a:sym typeface="Arial"/>
              </a:defRPr>
            </a:lvl1pPr>
            <a:lvl2pPr marL="914400" lvl="1" indent="-393700" algn="l">
              <a:lnSpc>
                <a:spcPct val="100000"/>
              </a:lnSpc>
              <a:spcBef>
                <a:spcPts val="624"/>
              </a:spcBef>
              <a:spcAft>
                <a:spcPts val="0"/>
              </a:spcAft>
              <a:buClr>
                <a:srgbClr val="4E4E4E"/>
              </a:buClr>
              <a:buSzPts val="2600"/>
              <a:buFont typeface="Arial"/>
              <a:buChar char="–"/>
              <a:defRPr sz="2600">
                <a:solidFill>
                  <a:schemeClr val="dk1"/>
                </a:solidFill>
                <a:latin typeface="Arial"/>
                <a:ea typeface="Arial"/>
                <a:cs typeface="Arial"/>
                <a:sym typeface="Arial"/>
              </a:defRPr>
            </a:lvl2pPr>
            <a:lvl3pPr marL="1371600" lvl="2" indent="-381000" algn="l">
              <a:lnSpc>
                <a:spcPct val="100000"/>
              </a:lnSpc>
              <a:spcBef>
                <a:spcPts val="624"/>
              </a:spcBef>
              <a:spcAft>
                <a:spcPts val="0"/>
              </a:spcAft>
              <a:buClr>
                <a:srgbClr val="4E4E4E"/>
              </a:buClr>
              <a:buSzPts val="2400"/>
              <a:buFont typeface="Noto Sans Symbols"/>
              <a:buChar char="▪"/>
              <a:defRPr sz="2400">
                <a:solidFill>
                  <a:schemeClr val="dk1"/>
                </a:solidFill>
                <a:latin typeface="Arial"/>
                <a:ea typeface="Arial"/>
                <a:cs typeface="Arial"/>
                <a:sym typeface="Arial"/>
              </a:defRPr>
            </a:lvl3pPr>
            <a:lvl4pPr marL="1828800" lvl="3" indent="-355600" algn="l">
              <a:lnSpc>
                <a:spcPct val="100000"/>
              </a:lnSpc>
              <a:spcBef>
                <a:spcPts val="624"/>
              </a:spcBef>
              <a:spcAft>
                <a:spcPts val="0"/>
              </a:spcAft>
              <a:buClr>
                <a:srgbClr val="4E4E4E"/>
              </a:buClr>
              <a:buSzPts val="2000"/>
              <a:buFont typeface="Noto Sans Symbols"/>
              <a:buChar char="❑"/>
              <a:defRPr sz="2000">
                <a:solidFill>
                  <a:schemeClr val="dk1"/>
                </a:solidFill>
                <a:latin typeface="Arial"/>
                <a:ea typeface="Arial"/>
                <a:cs typeface="Arial"/>
                <a:sym typeface="Arial"/>
              </a:defRPr>
            </a:lvl4pPr>
            <a:lvl5pPr marL="2286000" lvl="4" indent="-368300" algn="l">
              <a:lnSpc>
                <a:spcPct val="100000"/>
              </a:lnSpc>
              <a:spcBef>
                <a:spcPts val="624"/>
              </a:spcBef>
              <a:spcAft>
                <a:spcPts val="0"/>
              </a:spcAft>
              <a:buClr>
                <a:srgbClr val="4E4E4E"/>
              </a:buClr>
              <a:buSzPts val="2200"/>
              <a:buFont typeface="Arial"/>
              <a:buChar char="•"/>
              <a:defRPr>
                <a:solidFill>
                  <a:schemeClr val="dk1"/>
                </a:solidFill>
                <a:latin typeface="Arial"/>
                <a:ea typeface="Arial"/>
                <a:cs typeface="Arial"/>
                <a:sym typeface="Arial"/>
              </a:defRPr>
            </a:lvl5pPr>
            <a:lvl6pPr marL="2743200" lvl="5" indent="-342900" algn="l">
              <a:lnSpc>
                <a:spcPct val="100000"/>
              </a:lnSpc>
              <a:spcBef>
                <a:spcPts val="440"/>
              </a:spcBef>
              <a:spcAft>
                <a:spcPts val="0"/>
              </a:spcAft>
              <a:buSzPts val="1800"/>
              <a:buChar char="•"/>
              <a:defRPr/>
            </a:lvl6pPr>
            <a:lvl7pPr marL="3200400" lvl="6" indent="-342900" algn="l">
              <a:lnSpc>
                <a:spcPct val="100000"/>
              </a:lnSpc>
              <a:spcBef>
                <a:spcPts val="440"/>
              </a:spcBef>
              <a:spcAft>
                <a:spcPts val="0"/>
              </a:spcAft>
              <a:buSzPts val="1800"/>
              <a:buChar char="•"/>
              <a:defRPr/>
            </a:lvl7pPr>
            <a:lvl8pPr marL="3657600" lvl="7" indent="-342900" algn="l">
              <a:lnSpc>
                <a:spcPct val="100000"/>
              </a:lnSpc>
              <a:spcBef>
                <a:spcPts val="440"/>
              </a:spcBef>
              <a:spcAft>
                <a:spcPts val="0"/>
              </a:spcAft>
              <a:buSzPts val="1800"/>
              <a:buChar char="•"/>
              <a:defRPr/>
            </a:lvl8pPr>
            <a:lvl9pPr marL="4114800" lvl="8" indent="-342900" algn="l">
              <a:lnSpc>
                <a:spcPct val="100000"/>
              </a:lnSpc>
              <a:spcBef>
                <a:spcPts val="440"/>
              </a:spcBef>
              <a:spcAft>
                <a:spcPts val="0"/>
              </a:spcAft>
              <a:buSzPts val="1800"/>
              <a:buChar char="•"/>
              <a:defRPr/>
            </a:lvl9pPr>
          </a:lstStyle>
          <a:p>
            <a:endParaRPr/>
          </a:p>
        </p:txBody>
      </p:sp>
      <p:pic>
        <p:nvPicPr>
          <p:cNvPr id="29" name="Google Shape;29;p39" descr="MacLearn_logo_reverse.png"/>
          <p:cNvPicPr preferRelativeResize="0"/>
          <p:nvPr/>
        </p:nvPicPr>
        <p:blipFill rotWithShape="1">
          <a:blip r:embed="rId2">
            <a:alphaModFix/>
          </a:blip>
          <a:srcRect/>
          <a:stretch/>
        </p:blipFill>
        <p:spPr>
          <a:xfrm>
            <a:off x="57148" y="117555"/>
            <a:ext cx="1524000" cy="468227"/>
          </a:xfrm>
          <a:prstGeom prst="rect">
            <a:avLst/>
          </a:prstGeom>
          <a:noFill/>
          <a:ln>
            <a:noFill/>
          </a:ln>
        </p:spPr>
      </p:pic>
      <p:sp>
        <p:nvSpPr>
          <p:cNvPr id="30" name="Google Shape;30;p39"/>
          <p:cNvSpPr txBox="1">
            <a:spLocks noGrp="1"/>
          </p:cNvSpPr>
          <p:nvPr>
            <p:ph type="body" idx="2"/>
          </p:nvPr>
        </p:nvSpPr>
        <p:spPr>
          <a:xfrm>
            <a:off x="117475" y="4532313"/>
            <a:ext cx="9804400" cy="2860675"/>
          </a:xfrm>
          <a:prstGeom prst="rect">
            <a:avLst/>
          </a:prstGeom>
          <a:noFill/>
          <a:ln>
            <a:noFill/>
          </a:ln>
        </p:spPr>
        <p:txBody>
          <a:bodyPr spcFirstLastPara="1" wrap="square" lIns="91425" tIns="91425" rIns="91425" bIns="91425" anchor="t" anchorCtr="0">
            <a:noAutofit/>
          </a:bodyPr>
          <a:lstStyle>
            <a:lvl1pPr marL="457200" lvl="0" indent="-228600" algn="l">
              <a:lnSpc>
                <a:spcPct val="100000"/>
              </a:lnSpc>
              <a:spcBef>
                <a:spcPts val="720"/>
              </a:spcBef>
              <a:spcAft>
                <a:spcPts val="0"/>
              </a:spcAft>
              <a:buSzPts val="1800"/>
              <a:buNone/>
              <a:defRPr/>
            </a:lvl1pPr>
            <a:lvl2pPr marL="914400" lvl="1" indent="-228600" algn="l">
              <a:lnSpc>
                <a:spcPct val="100000"/>
              </a:lnSpc>
              <a:spcBef>
                <a:spcPts val="620"/>
              </a:spcBef>
              <a:spcAft>
                <a:spcPts val="0"/>
              </a:spcAft>
              <a:buSzPts val="1800"/>
              <a:buNone/>
              <a:defRPr/>
            </a:lvl2pPr>
            <a:lvl3pPr marL="1371600" lvl="2" indent="-228600" algn="l">
              <a:lnSpc>
                <a:spcPct val="100000"/>
              </a:lnSpc>
              <a:spcBef>
                <a:spcPts val="540"/>
              </a:spcBef>
              <a:spcAft>
                <a:spcPts val="0"/>
              </a:spcAft>
              <a:buSzPts val="1800"/>
              <a:buNone/>
              <a:defRPr/>
            </a:lvl3pPr>
            <a:lvl4pPr marL="1828800" lvl="3" indent="-228600" algn="l">
              <a:lnSpc>
                <a:spcPct val="100000"/>
              </a:lnSpc>
              <a:spcBef>
                <a:spcPts val="440"/>
              </a:spcBef>
              <a:spcAft>
                <a:spcPts val="0"/>
              </a:spcAft>
              <a:buSzPts val="1800"/>
              <a:buNone/>
              <a:defRPr/>
            </a:lvl4pPr>
            <a:lvl5pPr marL="2286000" lvl="4" indent="-228600" algn="l">
              <a:lnSpc>
                <a:spcPct val="100000"/>
              </a:lnSpc>
              <a:spcBef>
                <a:spcPts val="440"/>
              </a:spcBef>
              <a:spcAft>
                <a:spcPts val="0"/>
              </a:spcAft>
              <a:buSzPts val="1800"/>
              <a:buNone/>
              <a:defRPr/>
            </a:lvl5pPr>
            <a:lvl6pPr marL="2743200" lvl="5" indent="-342900" algn="l">
              <a:lnSpc>
                <a:spcPct val="100000"/>
              </a:lnSpc>
              <a:spcBef>
                <a:spcPts val="440"/>
              </a:spcBef>
              <a:spcAft>
                <a:spcPts val="0"/>
              </a:spcAft>
              <a:buSzPts val="1800"/>
              <a:buChar char="•"/>
              <a:defRPr/>
            </a:lvl6pPr>
            <a:lvl7pPr marL="3200400" lvl="6" indent="-342900" algn="l">
              <a:lnSpc>
                <a:spcPct val="100000"/>
              </a:lnSpc>
              <a:spcBef>
                <a:spcPts val="440"/>
              </a:spcBef>
              <a:spcAft>
                <a:spcPts val="0"/>
              </a:spcAft>
              <a:buSzPts val="1800"/>
              <a:buChar char="•"/>
              <a:defRPr/>
            </a:lvl7pPr>
            <a:lvl8pPr marL="3657600" lvl="7" indent="-342900" algn="l">
              <a:lnSpc>
                <a:spcPct val="100000"/>
              </a:lnSpc>
              <a:spcBef>
                <a:spcPts val="440"/>
              </a:spcBef>
              <a:spcAft>
                <a:spcPts val="0"/>
              </a:spcAft>
              <a:buSzPts val="1800"/>
              <a:buChar char="•"/>
              <a:defRPr/>
            </a:lvl8pPr>
            <a:lvl9pPr marL="4114800" lvl="8" indent="-342900" algn="l">
              <a:lnSpc>
                <a:spcPct val="100000"/>
              </a:lnSpc>
              <a:spcBef>
                <a:spcPts val="440"/>
              </a:spcBef>
              <a:spcAft>
                <a:spcPts val="0"/>
              </a:spcAft>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_w_pictures">
  <p:cSld name="title_w_pictures">
    <p:spTree>
      <p:nvGrpSpPr>
        <p:cNvPr id="1" name="Shape 31"/>
        <p:cNvGrpSpPr/>
        <p:nvPr/>
      </p:nvGrpSpPr>
      <p:grpSpPr>
        <a:xfrm>
          <a:off x="0" y="0"/>
          <a:ext cx="0" cy="0"/>
          <a:chOff x="0" y="0"/>
          <a:chExt cx="0" cy="0"/>
        </a:xfrm>
      </p:grpSpPr>
      <p:sp>
        <p:nvSpPr>
          <p:cNvPr id="32" name="Google Shape;32;p40"/>
          <p:cNvSpPr txBox="1">
            <a:spLocks noGrp="1"/>
          </p:cNvSpPr>
          <p:nvPr>
            <p:ph type="subTitle" idx="1"/>
          </p:nvPr>
        </p:nvSpPr>
        <p:spPr>
          <a:xfrm>
            <a:off x="370580" y="5029200"/>
            <a:ext cx="4980926" cy="1392809"/>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480"/>
              </a:spcBef>
              <a:spcAft>
                <a:spcPts val="0"/>
              </a:spcAft>
              <a:buClr>
                <a:srgbClr val="FFFFFF"/>
              </a:buClr>
              <a:buSzPts val="2400"/>
              <a:buFont typeface="Arial"/>
              <a:buNone/>
              <a:defRPr sz="2400" b="0" i="0" u="none" strike="noStrike" cap="none">
                <a:solidFill>
                  <a:srgbClr val="FFFFFF"/>
                </a:solidFill>
                <a:latin typeface="Helvetica Neue"/>
                <a:ea typeface="Helvetica Neue"/>
                <a:cs typeface="Helvetica Neue"/>
                <a:sym typeface="Helvetica Neue"/>
              </a:defRPr>
            </a:lvl1pPr>
            <a:lvl2pPr marR="0" lvl="1" algn="ctr">
              <a:lnSpc>
                <a:spcPct val="100000"/>
              </a:lnSpc>
              <a:spcBef>
                <a:spcPts val="620"/>
              </a:spcBef>
              <a:spcAft>
                <a:spcPts val="0"/>
              </a:spcAft>
              <a:buClr>
                <a:srgbClr val="888888"/>
              </a:buClr>
              <a:buSzPts val="3100"/>
              <a:buFont typeface="Arial"/>
              <a:buNone/>
              <a:defRPr sz="3100" b="0" i="0" u="none" strike="noStrike" cap="none">
                <a:solidFill>
                  <a:srgbClr val="888888"/>
                </a:solidFill>
                <a:latin typeface="Helvetica Neue"/>
                <a:ea typeface="Helvetica Neue"/>
                <a:cs typeface="Helvetica Neue"/>
                <a:sym typeface="Helvetica Neue"/>
              </a:defRPr>
            </a:lvl2pPr>
            <a:lvl3pPr marR="0" lvl="2" algn="ctr">
              <a:lnSpc>
                <a:spcPct val="100000"/>
              </a:lnSpc>
              <a:spcBef>
                <a:spcPts val="540"/>
              </a:spcBef>
              <a:spcAft>
                <a:spcPts val="0"/>
              </a:spcAft>
              <a:buClr>
                <a:srgbClr val="888888"/>
              </a:buClr>
              <a:buSzPts val="2700"/>
              <a:buFont typeface="Arial"/>
              <a:buNone/>
              <a:defRPr sz="2700" b="0" i="0" u="none" strike="noStrike" cap="none">
                <a:solidFill>
                  <a:srgbClr val="888888"/>
                </a:solidFill>
                <a:latin typeface="Helvetica Neue"/>
                <a:ea typeface="Helvetica Neue"/>
                <a:cs typeface="Helvetica Neue"/>
                <a:sym typeface="Helvetica Neue"/>
              </a:defRPr>
            </a:lvl3pPr>
            <a:lvl4pPr marR="0" lvl="3"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Helvetica Neue"/>
                <a:ea typeface="Helvetica Neue"/>
                <a:cs typeface="Helvetica Neue"/>
                <a:sym typeface="Helvetica Neue"/>
              </a:defRPr>
            </a:lvl4pPr>
            <a:lvl5pPr marR="0" lvl="4"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Helvetica Neue"/>
                <a:ea typeface="Helvetica Neue"/>
                <a:cs typeface="Helvetica Neue"/>
                <a:sym typeface="Helvetica Neue"/>
              </a:defRPr>
            </a:lvl5pPr>
            <a:lvl6pPr marR="0" lvl="5"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6pPr>
            <a:lvl7pPr marR="0" lvl="6"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7pPr>
            <a:lvl8pPr marR="0" lvl="7"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8pPr>
            <a:lvl9pPr marR="0" lvl="8"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9pPr>
          </a:lstStyle>
          <a:p>
            <a:endParaRPr/>
          </a:p>
        </p:txBody>
      </p:sp>
      <p:cxnSp>
        <p:nvCxnSpPr>
          <p:cNvPr id="33" name="Google Shape;33;p40"/>
          <p:cNvCxnSpPr/>
          <p:nvPr/>
        </p:nvCxnSpPr>
        <p:spPr>
          <a:xfrm>
            <a:off x="469743" y="4845794"/>
            <a:ext cx="3604823" cy="0"/>
          </a:xfrm>
          <a:prstGeom prst="straightConnector1">
            <a:avLst/>
          </a:prstGeom>
          <a:noFill/>
          <a:ln w="127000" cap="flat" cmpd="sng">
            <a:solidFill>
              <a:schemeClr val="lt1"/>
            </a:solidFill>
            <a:prstDash val="solid"/>
            <a:round/>
            <a:headEnd type="none" w="sm" len="sm"/>
            <a:tailEnd type="none" w="sm" len="sm"/>
          </a:ln>
        </p:spPr>
      </p:cxnSp>
      <p:sp>
        <p:nvSpPr>
          <p:cNvPr id="34" name="Google Shape;34;p40"/>
          <p:cNvSpPr txBox="1">
            <a:spLocks noGrp="1"/>
          </p:cNvSpPr>
          <p:nvPr>
            <p:ph type="body" idx="2"/>
          </p:nvPr>
        </p:nvSpPr>
        <p:spPr>
          <a:xfrm>
            <a:off x="364260" y="3588682"/>
            <a:ext cx="9313139" cy="103632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1360"/>
              </a:spcBef>
              <a:spcAft>
                <a:spcPts val="0"/>
              </a:spcAft>
              <a:buClr>
                <a:schemeClr val="lt1"/>
              </a:buClr>
              <a:buSzPts val="6800"/>
              <a:buFont typeface="Arial"/>
              <a:buNone/>
              <a:defRPr sz="6800" b="1" i="0"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620"/>
              </a:spcBef>
              <a:spcAft>
                <a:spcPts val="0"/>
              </a:spcAft>
              <a:buClr>
                <a:schemeClr val="lt1"/>
              </a:buClr>
              <a:buSzPts val="3100"/>
              <a:buFont typeface="Arial"/>
              <a:buNone/>
              <a:defRPr sz="3100" b="0" i="0" u="none" strike="noStrike" cap="none">
                <a:solidFill>
                  <a:schemeClr val="lt1"/>
                </a:solidFill>
                <a:latin typeface="Helvetica Neue"/>
                <a:ea typeface="Helvetica Neue"/>
                <a:cs typeface="Helvetica Neue"/>
                <a:sym typeface="Helvetica Neue"/>
              </a:defRPr>
            </a:lvl2pPr>
            <a:lvl3pPr marL="1371600" marR="0" lvl="2" indent="-228600" algn="l">
              <a:lnSpc>
                <a:spcPct val="100000"/>
              </a:lnSpc>
              <a:spcBef>
                <a:spcPts val="540"/>
              </a:spcBef>
              <a:spcAft>
                <a:spcPts val="0"/>
              </a:spcAft>
              <a:buClr>
                <a:schemeClr val="lt1"/>
              </a:buClr>
              <a:buSzPts val="2700"/>
              <a:buFont typeface="Arial"/>
              <a:buNone/>
              <a:defRPr sz="2700" b="0" i="0" u="none" strike="noStrike" cap="none">
                <a:solidFill>
                  <a:schemeClr val="lt1"/>
                </a:solidFill>
                <a:latin typeface="Helvetica Neue"/>
                <a:ea typeface="Helvetica Neue"/>
                <a:cs typeface="Helvetica Neue"/>
                <a:sym typeface="Helvetica Neue"/>
              </a:defRPr>
            </a:lvl3pPr>
            <a:lvl4pPr marL="1828800" marR="0" lvl="3" indent="-228600" algn="l">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4pPr>
            <a:lvl5pPr marL="2286000" marR="0" lvl="4" indent="-228600" algn="l">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5pPr>
            <a:lvl6pPr marL="2743200" marR="0" lvl="5"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6pPr>
            <a:lvl7pPr marL="3200400" marR="0" lvl="6"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7pPr>
            <a:lvl8pPr marL="3657600" marR="0" lvl="7"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8pPr>
            <a:lvl9pPr marL="4114800" marR="0" lvl="8"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title_w_pictures">
  <p:cSld name="2_title_w_pictures">
    <p:spTree>
      <p:nvGrpSpPr>
        <p:cNvPr id="1" name="Shape 35"/>
        <p:cNvGrpSpPr/>
        <p:nvPr/>
      </p:nvGrpSpPr>
      <p:grpSpPr>
        <a:xfrm>
          <a:off x="0" y="0"/>
          <a:ext cx="0" cy="0"/>
          <a:chOff x="0" y="0"/>
          <a:chExt cx="0" cy="0"/>
        </a:xfrm>
      </p:grpSpPr>
      <p:cxnSp>
        <p:nvCxnSpPr>
          <p:cNvPr id="36" name="Google Shape;36;p41"/>
          <p:cNvCxnSpPr/>
          <p:nvPr/>
        </p:nvCxnSpPr>
        <p:spPr>
          <a:xfrm>
            <a:off x="469743" y="4845794"/>
            <a:ext cx="3604823" cy="0"/>
          </a:xfrm>
          <a:prstGeom prst="straightConnector1">
            <a:avLst/>
          </a:prstGeom>
          <a:noFill/>
          <a:ln w="127000" cap="flat" cmpd="sng">
            <a:solidFill>
              <a:schemeClr val="lt1"/>
            </a:solidFill>
            <a:prstDash val="solid"/>
            <a:round/>
            <a:headEnd type="none" w="sm" len="sm"/>
            <a:tailEnd type="none" w="sm" len="sm"/>
          </a:ln>
        </p:spPr>
      </p:cxnSp>
      <p:sp>
        <p:nvSpPr>
          <p:cNvPr id="37" name="Google Shape;37;p41"/>
          <p:cNvSpPr txBox="1">
            <a:spLocks noGrp="1"/>
          </p:cNvSpPr>
          <p:nvPr>
            <p:ph type="subTitle" idx="1"/>
          </p:nvPr>
        </p:nvSpPr>
        <p:spPr>
          <a:xfrm>
            <a:off x="370580" y="5029200"/>
            <a:ext cx="4980926" cy="1392809"/>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480"/>
              </a:spcBef>
              <a:spcAft>
                <a:spcPts val="0"/>
              </a:spcAft>
              <a:buClr>
                <a:srgbClr val="FFFFFF"/>
              </a:buClr>
              <a:buSzPts val="2400"/>
              <a:buFont typeface="Arial"/>
              <a:buNone/>
              <a:defRPr sz="2400" b="0" i="0" u="none" strike="noStrike" cap="none">
                <a:solidFill>
                  <a:srgbClr val="FFFFFF"/>
                </a:solidFill>
                <a:latin typeface="Helvetica Neue"/>
                <a:ea typeface="Helvetica Neue"/>
                <a:cs typeface="Helvetica Neue"/>
                <a:sym typeface="Helvetica Neue"/>
              </a:defRPr>
            </a:lvl1pPr>
            <a:lvl2pPr marR="0" lvl="1" algn="ctr">
              <a:lnSpc>
                <a:spcPct val="100000"/>
              </a:lnSpc>
              <a:spcBef>
                <a:spcPts val="620"/>
              </a:spcBef>
              <a:spcAft>
                <a:spcPts val="0"/>
              </a:spcAft>
              <a:buClr>
                <a:srgbClr val="888888"/>
              </a:buClr>
              <a:buSzPts val="3100"/>
              <a:buFont typeface="Arial"/>
              <a:buNone/>
              <a:defRPr sz="3100" b="0" i="0" u="none" strike="noStrike" cap="none">
                <a:solidFill>
                  <a:srgbClr val="888888"/>
                </a:solidFill>
                <a:latin typeface="Helvetica Neue"/>
                <a:ea typeface="Helvetica Neue"/>
                <a:cs typeface="Helvetica Neue"/>
                <a:sym typeface="Helvetica Neue"/>
              </a:defRPr>
            </a:lvl2pPr>
            <a:lvl3pPr marR="0" lvl="2" algn="ctr">
              <a:lnSpc>
                <a:spcPct val="100000"/>
              </a:lnSpc>
              <a:spcBef>
                <a:spcPts val="540"/>
              </a:spcBef>
              <a:spcAft>
                <a:spcPts val="0"/>
              </a:spcAft>
              <a:buClr>
                <a:srgbClr val="888888"/>
              </a:buClr>
              <a:buSzPts val="2700"/>
              <a:buFont typeface="Arial"/>
              <a:buNone/>
              <a:defRPr sz="2700" b="0" i="0" u="none" strike="noStrike" cap="none">
                <a:solidFill>
                  <a:srgbClr val="888888"/>
                </a:solidFill>
                <a:latin typeface="Helvetica Neue"/>
                <a:ea typeface="Helvetica Neue"/>
                <a:cs typeface="Helvetica Neue"/>
                <a:sym typeface="Helvetica Neue"/>
              </a:defRPr>
            </a:lvl3pPr>
            <a:lvl4pPr marR="0" lvl="3"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Helvetica Neue"/>
                <a:ea typeface="Helvetica Neue"/>
                <a:cs typeface="Helvetica Neue"/>
                <a:sym typeface="Helvetica Neue"/>
              </a:defRPr>
            </a:lvl4pPr>
            <a:lvl5pPr marR="0" lvl="4"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Helvetica Neue"/>
                <a:ea typeface="Helvetica Neue"/>
                <a:cs typeface="Helvetica Neue"/>
                <a:sym typeface="Helvetica Neue"/>
              </a:defRPr>
            </a:lvl5pPr>
            <a:lvl6pPr marR="0" lvl="5"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6pPr>
            <a:lvl7pPr marR="0" lvl="6"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7pPr>
            <a:lvl8pPr marR="0" lvl="7"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8pPr>
            <a:lvl9pPr marR="0" lvl="8"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9pPr>
          </a:lstStyle>
          <a:p>
            <a:endParaRPr/>
          </a:p>
        </p:txBody>
      </p:sp>
      <p:sp>
        <p:nvSpPr>
          <p:cNvPr id="38" name="Google Shape;38;p41"/>
          <p:cNvSpPr txBox="1">
            <a:spLocks noGrp="1"/>
          </p:cNvSpPr>
          <p:nvPr>
            <p:ph type="body" idx="2"/>
          </p:nvPr>
        </p:nvSpPr>
        <p:spPr>
          <a:xfrm>
            <a:off x="364260" y="3611880"/>
            <a:ext cx="9313139" cy="103632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1360"/>
              </a:spcBef>
              <a:spcAft>
                <a:spcPts val="0"/>
              </a:spcAft>
              <a:buClr>
                <a:schemeClr val="lt1"/>
              </a:buClr>
              <a:buSzPts val="6800"/>
              <a:buFont typeface="Arial"/>
              <a:buNone/>
              <a:defRPr sz="6800" b="1" i="0"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620"/>
              </a:spcBef>
              <a:spcAft>
                <a:spcPts val="0"/>
              </a:spcAft>
              <a:buClr>
                <a:schemeClr val="lt1"/>
              </a:buClr>
              <a:buSzPts val="3100"/>
              <a:buFont typeface="Arial"/>
              <a:buNone/>
              <a:defRPr sz="3100" b="0" i="0" u="none" strike="noStrike" cap="none">
                <a:solidFill>
                  <a:schemeClr val="lt1"/>
                </a:solidFill>
                <a:latin typeface="Helvetica Neue"/>
                <a:ea typeface="Helvetica Neue"/>
                <a:cs typeface="Helvetica Neue"/>
                <a:sym typeface="Helvetica Neue"/>
              </a:defRPr>
            </a:lvl2pPr>
            <a:lvl3pPr marL="1371600" marR="0" lvl="2" indent="-228600" algn="l">
              <a:lnSpc>
                <a:spcPct val="100000"/>
              </a:lnSpc>
              <a:spcBef>
                <a:spcPts val="540"/>
              </a:spcBef>
              <a:spcAft>
                <a:spcPts val="0"/>
              </a:spcAft>
              <a:buClr>
                <a:schemeClr val="lt1"/>
              </a:buClr>
              <a:buSzPts val="2700"/>
              <a:buFont typeface="Arial"/>
              <a:buNone/>
              <a:defRPr sz="2700" b="0" i="0" u="none" strike="noStrike" cap="none">
                <a:solidFill>
                  <a:schemeClr val="lt1"/>
                </a:solidFill>
                <a:latin typeface="Helvetica Neue"/>
                <a:ea typeface="Helvetica Neue"/>
                <a:cs typeface="Helvetica Neue"/>
                <a:sym typeface="Helvetica Neue"/>
              </a:defRPr>
            </a:lvl3pPr>
            <a:lvl4pPr marL="1828800" marR="0" lvl="3" indent="-228600" algn="l">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4pPr>
            <a:lvl5pPr marL="2286000" marR="0" lvl="4" indent="-228600" algn="l">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5pPr>
            <a:lvl6pPr marL="2743200" marR="0" lvl="5"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6pPr>
            <a:lvl7pPr marL="3200400" marR="0" lvl="6"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7pPr>
            <a:lvl8pPr marL="3657600" marR="0" lvl="7"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8pPr>
            <a:lvl9pPr marL="4114800" marR="0" lvl="8"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36" descr="MacLearn_logo_reverse.png"/>
          <p:cNvPicPr preferRelativeResize="0"/>
          <p:nvPr/>
        </p:nvPicPr>
        <p:blipFill rotWithShape="1">
          <a:blip r:embed="rId8">
            <a:alphaModFix/>
          </a:blip>
          <a:srcRect/>
          <a:stretch/>
        </p:blipFill>
        <p:spPr>
          <a:xfrm>
            <a:off x="228600" y="217571"/>
            <a:ext cx="1524000" cy="468227"/>
          </a:xfrm>
          <a:prstGeom prst="rect">
            <a:avLst/>
          </a:prstGeom>
          <a:noFill/>
          <a:ln>
            <a:noFill/>
          </a:ln>
        </p:spPr>
      </p:pic>
      <p:sp>
        <p:nvSpPr>
          <p:cNvPr id="11" name="Google Shape;11;p36"/>
          <p:cNvSpPr txBox="1">
            <a:spLocks noGrp="1"/>
          </p:cNvSpPr>
          <p:nvPr>
            <p:ph type="title"/>
          </p:nvPr>
        </p:nvSpPr>
        <p:spPr>
          <a:xfrm>
            <a:off x="2659577" y="311256"/>
            <a:ext cx="6895900" cy="12954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chemeClr val="lt1"/>
              </a:buClr>
              <a:buSzPts val="4900"/>
              <a:buFont typeface="Helvetica Neue"/>
              <a:buNone/>
              <a:defRPr sz="4900" b="1" i="0" u="none" strike="noStrike" cap="none">
                <a:solidFill>
                  <a:schemeClr val="lt1"/>
                </a:solidFill>
                <a:latin typeface="Helvetica Neue"/>
                <a:ea typeface="Helvetica Neue"/>
                <a:cs typeface="Helvetica Neue"/>
                <a:sym typeface="Helvetica Neue"/>
              </a:defRPr>
            </a:lvl1pPr>
            <a:lvl2pPr lvl="1">
              <a:spcBef>
                <a:spcPts val="0"/>
              </a:spcBef>
              <a:spcAft>
                <a:spcPts val="0"/>
              </a:spcAft>
              <a:buSzPts val="1800"/>
              <a:buFont typeface="Arial"/>
              <a:buNone/>
              <a:defRPr sz="1800"/>
            </a:lvl2pPr>
            <a:lvl3pPr lvl="2">
              <a:spcBef>
                <a:spcPts val="0"/>
              </a:spcBef>
              <a:spcAft>
                <a:spcPts val="0"/>
              </a:spcAft>
              <a:buSzPts val="1800"/>
              <a:buFont typeface="Arial"/>
              <a:buNone/>
              <a:defRPr sz="1800"/>
            </a:lvl3pPr>
            <a:lvl4pPr lvl="3">
              <a:spcBef>
                <a:spcPts val="0"/>
              </a:spcBef>
              <a:spcAft>
                <a:spcPts val="0"/>
              </a:spcAft>
              <a:buSzPts val="1800"/>
              <a:buFont typeface="Arial"/>
              <a:buNone/>
              <a:defRPr sz="1800"/>
            </a:lvl4pPr>
            <a:lvl5pPr lvl="4">
              <a:spcBef>
                <a:spcPts val="0"/>
              </a:spcBef>
              <a:spcAft>
                <a:spcPts val="0"/>
              </a:spcAft>
              <a:buSzPts val="1800"/>
              <a:buFont typeface="Arial"/>
              <a:buNone/>
              <a:defRPr sz="1800"/>
            </a:lvl5pPr>
            <a:lvl6pPr lvl="5">
              <a:spcBef>
                <a:spcPts val="0"/>
              </a:spcBef>
              <a:spcAft>
                <a:spcPts val="0"/>
              </a:spcAft>
              <a:buSzPts val="1800"/>
              <a:buFont typeface="Arial"/>
              <a:buNone/>
              <a:defRPr sz="1800"/>
            </a:lvl6pPr>
            <a:lvl7pPr lvl="6">
              <a:spcBef>
                <a:spcPts val="0"/>
              </a:spcBef>
              <a:spcAft>
                <a:spcPts val="0"/>
              </a:spcAft>
              <a:buSzPts val="1800"/>
              <a:buFont typeface="Arial"/>
              <a:buNone/>
              <a:defRPr sz="1800"/>
            </a:lvl7pPr>
            <a:lvl8pPr lvl="7">
              <a:spcBef>
                <a:spcPts val="0"/>
              </a:spcBef>
              <a:spcAft>
                <a:spcPts val="0"/>
              </a:spcAft>
              <a:buSzPts val="1800"/>
              <a:buFont typeface="Arial"/>
              <a:buNone/>
              <a:defRPr sz="1800"/>
            </a:lvl8pPr>
            <a:lvl9pPr lvl="8">
              <a:spcBef>
                <a:spcPts val="0"/>
              </a:spcBef>
              <a:spcAft>
                <a:spcPts val="0"/>
              </a:spcAft>
              <a:buSzPts val="1800"/>
              <a:buFont typeface="Arial"/>
              <a:buNone/>
              <a:defRPr sz="1800"/>
            </a:lvl9pPr>
          </a:lstStyle>
          <a:p>
            <a:endParaRPr/>
          </a:p>
        </p:txBody>
      </p:sp>
      <p:sp>
        <p:nvSpPr>
          <p:cNvPr id="12" name="Google Shape;12;p36"/>
          <p:cNvSpPr txBox="1">
            <a:spLocks noGrp="1"/>
          </p:cNvSpPr>
          <p:nvPr>
            <p:ph type="body" idx="1"/>
          </p:nvPr>
        </p:nvSpPr>
        <p:spPr>
          <a:xfrm>
            <a:off x="502920" y="1813559"/>
            <a:ext cx="9052559" cy="5129425"/>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720"/>
              </a:spcBef>
              <a:spcAft>
                <a:spcPts val="0"/>
              </a:spcAft>
              <a:buClr>
                <a:schemeClr val="lt1"/>
              </a:buClr>
              <a:buSzPts val="3600"/>
              <a:buFont typeface="Arial"/>
              <a:buNone/>
              <a:defRPr sz="3600" b="0" i="0" u="none" strike="noStrike" cap="none">
                <a:solidFill>
                  <a:schemeClr val="lt1"/>
                </a:solidFill>
                <a:latin typeface="Helvetica Neue"/>
                <a:ea typeface="Helvetica Neue"/>
                <a:cs typeface="Helvetica Neue"/>
                <a:sym typeface="Helvetica Neue"/>
              </a:defRPr>
            </a:lvl1pPr>
            <a:lvl2pPr marL="914400" marR="0" lvl="1" indent="-228600" algn="l" rtl="0">
              <a:lnSpc>
                <a:spcPct val="100000"/>
              </a:lnSpc>
              <a:spcBef>
                <a:spcPts val="620"/>
              </a:spcBef>
              <a:spcAft>
                <a:spcPts val="0"/>
              </a:spcAft>
              <a:buClr>
                <a:schemeClr val="lt1"/>
              </a:buClr>
              <a:buSzPts val="3100"/>
              <a:buFont typeface="Arial"/>
              <a:buNone/>
              <a:defRPr sz="3100" b="0" i="0" u="none" strike="noStrike" cap="none">
                <a:solidFill>
                  <a:schemeClr val="lt1"/>
                </a:solidFill>
                <a:latin typeface="Helvetica Neue"/>
                <a:ea typeface="Helvetica Neue"/>
                <a:cs typeface="Helvetica Neue"/>
                <a:sym typeface="Helvetica Neue"/>
              </a:defRPr>
            </a:lvl2pPr>
            <a:lvl3pPr marL="1371600" marR="0" lvl="2" indent="-228600" algn="l" rtl="0">
              <a:lnSpc>
                <a:spcPct val="100000"/>
              </a:lnSpc>
              <a:spcBef>
                <a:spcPts val="540"/>
              </a:spcBef>
              <a:spcAft>
                <a:spcPts val="0"/>
              </a:spcAft>
              <a:buClr>
                <a:schemeClr val="lt1"/>
              </a:buClr>
              <a:buSzPts val="2700"/>
              <a:buFont typeface="Arial"/>
              <a:buNone/>
              <a:defRPr sz="2700" b="0" i="0" u="none" strike="noStrike" cap="none">
                <a:solidFill>
                  <a:schemeClr val="lt1"/>
                </a:solidFill>
                <a:latin typeface="Helvetica Neue"/>
                <a:ea typeface="Helvetica Neue"/>
                <a:cs typeface="Helvetica Neue"/>
                <a:sym typeface="Helvetica Neue"/>
              </a:defRPr>
            </a:lvl3pPr>
            <a:lvl4pPr marL="1828800" marR="0" lvl="3" indent="-228600" algn="l" rtl="0">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4pPr>
            <a:lvl5pPr marL="2286000" marR="0" lvl="4" indent="-228600" algn="l" rtl="0">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5pPr>
            <a:lvl6pPr marL="2743200" marR="0" lvl="5" indent="-368300" algn="l" rtl="0">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6pPr>
            <a:lvl7pPr marL="3200400" marR="0" lvl="6" indent="-368300" algn="l" rtl="0">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7pPr>
            <a:lvl8pPr marL="3657600" marR="0" lvl="7" indent="-368300" algn="l" rtl="0">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8pPr>
            <a:lvl9pPr marL="4114800" marR="0" lvl="8" indent="-368300" algn="l" rtl="0">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9pPr>
          </a:lstStyle>
          <a:p>
            <a:endParaRPr/>
          </a:p>
        </p:txBody>
      </p:sp>
      <p:sp>
        <p:nvSpPr>
          <p:cNvPr id="13" name="Google Shape;13;p36"/>
          <p:cNvSpPr/>
          <p:nvPr/>
        </p:nvSpPr>
        <p:spPr>
          <a:xfrm>
            <a:off x="3954780" y="7401580"/>
            <a:ext cx="6103620" cy="30777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lt1"/>
              </a:buClr>
              <a:buSzPts val="1400"/>
              <a:buFont typeface="Arial"/>
              <a:buNone/>
            </a:pPr>
            <a:r>
              <a:rPr lang="en-US" sz="1400" b="0" i="0" u="none" strike="noStrike" cap="none" dirty="0">
                <a:solidFill>
                  <a:schemeClr val="lt1"/>
                </a:solidFill>
                <a:latin typeface="Arial"/>
                <a:ea typeface="Arial"/>
                <a:cs typeface="Arial"/>
                <a:sym typeface="Arial"/>
              </a:rPr>
              <a:t>Krugman, </a:t>
            </a:r>
            <a:r>
              <a:rPr lang="en-US" sz="1400" b="0" i="1" u="none" strike="noStrike" cap="none" dirty="0">
                <a:solidFill>
                  <a:schemeClr val="lt1"/>
                </a:solidFill>
                <a:latin typeface="Arial"/>
                <a:ea typeface="Arial"/>
                <a:cs typeface="Arial"/>
                <a:sym typeface="Arial"/>
              </a:rPr>
              <a:t>Economics</a:t>
            </a:r>
            <a:r>
              <a:rPr lang="en-US" sz="1400" b="0" i="0" u="none" strike="noStrike" cap="none" dirty="0">
                <a:solidFill>
                  <a:schemeClr val="lt1"/>
                </a:solidFill>
                <a:latin typeface="Arial"/>
                <a:ea typeface="Arial"/>
                <a:cs typeface="Arial"/>
                <a:sym typeface="Arial"/>
              </a:rPr>
              <a:t>, 6e, © 2020 Worth Publishers</a:t>
            </a:r>
            <a:endParaRPr dirty="0"/>
          </a:p>
        </p:txBody>
      </p:sp>
      <p:sp>
        <p:nvSpPr>
          <p:cNvPr id="14" name="Google Shape;14;p36"/>
          <p:cNvSpPr/>
          <p:nvPr/>
        </p:nvSpPr>
        <p:spPr>
          <a:xfrm>
            <a:off x="0" y="7374355"/>
            <a:ext cx="10058399" cy="398045"/>
          </a:xfrm>
          <a:prstGeom prst="rect">
            <a:avLst/>
          </a:prstGeom>
          <a:gradFill>
            <a:gsLst>
              <a:gs pos="0">
                <a:srgbClr val="192E47"/>
              </a:gs>
              <a:gs pos="100000">
                <a:srgbClr val="515B6F"/>
              </a:gs>
            </a:gsLst>
            <a:lin ang="3000000" scaled="0"/>
          </a:gradFill>
          <a:ln>
            <a:noFill/>
          </a:ln>
        </p:spPr>
        <p:txBody>
          <a:bodyPr spcFirstLastPara="1" wrap="square" lIns="101875" tIns="50925" rIns="101875" bIns="5092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chemeClr val="lt1"/>
              </a:solidFill>
              <a:latin typeface="Calibri"/>
              <a:ea typeface="Calibri"/>
              <a:cs typeface="Calibri"/>
              <a:sym typeface="Calibri"/>
            </a:endParaRPr>
          </a:p>
        </p:txBody>
      </p:sp>
      <p:sp>
        <p:nvSpPr>
          <p:cNvPr id="15" name="Google Shape;15;p36"/>
          <p:cNvSpPr/>
          <p:nvPr/>
        </p:nvSpPr>
        <p:spPr>
          <a:xfrm>
            <a:off x="0" y="7401580"/>
            <a:ext cx="10058400" cy="30777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lt1"/>
              </a:buClr>
              <a:buSzPts val="1400"/>
              <a:buFont typeface="Arial"/>
              <a:buNone/>
            </a:pPr>
            <a:r>
              <a:rPr lang="en-US" sz="1400" b="0" i="0" u="none" strike="noStrike" cap="none" dirty="0">
                <a:solidFill>
                  <a:schemeClr val="lt1"/>
                </a:solidFill>
                <a:latin typeface="Arial"/>
                <a:ea typeface="Arial"/>
                <a:cs typeface="Arial"/>
                <a:sym typeface="Arial"/>
              </a:rPr>
              <a:t>Krugman, </a:t>
            </a:r>
            <a:r>
              <a:rPr lang="en-US" sz="1400" b="0" i="1" u="none" strike="noStrike" cap="none" dirty="0">
                <a:solidFill>
                  <a:schemeClr val="lt1"/>
                </a:solidFill>
                <a:latin typeface="Arial"/>
                <a:ea typeface="Arial"/>
                <a:cs typeface="Arial"/>
                <a:sym typeface="Arial"/>
              </a:rPr>
              <a:t>Economics</a:t>
            </a:r>
            <a:r>
              <a:rPr lang="en-US" sz="1400" b="0" i="0" u="none" strike="noStrike" cap="none" dirty="0">
                <a:solidFill>
                  <a:schemeClr val="lt1"/>
                </a:solidFill>
                <a:latin typeface="Arial"/>
                <a:ea typeface="Arial"/>
                <a:cs typeface="Arial"/>
                <a:sym typeface="Arial"/>
              </a:rPr>
              <a:t>, 7e, © 2024 Worth Publishers</a:t>
            </a:r>
            <a:endParaRPr dirty="0"/>
          </a:p>
        </p:txBody>
      </p:sp>
      <p:pic>
        <p:nvPicPr>
          <p:cNvPr id="16" name="Google Shape;16;p36" descr="MacLearn_logo_reverse.png"/>
          <p:cNvPicPr preferRelativeResize="0"/>
          <p:nvPr/>
        </p:nvPicPr>
        <p:blipFill rotWithShape="1">
          <a:blip r:embed="rId8">
            <a:alphaModFix/>
          </a:blip>
          <a:srcRect/>
          <a:stretch/>
        </p:blipFill>
        <p:spPr>
          <a:xfrm>
            <a:off x="76200" y="7424440"/>
            <a:ext cx="1001762" cy="307777"/>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4" r:id="rId3"/>
    <p:sldLayoutId id="2147483651" r:id="rId4"/>
    <p:sldLayoutId id="2147483652" r:id="rId5"/>
    <p:sldLayoutId id="2147483653"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nypost.com/2023/05/05/rent-control-shabbifying-nys-housing-owners-squeezed/"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7.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31.png"/><Relationship Id="rId4" Type="http://schemas.openxmlformats.org/officeDocument/2006/relationships/image" Target="../media/image30.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1.xml"/><Relationship Id="rId1" Type="http://schemas.openxmlformats.org/officeDocument/2006/relationships/slideLayout" Target="../slideLayouts/slideLayout3.xml"/><Relationship Id="rId4" Type="http://schemas.openxmlformats.org/officeDocument/2006/relationships/image" Target="../media/image38.png"/></Relationships>
</file>

<file path=ppt/slides/_rels/slide4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Google Shape;43;p1"/>
          <p:cNvSpPr txBox="1">
            <a:spLocks noGrp="1"/>
          </p:cNvSpPr>
          <p:nvPr>
            <p:ph type="title"/>
          </p:nvPr>
        </p:nvSpPr>
        <p:spPr>
          <a:xfrm>
            <a:off x="5029200" y="3665174"/>
            <a:ext cx="4720280" cy="12954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dirty="0">
                <a:latin typeface="+mn-lt"/>
              </a:rPr>
              <a:t>Price Controls and Quotas: Meddling </a:t>
            </a:r>
            <a:r>
              <a:rPr lang="en-US" dirty="0">
                <a:solidFill>
                  <a:schemeClr val="bg1"/>
                </a:solidFill>
                <a:latin typeface="+mn-lt"/>
              </a:rPr>
              <a:t>w</a:t>
            </a:r>
            <a:r>
              <a:rPr lang="en-US" dirty="0">
                <a:latin typeface="+mn-lt"/>
              </a:rPr>
              <a:t>ith Markets</a:t>
            </a:r>
            <a:endParaRPr dirty="0">
              <a:latin typeface="+mn-lt"/>
            </a:endParaRPr>
          </a:p>
        </p:txBody>
      </p:sp>
      <p:pic>
        <p:nvPicPr>
          <p:cNvPr id="45" name="Google Shape;45;p1" descr="Cover: Economics, Seventh Edition by Paul Krugman and Robin Wells.">
            <a:extLst>
              <a:ext uri="{C183D7F6-B498-43B3-948B-1728B52AA6E4}">
                <adec:decorative xmlns:adec="http://schemas.microsoft.com/office/drawing/2017/decorative" val="0"/>
              </a:ext>
            </a:extLst>
          </p:cNvPr>
          <p:cNvPicPr preferRelativeResize="0">
            <a:picLocks noGrp="1"/>
          </p:cNvPicPr>
          <p:nvPr>
            <p:ph type="pic" idx="2"/>
          </p:nvPr>
        </p:nvPicPr>
        <p:blipFill rotWithShape="1">
          <a:blip r:embed="rId3">
            <a:alphaModFix/>
          </a:blip>
          <a:srcRect l="2739" r="2739"/>
          <a:stretch/>
        </p:blipFill>
        <p:spPr>
          <a:xfrm>
            <a:off x="152400" y="1074261"/>
            <a:ext cx="4419600" cy="5982178"/>
          </a:xfrm>
          <a:prstGeom prst="rect">
            <a:avLst/>
          </a:prstGeom>
          <a:noFill/>
          <a:ln>
            <a:noFill/>
          </a:ln>
        </p:spPr>
      </p:pic>
      <p:sp>
        <p:nvSpPr>
          <p:cNvPr id="44" name="Google Shape;44;p1"/>
          <p:cNvSpPr txBox="1">
            <a:spLocks noGrp="1"/>
          </p:cNvSpPr>
          <p:nvPr>
            <p:ph type="body" idx="1"/>
          </p:nvPr>
        </p:nvSpPr>
        <p:spPr>
          <a:xfrm>
            <a:off x="7954963" y="1006475"/>
            <a:ext cx="1204912" cy="1355725"/>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0000"/>
              <a:buNone/>
            </a:pPr>
            <a:r>
              <a:rPr lang="en-US" dirty="0">
                <a:latin typeface="+mn-lt"/>
              </a:rPr>
              <a:t>5</a:t>
            </a:r>
            <a:endParaRPr dirty="0">
              <a:latin typeface="+mn-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sp>
        <p:nvSpPr>
          <p:cNvPr id="50" name="Google Shape;50;p2"/>
          <p:cNvSpPr txBox="1">
            <a:spLocks noGrp="1"/>
          </p:cNvSpPr>
          <p:nvPr>
            <p:ph type="title"/>
          </p:nvPr>
        </p:nvSpPr>
        <p:spPr>
          <a:xfrm>
            <a:off x="0" y="0"/>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Important Dates</a:t>
            </a:r>
            <a:endParaRPr dirty="0">
              <a:latin typeface="+mn-lt"/>
            </a:endParaRPr>
          </a:p>
        </p:txBody>
      </p:sp>
      <p:sp>
        <p:nvSpPr>
          <p:cNvPr id="51" name="Google Shape;51;p2"/>
          <p:cNvSpPr txBox="1">
            <a:spLocks noGrp="1"/>
          </p:cNvSpPr>
          <p:nvPr>
            <p:ph type="body" idx="1"/>
          </p:nvPr>
        </p:nvSpPr>
        <p:spPr>
          <a:xfrm>
            <a:off x="127107" y="1066800"/>
            <a:ext cx="9804186" cy="5955323"/>
          </a:xfrm>
          <a:prstGeom prst="rect">
            <a:avLst/>
          </a:prstGeom>
          <a:noFill/>
          <a:ln>
            <a:noFill/>
          </a:ln>
        </p:spPr>
        <p:txBody>
          <a:bodyPr spcFirstLastPara="1" wrap="square" lIns="91425" tIns="91425" rIns="91425" bIns="91425" anchor="t" anchorCtr="0">
            <a:normAutofit fontScale="92500" lnSpcReduction="10000"/>
          </a:bodyPr>
          <a:lstStyle/>
          <a:p>
            <a:pPr marL="354013" lvl="0" indent="-354013" algn="l" rtl="0">
              <a:lnSpc>
                <a:spcPct val="100000"/>
              </a:lnSpc>
              <a:spcBef>
                <a:spcPts val="0"/>
              </a:spcBef>
              <a:spcAft>
                <a:spcPts val="0"/>
              </a:spcAft>
              <a:buClr>
                <a:srgbClr val="4E4E4E"/>
              </a:buClr>
              <a:buSzPct val="100000"/>
              <a:buFont typeface="Arial"/>
              <a:buChar char="•"/>
            </a:pPr>
            <a:r>
              <a:rPr lang="en-US" sz="3200" dirty="0">
                <a:solidFill>
                  <a:schemeClr val="dk1"/>
                </a:solidFill>
                <a:latin typeface="+mn-lt"/>
              </a:rPr>
              <a:t>Homework #4 (Chapter 4) is due on Wednesday September 18</a:t>
            </a:r>
            <a:r>
              <a:rPr lang="en-US" sz="3200" baseline="30000" dirty="0">
                <a:solidFill>
                  <a:schemeClr val="dk1"/>
                </a:solidFill>
                <a:latin typeface="+mn-lt"/>
              </a:rPr>
              <a:t>th</a:t>
            </a:r>
            <a:r>
              <a:rPr lang="en-US" sz="3200" dirty="0">
                <a:solidFill>
                  <a:schemeClr val="dk1"/>
                </a:solidFill>
                <a:latin typeface="+mn-lt"/>
              </a:rPr>
              <a:t>.</a:t>
            </a:r>
          </a:p>
          <a:p>
            <a:pPr marL="354013" lvl="0" indent="-354013" algn="l" rtl="0">
              <a:lnSpc>
                <a:spcPct val="100000"/>
              </a:lnSpc>
              <a:spcBef>
                <a:spcPts val="0"/>
              </a:spcBef>
              <a:spcAft>
                <a:spcPts val="0"/>
              </a:spcAft>
              <a:buClr>
                <a:srgbClr val="4E4E4E"/>
              </a:buClr>
              <a:buSzPct val="100000"/>
              <a:buFont typeface="Arial"/>
              <a:buChar char="•"/>
            </a:pPr>
            <a:endParaRPr lang="en-US" sz="3200" dirty="0">
              <a:solidFill>
                <a:schemeClr val="dk1"/>
              </a:solidFill>
              <a:latin typeface="+mn-lt"/>
            </a:endParaRPr>
          </a:p>
          <a:p>
            <a:pPr marL="354013" lvl="0" indent="-354013" algn="l" rtl="0">
              <a:lnSpc>
                <a:spcPct val="100000"/>
              </a:lnSpc>
              <a:spcBef>
                <a:spcPts val="0"/>
              </a:spcBef>
              <a:spcAft>
                <a:spcPts val="0"/>
              </a:spcAft>
              <a:buClr>
                <a:srgbClr val="4E4E4E"/>
              </a:buClr>
              <a:buSzPct val="100000"/>
              <a:buFont typeface="Arial"/>
              <a:buChar char="•"/>
            </a:pPr>
            <a:r>
              <a:rPr lang="en-US" sz="3200" dirty="0">
                <a:latin typeface="+mn-lt"/>
              </a:rPr>
              <a:t>Tuesday September 17</a:t>
            </a:r>
            <a:r>
              <a:rPr lang="en-US" sz="3200" baseline="30000" dirty="0">
                <a:latin typeface="+mn-lt"/>
              </a:rPr>
              <a:t>th</a:t>
            </a:r>
            <a:r>
              <a:rPr lang="en-US" sz="3200" dirty="0">
                <a:latin typeface="+mn-lt"/>
              </a:rPr>
              <a:t> we will have a review session for Midterm #1 (Tuesday September 24</a:t>
            </a:r>
            <a:r>
              <a:rPr lang="en-US" sz="3200" baseline="30000" dirty="0">
                <a:latin typeface="+mn-lt"/>
              </a:rPr>
              <a:t>th</a:t>
            </a:r>
            <a:r>
              <a:rPr lang="en-US" sz="3200" dirty="0">
                <a:latin typeface="+mn-lt"/>
              </a:rPr>
              <a:t>).</a:t>
            </a:r>
          </a:p>
          <a:p>
            <a:pPr marL="354013" lvl="0" indent="-354013" algn="l" rtl="0">
              <a:lnSpc>
                <a:spcPct val="100000"/>
              </a:lnSpc>
              <a:spcBef>
                <a:spcPts val="0"/>
              </a:spcBef>
              <a:spcAft>
                <a:spcPts val="0"/>
              </a:spcAft>
              <a:buClr>
                <a:srgbClr val="4E4E4E"/>
              </a:buClr>
              <a:buSzPct val="100000"/>
              <a:buFont typeface="Arial"/>
              <a:buChar char="•"/>
            </a:pPr>
            <a:endParaRPr lang="en-US" sz="3200" dirty="0">
              <a:latin typeface="+mn-lt"/>
            </a:endParaRPr>
          </a:p>
          <a:p>
            <a:pPr marL="354013" lvl="0" indent="-354013" algn="l" rtl="0">
              <a:lnSpc>
                <a:spcPct val="100000"/>
              </a:lnSpc>
              <a:spcBef>
                <a:spcPts val="0"/>
              </a:spcBef>
              <a:spcAft>
                <a:spcPts val="0"/>
              </a:spcAft>
              <a:buClr>
                <a:srgbClr val="4E4E4E"/>
              </a:buClr>
              <a:buSzPct val="100000"/>
              <a:buFont typeface="Arial"/>
              <a:buChar char="•"/>
            </a:pPr>
            <a:r>
              <a:rPr lang="en-US" sz="3200" dirty="0">
                <a:latin typeface="+mn-lt"/>
              </a:rPr>
              <a:t>No class on Thursday September 19</a:t>
            </a:r>
            <a:r>
              <a:rPr lang="en-US" sz="3200" baseline="30000" dirty="0">
                <a:latin typeface="+mn-lt"/>
              </a:rPr>
              <a:t>th</a:t>
            </a:r>
            <a:r>
              <a:rPr lang="en-US" sz="3200" dirty="0">
                <a:latin typeface="+mn-lt"/>
              </a:rPr>
              <a:t>.</a:t>
            </a:r>
          </a:p>
          <a:p>
            <a:pPr marL="354013" lvl="0" indent="-354013" algn="l" rtl="0">
              <a:lnSpc>
                <a:spcPct val="100000"/>
              </a:lnSpc>
              <a:spcBef>
                <a:spcPts val="0"/>
              </a:spcBef>
              <a:spcAft>
                <a:spcPts val="0"/>
              </a:spcAft>
              <a:buClr>
                <a:srgbClr val="4E4E4E"/>
              </a:buClr>
              <a:buSzPct val="100000"/>
              <a:buFont typeface="Arial"/>
              <a:buChar char="•"/>
            </a:pPr>
            <a:endParaRPr lang="en-US" sz="3200" dirty="0">
              <a:latin typeface="+mn-lt"/>
            </a:endParaRPr>
          </a:p>
          <a:p>
            <a:pPr marL="354013" lvl="0" indent="-354013" algn="l" rtl="0">
              <a:lnSpc>
                <a:spcPct val="100000"/>
              </a:lnSpc>
              <a:spcBef>
                <a:spcPts val="0"/>
              </a:spcBef>
              <a:spcAft>
                <a:spcPts val="0"/>
              </a:spcAft>
              <a:buClr>
                <a:srgbClr val="4E4E4E"/>
              </a:buClr>
              <a:buSzPct val="100000"/>
              <a:buFont typeface="Arial"/>
              <a:buChar char="•"/>
            </a:pPr>
            <a:r>
              <a:rPr lang="en-US" sz="3200" dirty="0">
                <a:latin typeface="+mn-lt"/>
              </a:rPr>
              <a:t>Quiz #2 (chapters 3 and 4) is due on September 22</a:t>
            </a:r>
            <a:r>
              <a:rPr lang="en-US" sz="3200" baseline="30000" dirty="0">
                <a:latin typeface="+mn-lt"/>
              </a:rPr>
              <a:t>nd</a:t>
            </a:r>
            <a:r>
              <a:rPr lang="en-US" sz="3200" dirty="0">
                <a:latin typeface="+mn-lt"/>
              </a:rPr>
              <a:t>. [Available this Friday – 1 hour]</a:t>
            </a:r>
          </a:p>
          <a:p>
            <a:pPr marL="354013" lvl="0" indent="-354013" algn="l" rtl="0">
              <a:lnSpc>
                <a:spcPct val="100000"/>
              </a:lnSpc>
              <a:spcBef>
                <a:spcPts val="0"/>
              </a:spcBef>
              <a:spcAft>
                <a:spcPts val="0"/>
              </a:spcAft>
              <a:buClr>
                <a:srgbClr val="4E4E4E"/>
              </a:buClr>
              <a:buSzPct val="100000"/>
              <a:buFont typeface="Arial"/>
              <a:buChar char="•"/>
            </a:pPr>
            <a:endParaRPr lang="en-US" sz="3200" dirty="0">
              <a:latin typeface="+mn-lt"/>
            </a:endParaRPr>
          </a:p>
          <a:p>
            <a:pPr marL="354013" lvl="0" indent="-354013" algn="l" rtl="0">
              <a:lnSpc>
                <a:spcPct val="100000"/>
              </a:lnSpc>
              <a:spcBef>
                <a:spcPts val="0"/>
              </a:spcBef>
              <a:spcAft>
                <a:spcPts val="0"/>
              </a:spcAft>
              <a:buClr>
                <a:srgbClr val="4E4E4E"/>
              </a:buClr>
              <a:buSzPct val="100000"/>
              <a:buFont typeface="Arial"/>
              <a:buChar char="•"/>
            </a:pPr>
            <a:r>
              <a:rPr lang="en-US" sz="3200" dirty="0">
                <a:latin typeface="+mn-lt"/>
              </a:rPr>
              <a:t>Homework #5 is due on Monday September 23</a:t>
            </a:r>
            <a:r>
              <a:rPr lang="en-US" sz="3200" baseline="30000" dirty="0">
                <a:latin typeface="+mn-lt"/>
              </a:rPr>
              <a:t>rd</a:t>
            </a:r>
            <a:r>
              <a:rPr lang="en-US" sz="3200" dirty="0">
                <a:latin typeface="+mn-lt"/>
              </a:rPr>
              <a:t>.</a:t>
            </a:r>
          </a:p>
          <a:p>
            <a:pPr marL="354013" lvl="0" indent="-354013" algn="l" rtl="0">
              <a:lnSpc>
                <a:spcPct val="100000"/>
              </a:lnSpc>
              <a:spcBef>
                <a:spcPts val="0"/>
              </a:spcBef>
              <a:spcAft>
                <a:spcPts val="0"/>
              </a:spcAft>
              <a:buClr>
                <a:srgbClr val="4E4E4E"/>
              </a:buClr>
              <a:buSzPct val="100000"/>
              <a:buFont typeface="Arial"/>
              <a:buChar char="•"/>
            </a:pPr>
            <a:endParaRPr lang="en-US" sz="3200" dirty="0">
              <a:latin typeface="+mn-lt"/>
            </a:endParaRPr>
          </a:p>
          <a:p>
            <a:pPr marL="354013" lvl="0" indent="-354013" algn="l" rtl="0">
              <a:lnSpc>
                <a:spcPct val="100000"/>
              </a:lnSpc>
              <a:spcBef>
                <a:spcPts val="0"/>
              </a:spcBef>
              <a:spcAft>
                <a:spcPts val="0"/>
              </a:spcAft>
              <a:buClr>
                <a:srgbClr val="4E4E4E"/>
              </a:buClr>
              <a:buSzPct val="100000"/>
              <a:buFont typeface="Arial"/>
              <a:buChar char="•"/>
            </a:pPr>
            <a:r>
              <a:rPr lang="en-US" sz="3200" dirty="0">
                <a:latin typeface="+mn-lt"/>
              </a:rPr>
              <a:t>Writing assignment due on Thursday September 19</a:t>
            </a:r>
            <a:r>
              <a:rPr lang="en-US" sz="3200" baseline="30000" dirty="0">
                <a:latin typeface="+mn-lt"/>
              </a:rPr>
              <a:t>th</a:t>
            </a:r>
            <a:r>
              <a:rPr lang="en-US" sz="3200" dirty="0">
                <a:latin typeface="+mn-lt"/>
              </a:rPr>
              <a:t>.</a:t>
            </a:r>
          </a:p>
          <a:p>
            <a:pPr marL="354013" lvl="0" indent="-354013" algn="l" rtl="0">
              <a:lnSpc>
                <a:spcPct val="100000"/>
              </a:lnSpc>
              <a:spcBef>
                <a:spcPts val="0"/>
              </a:spcBef>
              <a:spcAft>
                <a:spcPts val="0"/>
              </a:spcAft>
              <a:buClr>
                <a:srgbClr val="4E4E4E"/>
              </a:buClr>
              <a:buSzPct val="100000"/>
              <a:buFont typeface="Arial"/>
              <a:buChar char="•"/>
            </a:pPr>
            <a:endParaRPr sz="3200" dirty="0">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sp>
        <p:nvSpPr>
          <p:cNvPr id="50" name="Google Shape;50;p2"/>
          <p:cNvSpPr txBox="1">
            <a:spLocks noGrp="1"/>
          </p:cNvSpPr>
          <p:nvPr>
            <p:ph type="title"/>
          </p:nvPr>
        </p:nvSpPr>
        <p:spPr>
          <a:xfrm>
            <a:off x="-1" y="761743"/>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Important Dates</a:t>
            </a:r>
            <a:endParaRPr dirty="0">
              <a:latin typeface="+mn-lt"/>
            </a:endParaRPr>
          </a:p>
        </p:txBody>
      </p:sp>
      <p:cxnSp>
        <p:nvCxnSpPr>
          <p:cNvPr id="5" name="Straight Connector 4">
            <a:extLst>
              <a:ext uri="{FF2B5EF4-FFF2-40B4-BE49-F238E27FC236}">
                <a16:creationId xmlns:a16="http://schemas.microsoft.com/office/drawing/2014/main" id="{55B9B33F-C8ED-4F23-8021-F109E0AA9899}"/>
              </a:ext>
            </a:extLst>
          </p:cNvPr>
          <p:cNvCxnSpPr/>
          <p:nvPr/>
        </p:nvCxnSpPr>
        <p:spPr>
          <a:xfrm>
            <a:off x="880533" y="2867378"/>
            <a:ext cx="8094134" cy="0"/>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4B9DAD81-7E77-4D8D-AA68-CF03B88F34D4}"/>
              </a:ext>
            </a:extLst>
          </p:cNvPr>
          <p:cNvCxnSpPr/>
          <p:nvPr/>
        </p:nvCxnSpPr>
        <p:spPr>
          <a:xfrm>
            <a:off x="880533" y="2867378"/>
            <a:ext cx="0" cy="7450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DD7AA3C0-093F-4D00-BE87-AAFFFC2B8009}"/>
              </a:ext>
            </a:extLst>
          </p:cNvPr>
          <p:cNvSpPr txBox="1"/>
          <p:nvPr/>
        </p:nvSpPr>
        <p:spPr>
          <a:xfrm>
            <a:off x="1704628" y="3662137"/>
            <a:ext cx="1185322" cy="830997"/>
          </a:xfrm>
          <a:prstGeom prst="rect">
            <a:avLst/>
          </a:prstGeom>
          <a:noFill/>
        </p:spPr>
        <p:txBody>
          <a:bodyPr wrap="square" rtlCol="0">
            <a:spAutoFit/>
          </a:bodyPr>
          <a:lstStyle/>
          <a:p>
            <a:pPr algn="ctr"/>
            <a:r>
              <a:rPr lang="en-US" sz="2400" b="1" dirty="0"/>
              <a:t>HW #4</a:t>
            </a:r>
          </a:p>
          <a:p>
            <a:pPr algn="ctr"/>
            <a:r>
              <a:rPr lang="en-US" sz="2400" b="1" dirty="0"/>
              <a:t>09/18</a:t>
            </a:r>
          </a:p>
        </p:txBody>
      </p:sp>
      <p:cxnSp>
        <p:nvCxnSpPr>
          <p:cNvPr id="11" name="Straight Arrow Connector 10">
            <a:extLst>
              <a:ext uri="{FF2B5EF4-FFF2-40B4-BE49-F238E27FC236}">
                <a16:creationId xmlns:a16="http://schemas.microsoft.com/office/drawing/2014/main" id="{FCDB650B-66ED-474A-87E2-98107E5A4DD6}"/>
              </a:ext>
            </a:extLst>
          </p:cNvPr>
          <p:cNvCxnSpPr/>
          <p:nvPr/>
        </p:nvCxnSpPr>
        <p:spPr>
          <a:xfrm>
            <a:off x="3606800" y="2867378"/>
            <a:ext cx="0" cy="745066"/>
          </a:xfrm>
          <a:prstGeom prst="straightConnector1">
            <a:avLst/>
          </a:prstGeom>
          <a:ln>
            <a:headEnd type="ova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4A22886F-83E5-4DC0-8B81-898218B1E9F7}"/>
              </a:ext>
            </a:extLst>
          </p:cNvPr>
          <p:cNvSpPr txBox="1"/>
          <p:nvPr/>
        </p:nvSpPr>
        <p:spPr>
          <a:xfrm>
            <a:off x="2904065" y="3662137"/>
            <a:ext cx="1721553" cy="707886"/>
          </a:xfrm>
          <a:prstGeom prst="rect">
            <a:avLst/>
          </a:prstGeom>
          <a:noFill/>
        </p:spPr>
        <p:txBody>
          <a:bodyPr wrap="square" rtlCol="0">
            <a:spAutoFit/>
          </a:bodyPr>
          <a:lstStyle/>
          <a:p>
            <a:pPr algn="ctr"/>
            <a:r>
              <a:rPr lang="en-US" sz="2000" b="1" dirty="0"/>
              <a:t>No Class</a:t>
            </a:r>
          </a:p>
          <a:p>
            <a:pPr algn="ctr"/>
            <a:r>
              <a:rPr lang="en-US" sz="2000" b="1" dirty="0"/>
              <a:t>09/19</a:t>
            </a:r>
          </a:p>
        </p:txBody>
      </p:sp>
      <p:cxnSp>
        <p:nvCxnSpPr>
          <p:cNvPr id="13" name="Straight Arrow Connector 12">
            <a:extLst>
              <a:ext uri="{FF2B5EF4-FFF2-40B4-BE49-F238E27FC236}">
                <a16:creationId xmlns:a16="http://schemas.microsoft.com/office/drawing/2014/main" id="{599C4E55-8FDD-4B38-9DB3-2FACB4A7CC8D}"/>
              </a:ext>
            </a:extLst>
          </p:cNvPr>
          <p:cNvCxnSpPr/>
          <p:nvPr/>
        </p:nvCxnSpPr>
        <p:spPr>
          <a:xfrm>
            <a:off x="5373511" y="2867378"/>
            <a:ext cx="0" cy="745066"/>
          </a:xfrm>
          <a:prstGeom prst="straightConnector1">
            <a:avLst/>
          </a:prstGeom>
          <a:ln>
            <a:headEnd type="ova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99604698-EF67-4614-B33B-072BB6EDB02E}"/>
              </a:ext>
            </a:extLst>
          </p:cNvPr>
          <p:cNvSpPr txBox="1"/>
          <p:nvPr/>
        </p:nvSpPr>
        <p:spPr>
          <a:xfrm>
            <a:off x="4512734" y="3635020"/>
            <a:ext cx="1721553" cy="830997"/>
          </a:xfrm>
          <a:prstGeom prst="rect">
            <a:avLst/>
          </a:prstGeom>
          <a:noFill/>
        </p:spPr>
        <p:txBody>
          <a:bodyPr wrap="square" rtlCol="0">
            <a:spAutoFit/>
          </a:bodyPr>
          <a:lstStyle>
            <a:defPPr marR="0" lvl="0" algn="l" rtl="0">
              <a:lnSpc>
                <a:spcPct val="100000"/>
              </a:lnSpc>
              <a:spcBef>
                <a:spcPts val="0"/>
              </a:spcBef>
              <a:spcAft>
                <a:spcPts val="0"/>
              </a:spcAft>
              <a:defRPr/>
            </a:defPPr>
            <a:lvl1pPr algn="ctr">
              <a:defRPr sz="2400" b="1"/>
            </a:lvl1pPr>
          </a:lstStyle>
          <a:p>
            <a:r>
              <a:rPr lang="en-US" dirty="0"/>
              <a:t>Quiz #2</a:t>
            </a:r>
          </a:p>
          <a:p>
            <a:r>
              <a:rPr lang="en-US" dirty="0"/>
              <a:t>09/22</a:t>
            </a:r>
          </a:p>
        </p:txBody>
      </p:sp>
      <p:cxnSp>
        <p:nvCxnSpPr>
          <p:cNvPr id="15" name="Straight Arrow Connector 14">
            <a:extLst>
              <a:ext uri="{FF2B5EF4-FFF2-40B4-BE49-F238E27FC236}">
                <a16:creationId xmlns:a16="http://schemas.microsoft.com/office/drawing/2014/main" id="{7F77047A-C84D-4BD0-BDDE-BF97EE0532F1}"/>
              </a:ext>
            </a:extLst>
          </p:cNvPr>
          <p:cNvCxnSpPr/>
          <p:nvPr/>
        </p:nvCxnSpPr>
        <p:spPr>
          <a:xfrm>
            <a:off x="6993467" y="2867378"/>
            <a:ext cx="0" cy="745066"/>
          </a:xfrm>
          <a:prstGeom prst="straightConnector1">
            <a:avLst/>
          </a:prstGeom>
          <a:ln>
            <a:headEnd type="ova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AC96D1FF-64EE-4582-8B8F-0E3770196717}"/>
              </a:ext>
            </a:extLst>
          </p:cNvPr>
          <p:cNvSpPr txBox="1"/>
          <p:nvPr/>
        </p:nvSpPr>
        <p:spPr>
          <a:xfrm>
            <a:off x="6121403" y="3623732"/>
            <a:ext cx="1721553" cy="830997"/>
          </a:xfrm>
          <a:prstGeom prst="rect">
            <a:avLst/>
          </a:prstGeom>
          <a:noFill/>
        </p:spPr>
        <p:txBody>
          <a:bodyPr wrap="square" rtlCol="0">
            <a:spAutoFit/>
          </a:bodyPr>
          <a:lstStyle>
            <a:defPPr marR="0" lvl="0" algn="l" rtl="0">
              <a:lnSpc>
                <a:spcPct val="100000"/>
              </a:lnSpc>
              <a:spcBef>
                <a:spcPts val="0"/>
              </a:spcBef>
              <a:spcAft>
                <a:spcPts val="0"/>
              </a:spcAft>
            </a:defPPr>
            <a:lvl1pPr algn="ctr">
              <a:defRPr sz="2400" b="1"/>
            </a:lvl1pPr>
          </a:lstStyle>
          <a:p>
            <a:r>
              <a:rPr lang="en-US" dirty="0"/>
              <a:t>HW #5</a:t>
            </a:r>
          </a:p>
          <a:p>
            <a:r>
              <a:rPr lang="en-US" dirty="0"/>
              <a:t>09/23</a:t>
            </a:r>
          </a:p>
        </p:txBody>
      </p:sp>
      <p:cxnSp>
        <p:nvCxnSpPr>
          <p:cNvPr id="17" name="Straight Arrow Connector 16">
            <a:extLst>
              <a:ext uri="{FF2B5EF4-FFF2-40B4-BE49-F238E27FC236}">
                <a16:creationId xmlns:a16="http://schemas.microsoft.com/office/drawing/2014/main" id="{6F23A97F-F4C2-4BE9-BB0D-2D9E816676D3}"/>
              </a:ext>
            </a:extLst>
          </p:cNvPr>
          <p:cNvCxnSpPr/>
          <p:nvPr/>
        </p:nvCxnSpPr>
        <p:spPr>
          <a:xfrm>
            <a:off x="8963378" y="2867378"/>
            <a:ext cx="0" cy="745066"/>
          </a:xfrm>
          <a:prstGeom prst="straightConnector1">
            <a:avLst/>
          </a:prstGeom>
          <a:ln>
            <a:headEnd type="ova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4E9A075E-99A5-42AF-8504-DF97AA9AAD9B}"/>
              </a:ext>
            </a:extLst>
          </p:cNvPr>
          <p:cNvSpPr txBox="1"/>
          <p:nvPr/>
        </p:nvSpPr>
        <p:spPr>
          <a:xfrm>
            <a:off x="8048982" y="3646310"/>
            <a:ext cx="1828792" cy="830997"/>
          </a:xfrm>
          <a:prstGeom prst="rect">
            <a:avLst/>
          </a:prstGeom>
          <a:noFill/>
        </p:spPr>
        <p:txBody>
          <a:bodyPr wrap="square" rtlCol="0">
            <a:spAutoFit/>
          </a:bodyPr>
          <a:lstStyle>
            <a:defPPr marR="0" lvl="0" algn="l" rtl="0">
              <a:lnSpc>
                <a:spcPct val="100000"/>
              </a:lnSpc>
              <a:spcBef>
                <a:spcPts val="0"/>
              </a:spcBef>
              <a:spcAft>
                <a:spcPts val="0"/>
              </a:spcAft>
              <a:defRPr/>
            </a:defPPr>
            <a:lvl1pPr algn="ctr">
              <a:defRPr sz="2400" b="1"/>
            </a:lvl1pPr>
          </a:lstStyle>
          <a:p>
            <a:r>
              <a:rPr lang="en-US" dirty="0">
                <a:solidFill>
                  <a:srgbClr val="FF0000"/>
                </a:solidFill>
              </a:rPr>
              <a:t>Midterm #1</a:t>
            </a:r>
          </a:p>
          <a:p>
            <a:r>
              <a:rPr lang="en-US" dirty="0">
                <a:solidFill>
                  <a:srgbClr val="FF0000"/>
                </a:solidFill>
              </a:rPr>
              <a:t>09/24</a:t>
            </a:r>
          </a:p>
        </p:txBody>
      </p:sp>
      <p:cxnSp>
        <p:nvCxnSpPr>
          <p:cNvPr id="19" name="Straight Arrow Connector 18">
            <a:extLst>
              <a:ext uri="{FF2B5EF4-FFF2-40B4-BE49-F238E27FC236}">
                <a16:creationId xmlns:a16="http://schemas.microsoft.com/office/drawing/2014/main" id="{681899EF-47CE-4006-A541-9CCE14973D42}"/>
              </a:ext>
            </a:extLst>
          </p:cNvPr>
          <p:cNvCxnSpPr/>
          <p:nvPr/>
        </p:nvCxnSpPr>
        <p:spPr>
          <a:xfrm>
            <a:off x="2359377" y="2867378"/>
            <a:ext cx="0" cy="745066"/>
          </a:xfrm>
          <a:prstGeom prst="straightConnector1">
            <a:avLst/>
          </a:prstGeom>
          <a:ln>
            <a:headEnd type="ova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2E23C437-C2D5-4CB7-BFD8-3A2951B5173F}"/>
              </a:ext>
            </a:extLst>
          </p:cNvPr>
          <p:cNvSpPr txBox="1"/>
          <p:nvPr/>
        </p:nvSpPr>
        <p:spPr>
          <a:xfrm>
            <a:off x="287871" y="3662137"/>
            <a:ext cx="1416751" cy="1200329"/>
          </a:xfrm>
          <a:prstGeom prst="rect">
            <a:avLst/>
          </a:prstGeom>
          <a:noFill/>
        </p:spPr>
        <p:txBody>
          <a:bodyPr wrap="square" rtlCol="0">
            <a:spAutoFit/>
          </a:bodyPr>
          <a:lstStyle/>
          <a:p>
            <a:pPr algn="ctr"/>
            <a:r>
              <a:rPr lang="en-US" sz="2400" b="1" dirty="0"/>
              <a:t>Review Session</a:t>
            </a:r>
          </a:p>
          <a:p>
            <a:pPr algn="ctr"/>
            <a:r>
              <a:rPr lang="en-US" sz="2400" b="1" dirty="0"/>
              <a:t>09/17</a:t>
            </a:r>
          </a:p>
        </p:txBody>
      </p:sp>
      <p:sp>
        <p:nvSpPr>
          <p:cNvPr id="21" name="TextBox 20">
            <a:extLst>
              <a:ext uri="{FF2B5EF4-FFF2-40B4-BE49-F238E27FC236}">
                <a16:creationId xmlns:a16="http://schemas.microsoft.com/office/drawing/2014/main" id="{244555C6-6AD9-494F-8A84-244FC6BAF220}"/>
              </a:ext>
            </a:extLst>
          </p:cNvPr>
          <p:cNvSpPr txBox="1"/>
          <p:nvPr/>
        </p:nvSpPr>
        <p:spPr>
          <a:xfrm>
            <a:off x="2889950" y="5007367"/>
            <a:ext cx="1721553" cy="1323439"/>
          </a:xfrm>
          <a:prstGeom prst="rect">
            <a:avLst/>
          </a:prstGeom>
          <a:noFill/>
        </p:spPr>
        <p:txBody>
          <a:bodyPr wrap="square" rtlCol="0">
            <a:spAutoFit/>
          </a:bodyPr>
          <a:lstStyle/>
          <a:p>
            <a:pPr algn="ctr"/>
            <a:r>
              <a:rPr lang="en-US" sz="2000" b="1" dirty="0"/>
              <a:t>Writing</a:t>
            </a:r>
          </a:p>
          <a:p>
            <a:pPr algn="ctr"/>
            <a:r>
              <a:rPr lang="en-US" sz="2000" b="1" dirty="0"/>
              <a:t>Assignment</a:t>
            </a:r>
          </a:p>
          <a:p>
            <a:pPr algn="ctr"/>
            <a:r>
              <a:rPr lang="en-US" sz="2000" b="1" dirty="0"/>
              <a:t>09/19 - CANVAS</a:t>
            </a:r>
          </a:p>
        </p:txBody>
      </p:sp>
      <p:cxnSp>
        <p:nvCxnSpPr>
          <p:cNvPr id="22" name="Straight Arrow Connector 21">
            <a:extLst>
              <a:ext uri="{FF2B5EF4-FFF2-40B4-BE49-F238E27FC236}">
                <a16:creationId xmlns:a16="http://schemas.microsoft.com/office/drawing/2014/main" id="{DDD13006-413A-4772-AEA8-B1D9774DA0B2}"/>
              </a:ext>
            </a:extLst>
          </p:cNvPr>
          <p:cNvCxnSpPr/>
          <p:nvPr/>
        </p:nvCxnSpPr>
        <p:spPr>
          <a:xfrm>
            <a:off x="3606800" y="4370023"/>
            <a:ext cx="0" cy="745066"/>
          </a:xfrm>
          <a:prstGeom prst="straightConnector1">
            <a:avLst/>
          </a:prstGeom>
          <a:ln>
            <a:headEnd type="ova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8D2ABFF6-3EF0-406B-B606-95E0AD31C25E}"/>
              </a:ext>
            </a:extLst>
          </p:cNvPr>
          <p:cNvSpPr txBox="1"/>
          <p:nvPr/>
        </p:nvSpPr>
        <p:spPr>
          <a:xfrm>
            <a:off x="19756" y="2339646"/>
            <a:ext cx="1721553" cy="400110"/>
          </a:xfrm>
          <a:prstGeom prst="rect">
            <a:avLst/>
          </a:prstGeom>
          <a:noFill/>
        </p:spPr>
        <p:txBody>
          <a:bodyPr wrap="square" rtlCol="0">
            <a:spAutoFit/>
          </a:bodyPr>
          <a:lstStyle/>
          <a:p>
            <a:pPr algn="ctr"/>
            <a:r>
              <a:rPr lang="en-US" sz="2000" b="1" dirty="0"/>
              <a:t>Tuesday</a:t>
            </a:r>
          </a:p>
        </p:txBody>
      </p:sp>
      <p:sp>
        <p:nvSpPr>
          <p:cNvPr id="25" name="TextBox 24">
            <a:extLst>
              <a:ext uri="{FF2B5EF4-FFF2-40B4-BE49-F238E27FC236}">
                <a16:creationId xmlns:a16="http://schemas.microsoft.com/office/drawing/2014/main" id="{717CD47E-A2AD-4ADC-86CB-79233D6CEBED}"/>
              </a:ext>
            </a:extLst>
          </p:cNvPr>
          <p:cNvSpPr txBox="1"/>
          <p:nvPr/>
        </p:nvSpPr>
        <p:spPr>
          <a:xfrm>
            <a:off x="1498600" y="2331559"/>
            <a:ext cx="1721553" cy="400110"/>
          </a:xfrm>
          <a:prstGeom prst="rect">
            <a:avLst/>
          </a:prstGeom>
          <a:noFill/>
        </p:spPr>
        <p:txBody>
          <a:bodyPr wrap="square" rtlCol="0">
            <a:spAutoFit/>
          </a:bodyPr>
          <a:lstStyle/>
          <a:p>
            <a:pPr algn="ctr"/>
            <a:r>
              <a:rPr lang="en-US" sz="2000" b="1" dirty="0"/>
              <a:t>Wednesday</a:t>
            </a:r>
          </a:p>
        </p:txBody>
      </p:sp>
      <p:sp>
        <p:nvSpPr>
          <p:cNvPr id="26" name="TextBox 25">
            <a:extLst>
              <a:ext uri="{FF2B5EF4-FFF2-40B4-BE49-F238E27FC236}">
                <a16:creationId xmlns:a16="http://schemas.microsoft.com/office/drawing/2014/main" id="{FBF95735-B383-4CB4-9D21-DE702BE183DA}"/>
              </a:ext>
            </a:extLst>
          </p:cNvPr>
          <p:cNvSpPr txBox="1"/>
          <p:nvPr/>
        </p:nvSpPr>
        <p:spPr>
          <a:xfrm>
            <a:off x="2904065" y="2340208"/>
            <a:ext cx="1721553" cy="400110"/>
          </a:xfrm>
          <a:prstGeom prst="rect">
            <a:avLst/>
          </a:prstGeom>
          <a:noFill/>
        </p:spPr>
        <p:txBody>
          <a:bodyPr wrap="square" rtlCol="0">
            <a:spAutoFit/>
          </a:bodyPr>
          <a:lstStyle/>
          <a:p>
            <a:pPr algn="ctr"/>
            <a:r>
              <a:rPr lang="en-US" sz="2000" b="1" dirty="0"/>
              <a:t>Thursday</a:t>
            </a:r>
          </a:p>
        </p:txBody>
      </p:sp>
      <p:sp>
        <p:nvSpPr>
          <p:cNvPr id="27" name="TextBox 26">
            <a:extLst>
              <a:ext uri="{FF2B5EF4-FFF2-40B4-BE49-F238E27FC236}">
                <a16:creationId xmlns:a16="http://schemas.microsoft.com/office/drawing/2014/main" id="{343ABAC2-B0DB-4E45-97EE-711483383287}"/>
              </a:ext>
            </a:extLst>
          </p:cNvPr>
          <p:cNvSpPr txBox="1"/>
          <p:nvPr/>
        </p:nvSpPr>
        <p:spPr>
          <a:xfrm>
            <a:off x="4512733" y="2326028"/>
            <a:ext cx="1721553" cy="400110"/>
          </a:xfrm>
          <a:prstGeom prst="rect">
            <a:avLst/>
          </a:prstGeom>
          <a:noFill/>
        </p:spPr>
        <p:txBody>
          <a:bodyPr wrap="square" rtlCol="0">
            <a:spAutoFit/>
          </a:bodyPr>
          <a:lstStyle/>
          <a:p>
            <a:pPr algn="ctr"/>
            <a:r>
              <a:rPr lang="en-US" sz="2000" b="1" dirty="0"/>
              <a:t>Sunday</a:t>
            </a:r>
          </a:p>
        </p:txBody>
      </p:sp>
      <p:sp>
        <p:nvSpPr>
          <p:cNvPr id="28" name="TextBox 27">
            <a:extLst>
              <a:ext uri="{FF2B5EF4-FFF2-40B4-BE49-F238E27FC236}">
                <a16:creationId xmlns:a16="http://schemas.microsoft.com/office/drawing/2014/main" id="{7DDBEBB9-3274-46C8-9580-1C809AF2AF40}"/>
              </a:ext>
            </a:extLst>
          </p:cNvPr>
          <p:cNvSpPr txBox="1"/>
          <p:nvPr/>
        </p:nvSpPr>
        <p:spPr>
          <a:xfrm>
            <a:off x="6121402" y="2311848"/>
            <a:ext cx="1721553" cy="400110"/>
          </a:xfrm>
          <a:prstGeom prst="rect">
            <a:avLst/>
          </a:prstGeom>
          <a:noFill/>
        </p:spPr>
        <p:txBody>
          <a:bodyPr wrap="square" rtlCol="0">
            <a:spAutoFit/>
          </a:bodyPr>
          <a:lstStyle/>
          <a:p>
            <a:pPr algn="ctr"/>
            <a:r>
              <a:rPr lang="en-US" sz="2000" b="1" dirty="0"/>
              <a:t>Monday</a:t>
            </a:r>
          </a:p>
        </p:txBody>
      </p:sp>
      <p:sp>
        <p:nvSpPr>
          <p:cNvPr id="29" name="TextBox 28">
            <a:extLst>
              <a:ext uri="{FF2B5EF4-FFF2-40B4-BE49-F238E27FC236}">
                <a16:creationId xmlns:a16="http://schemas.microsoft.com/office/drawing/2014/main" id="{488549C9-E402-49F4-9E12-6DB6C743E049}"/>
              </a:ext>
            </a:extLst>
          </p:cNvPr>
          <p:cNvSpPr txBox="1"/>
          <p:nvPr/>
        </p:nvSpPr>
        <p:spPr>
          <a:xfrm>
            <a:off x="8040516" y="2342848"/>
            <a:ext cx="1721553" cy="400110"/>
          </a:xfrm>
          <a:prstGeom prst="rect">
            <a:avLst/>
          </a:prstGeom>
          <a:noFill/>
        </p:spPr>
        <p:txBody>
          <a:bodyPr wrap="square" rtlCol="0">
            <a:spAutoFit/>
          </a:bodyPr>
          <a:lstStyle/>
          <a:p>
            <a:pPr algn="ctr"/>
            <a:r>
              <a:rPr lang="en-US" sz="2000" b="1" dirty="0">
                <a:solidFill>
                  <a:srgbClr val="FF0000"/>
                </a:solidFill>
              </a:rPr>
              <a:t>Tuesday</a:t>
            </a:r>
          </a:p>
        </p:txBody>
      </p:sp>
    </p:spTree>
    <p:extLst>
      <p:ext uri="{BB962C8B-B14F-4D97-AF65-F5344CB8AC3E}">
        <p14:creationId xmlns:p14="http://schemas.microsoft.com/office/powerpoint/2010/main" val="626430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additive="base">
                                        <p:cTn id="53" dur="500" fill="hold"/>
                                        <p:tgtEl>
                                          <p:spTgt spid="29"/>
                                        </p:tgtEl>
                                        <p:attrNameLst>
                                          <p:attrName>ppt_x</p:attrName>
                                        </p:attrNameLst>
                                      </p:cBhvr>
                                      <p:tavLst>
                                        <p:tav tm="0">
                                          <p:val>
                                            <p:strVal val="#ppt_x"/>
                                          </p:val>
                                        </p:tav>
                                        <p:tav tm="100000">
                                          <p:val>
                                            <p:strVal val="#ppt_x"/>
                                          </p:val>
                                        </p:tav>
                                      </p:tavLst>
                                    </p:anim>
                                    <p:anim calcmode="lin" valueType="num">
                                      <p:cBhvr additive="base">
                                        <p:cTn id="54" dur="500" fill="hold"/>
                                        <p:tgtEl>
                                          <p:spTgt spid="29"/>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additive="base">
                                        <p:cTn id="57" dur="500" fill="hold"/>
                                        <p:tgtEl>
                                          <p:spTgt spid="17"/>
                                        </p:tgtEl>
                                        <p:attrNameLst>
                                          <p:attrName>ppt_x</p:attrName>
                                        </p:attrNameLst>
                                      </p:cBhvr>
                                      <p:tavLst>
                                        <p:tav tm="0">
                                          <p:val>
                                            <p:strVal val="#ppt_x"/>
                                          </p:val>
                                        </p:tav>
                                        <p:tav tm="100000">
                                          <p:val>
                                            <p:strVal val="#ppt_x"/>
                                          </p:val>
                                        </p:tav>
                                      </p:tavLst>
                                    </p:anim>
                                    <p:anim calcmode="lin" valueType="num">
                                      <p:cBhvr additive="base">
                                        <p:cTn id="58" dur="500" fill="hold"/>
                                        <p:tgtEl>
                                          <p:spTgt spid="17"/>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additive="base">
                                        <p:cTn id="61" dur="500" fill="hold"/>
                                        <p:tgtEl>
                                          <p:spTgt spid="18"/>
                                        </p:tgtEl>
                                        <p:attrNameLst>
                                          <p:attrName>ppt_x</p:attrName>
                                        </p:attrNameLst>
                                      </p:cBhvr>
                                      <p:tavLst>
                                        <p:tav tm="0">
                                          <p:val>
                                            <p:strVal val="#ppt_x"/>
                                          </p:val>
                                        </p:tav>
                                        <p:tav tm="100000">
                                          <p:val>
                                            <p:strVal val="#ppt_x"/>
                                          </p:val>
                                        </p:tav>
                                      </p:tavLst>
                                    </p:anim>
                                    <p:anim calcmode="lin" valueType="num">
                                      <p:cBhvr additive="base">
                                        <p:cTn id="6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4" grpId="0"/>
      <p:bldP spid="16" grpId="0"/>
      <p:bldP spid="18" grpId="0"/>
      <p:bldP spid="20" grpId="0"/>
      <p:bldP spid="21" grpId="0"/>
      <p:bldP spid="24" grpId="0"/>
      <p:bldP spid="25" grpId="0"/>
      <p:bldP spid="26" grpId="0"/>
      <p:bldP spid="27" grpId="0"/>
      <p:bldP spid="28" grpId="0"/>
      <p:bldP spid="2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sp>
        <p:nvSpPr>
          <p:cNvPr id="50" name="Google Shape;50;p2"/>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WHAT YOU WILL LEARN IN THIS CHAPTER</a:t>
            </a:r>
            <a:endParaRPr dirty="0">
              <a:latin typeface="+mn-lt"/>
            </a:endParaRPr>
          </a:p>
        </p:txBody>
      </p:sp>
      <p:sp>
        <p:nvSpPr>
          <p:cNvPr id="51" name="Google Shape;51;p2"/>
          <p:cNvSpPr txBox="1">
            <a:spLocks noGrp="1"/>
          </p:cNvSpPr>
          <p:nvPr>
            <p:ph type="body" idx="1"/>
          </p:nvPr>
        </p:nvSpPr>
        <p:spPr>
          <a:xfrm>
            <a:off x="117582" y="1933292"/>
            <a:ext cx="9804186" cy="3393088"/>
          </a:xfrm>
          <a:prstGeom prst="rect">
            <a:avLst/>
          </a:prstGeom>
          <a:noFill/>
          <a:ln>
            <a:noFill/>
          </a:ln>
        </p:spPr>
        <p:txBody>
          <a:bodyPr spcFirstLastPara="1" wrap="square" lIns="91425" tIns="91425" rIns="91425" bIns="91425" anchor="t" anchorCtr="0">
            <a:normAutofit fontScale="92500" lnSpcReduction="10000"/>
          </a:bodyPr>
          <a:lstStyle/>
          <a:p>
            <a:pPr marL="354013" lvl="0" indent="-354013" algn="l" rtl="0">
              <a:lnSpc>
                <a:spcPct val="100000"/>
              </a:lnSpc>
              <a:spcBef>
                <a:spcPts val="0"/>
              </a:spcBef>
              <a:spcAft>
                <a:spcPts val="0"/>
              </a:spcAft>
              <a:buClr>
                <a:srgbClr val="4E4E4E"/>
              </a:buClr>
              <a:buSzPct val="100000"/>
              <a:buFont typeface="Arial"/>
              <a:buChar char="•"/>
            </a:pPr>
            <a:r>
              <a:rPr lang="en-US" sz="2800" dirty="0">
                <a:solidFill>
                  <a:schemeClr val="dk1"/>
                </a:solidFill>
                <a:latin typeface="+mn-lt"/>
              </a:rPr>
              <a:t>What is a market intervention, and why are price controls and quantity controls the two main forms it takes?</a:t>
            </a:r>
            <a:endParaRPr dirty="0">
              <a:latin typeface="+mn-lt"/>
            </a:endParaRPr>
          </a:p>
          <a:p>
            <a:pPr marL="354013" lvl="0" indent="-354013" algn="l" rtl="0">
              <a:lnSpc>
                <a:spcPct val="100000"/>
              </a:lnSpc>
              <a:spcBef>
                <a:spcPts val="1824"/>
              </a:spcBef>
              <a:spcAft>
                <a:spcPts val="0"/>
              </a:spcAft>
              <a:buClr>
                <a:srgbClr val="4E4E4E"/>
              </a:buClr>
              <a:buSzPct val="100000"/>
              <a:buFont typeface="Arial"/>
              <a:buChar char="•"/>
            </a:pPr>
            <a:r>
              <a:rPr lang="en-US" sz="2800" dirty="0">
                <a:solidFill>
                  <a:schemeClr val="dk1"/>
                </a:solidFill>
                <a:latin typeface="+mn-lt"/>
              </a:rPr>
              <a:t>Why do price and quantity controls create deadweight losses?</a:t>
            </a:r>
            <a:endParaRPr dirty="0">
              <a:latin typeface="+mn-lt"/>
            </a:endParaRPr>
          </a:p>
          <a:p>
            <a:pPr marL="354013" lvl="0" indent="-354013" algn="l" rtl="0">
              <a:lnSpc>
                <a:spcPct val="100000"/>
              </a:lnSpc>
              <a:spcBef>
                <a:spcPts val="1824"/>
              </a:spcBef>
              <a:spcAft>
                <a:spcPts val="0"/>
              </a:spcAft>
              <a:buClr>
                <a:srgbClr val="4E4E4E"/>
              </a:buClr>
              <a:buSzPct val="100000"/>
              <a:buFont typeface="Arial"/>
              <a:buChar char="•"/>
            </a:pPr>
            <a:r>
              <a:rPr lang="en-US" sz="2800" dirty="0">
                <a:solidFill>
                  <a:schemeClr val="dk1"/>
                </a:solidFill>
                <a:latin typeface="+mn-lt"/>
              </a:rPr>
              <a:t>Who benefits and who loses from market interventions?</a:t>
            </a:r>
            <a:endParaRPr dirty="0">
              <a:latin typeface="+mn-lt"/>
            </a:endParaRPr>
          </a:p>
          <a:p>
            <a:pPr marL="354013" lvl="0" indent="-354013" algn="l" rtl="0">
              <a:lnSpc>
                <a:spcPct val="100000"/>
              </a:lnSpc>
              <a:spcBef>
                <a:spcPts val="1824"/>
              </a:spcBef>
              <a:spcAft>
                <a:spcPts val="0"/>
              </a:spcAft>
              <a:buClr>
                <a:srgbClr val="4E4E4E"/>
              </a:buClr>
              <a:buSzPct val="100000"/>
              <a:buFont typeface="Arial"/>
              <a:buChar char="•"/>
            </a:pPr>
            <a:r>
              <a:rPr lang="en-US" sz="2800" dirty="0">
                <a:solidFill>
                  <a:schemeClr val="dk1"/>
                </a:solidFill>
                <a:latin typeface="+mn-lt"/>
              </a:rPr>
              <a:t>Why are economists often skeptical of market interventions? And why do governments undertake market interventions even though they create losses to society?</a:t>
            </a:r>
            <a:endParaRPr dirty="0">
              <a:latin typeface="+mn-lt"/>
            </a:endParaRPr>
          </a:p>
        </p:txBody>
      </p:sp>
    </p:spTree>
    <p:extLst>
      <p:ext uri="{BB962C8B-B14F-4D97-AF65-F5344CB8AC3E}">
        <p14:creationId xmlns:p14="http://schemas.microsoft.com/office/powerpoint/2010/main" val="12824817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p3"/>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mn-lt"/>
              </a:rPr>
              <a:t>INTERFERENCE IN MARKETS HAS CONSEQUENCES</a:t>
            </a:r>
            <a:endParaRPr dirty="0">
              <a:latin typeface="+mn-lt"/>
            </a:endParaRPr>
          </a:p>
        </p:txBody>
      </p:sp>
      <p:sp>
        <p:nvSpPr>
          <p:cNvPr id="57" name="Google Shape;57;p3"/>
          <p:cNvSpPr txBox="1">
            <a:spLocks noGrp="1"/>
          </p:cNvSpPr>
          <p:nvPr>
            <p:ph type="body" idx="1"/>
          </p:nvPr>
        </p:nvSpPr>
        <p:spPr>
          <a:xfrm>
            <a:off x="117582" y="1933292"/>
            <a:ext cx="3734328" cy="3370228"/>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800"/>
              <a:buNone/>
            </a:pPr>
            <a:r>
              <a:rPr lang="en-US" dirty="0">
                <a:latin typeface="+mn-lt"/>
              </a:rPr>
              <a:t>Because of rent control policies, an affordable and available rental apartment is hard to find in New York City.</a:t>
            </a:r>
            <a:endParaRPr dirty="0">
              <a:latin typeface="+mn-lt"/>
            </a:endParaRPr>
          </a:p>
        </p:txBody>
      </p:sp>
      <p:pic>
        <p:nvPicPr>
          <p:cNvPr id="58" name="Google Shape;58;p3" descr="A photo shows a sign. Text on the sign reads, For rent: No Vacancy, Large 1 and 2 Bedrooms Remodeled, Heat Included."/>
          <p:cNvPicPr preferRelativeResize="0"/>
          <p:nvPr/>
        </p:nvPicPr>
        <p:blipFill rotWithShape="1">
          <a:blip r:embed="rId3">
            <a:alphaModFix/>
          </a:blip>
          <a:srcRect/>
          <a:stretch/>
        </p:blipFill>
        <p:spPr>
          <a:xfrm>
            <a:off x="4085009" y="1933292"/>
            <a:ext cx="5973391" cy="421988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p3"/>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mn-lt"/>
              </a:rPr>
              <a:t>INTERFERENCE IN MARKETS HAS CONSEQUENCES</a:t>
            </a:r>
            <a:endParaRPr dirty="0">
              <a:latin typeface="+mn-lt"/>
            </a:endParaRPr>
          </a:p>
        </p:txBody>
      </p:sp>
      <p:sp>
        <p:nvSpPr>
          <p:cNvPr id="9" name="Google Shape;57;p3">
            <a:extLst>
              <a:ext uri="{FF2B5EF4-FFF2-40B4-BE49-F238E27FC236}">
                <a16:creationId xmlns:a16="http://schemas.microsoft.com/office/drawing/2014/main" id="{0F7E28DC-C8D7-4B82-8A50-0B07460E92CB}"/>
              </a:ext>
            </a:extLst>
          </p:cNvPr>
          <p:cNvSpPr txBox="1">
            <a:spLocks noGrp="1"/>
          </p:cNvSpPr>
          <p:nvPr>
            <p:ph type="body" idx="1"/>
          </p:nvPr>
        </p:nvSpPr>
        <p:spPr>
          <a:xfrm>
            <a:off x="117582" y="1354667"/>
            <a:ext cx="9794062" cy="1896533"/>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800"/>
              <a:buNone/>
            </a:pPr>
            <a:r>
              <a:rPr lang="en-US" b="0" i="0" dirty="0">
                <a:solidFill>
                  <a:srgbClr val="000000"/>
                </a:solidFill>
                <a:effectLst/>
                <a:latin typeface="CostarBrownLight"/>
              </a:rPr>
              <a:t>As of September 2024, the average rent in NY is $3,864 per month. This is 147% higher than the national average rent price of $1,563/month, making New York one of the most expensive cities to rent an apartment in the US.</a:t>
            </a:r>
            <a:endParaRPr dirty="0">
              <a:latin typeface="+mn-lt"/>
            </a:endParaRPr>
          </a:p>
        </p:txBody>
      </p:sp>
      <p:pic>
        <p:nvPicPr>
          <p:cNvPr id="7" name="Picture 6">
            <a:extLst>
              <a:ext uri="{FF2B5EF4-FFF2-40B4-BE49-F238E27FC236}">
                <a16:creationId xmlns:a16="http://schemas.microsoft.com/office/drawing/2014/main" id="{6D7F2824-9C2C-4BDA-87E4-1653A116A136}"/>
              </a:ext>
            </a:extLst>
          </p:cNvPr>
          <p:cNvPicPr>
            <a:picLocks noChangeAspect="1"/>
          </p:cNvPicPr>
          <p:nvPr/>
        </p:nvPicPr>
        <p:blipFill>
          <a:blip r:embed="rId3"/>
          <a:stretch>
            <a:fillRect/>
          </a:stretch>
        </p:blipFill>
        <p:spPr>
          <a:xfrm>
            <a:off x="0" y="3251200"/>
            <a:ext cx="9911644" cy="3712827"/>
          </a:xfrm>
          <a:prstGeom prst="rect">
            <a:avLst/>
          </a:prstGeom>
        </p:spPr>
      </p:pic>
    </p:spTree>
    <p:extLst>
      <p:ext uri="{BB962C8B-B14F-4D97-AF65-F5344CB8AC3E}">
        <p14:creationId xmlns:p14="http://schemas.microsoft.com/office/powerpoint/2010/main" val="1192891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4"/>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WHY GOVERNMENTS CONTROL PRICES</a:t>
            </a:r>
            <a:endParaRPr dirty="0">
              <a:latin typeface="+mn-lt"/>
            </a:endParaRPr>
          </a:p>
        </p:txBody>
      </p:sp>
      <p:sp>
        <p:nvSpPr>
          <p:cNvPr id="64" name="Google Shape;64;p4"/>
          <p:cNvSpPr txBox="1">
            <a:spLocks noGrp="1"/>
          </p:cNvSpPr>
          <p:nvPr>
            <p:ph type="body" idx="1"/>
          </p:nvPr>
        </p:nvSpPr>
        <p:spPr>
          <a:xfrm>
            <a:off x="117582" y="1933292"/>
            <a:ext cx="9804186" cy="4490368"/>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Clr>
                <a:srgbClr val="4E4E4E"/>
              </a:buClr>
              <a:buSzPct val="100000"/>
              <a:buFont typeface="Arial"/>
              <a:buChar char="•"/>
            </a:pPr>
            <a:r>
              <a:rPr lang="en-US" b="1" dirty="0">
                <a:latin typeface="+mn-lt"/>
              </a:rPr>
              <a:t>Market prices </a:t>
            </a:r>
            <a:r>
              <a:rPr lang="en-US" dirty="0">
                <a:latin typeface="+mn-lt"/>
              </a:rPr>
              <a:t>do not necessarily please buyers or sellers: they may lobby the government to help them by altering the price.</a:t>
            </a:r>
            <a:endParaRPr dirty="0">
              <a:latin typeface="+mn-lt"/>
            </a:endParaRPr>
          </a:p>
          <a:p>
            <a:pPr marL="354013" lvl="0" indent="-354013" algn="l" rtl="0">
              <a:lnSpc>
                <a:spcPct val="100000"/>
              </a:lnSpc>
              <a:spcBef>
                <a:spcPts val="624"/>
              </a:spcBef>
              <a:spcAft>
                <a:spcPts val="0"/>
              </a:spcAft>
              <a:buSzPct val="100000"/>
              <a:buChar char="•"/>
            </a:pPr>
            <a:r>
              <a:rPr lang="en-US" b="1" dirty="0">
                <a:latin typeface="+mn-lt"/>
              </a:rPr>
              <a:t>Price controls: </a:t>
            </a:r>
            <a:r>
              <a:rPr lang="en-US" dirty="0">
                <a:latin typeface="+mn-lt"/>
              </a:rPr>
              <a:t>legal restrictions on how high or low a market price may go. There are two main types:</a:t>
            </a:r>
            <a:endParaRPr dirty="0">
              <a:latin typeface="+mn-lt"/>
            </a:endParaRPr>
          </a:p>
          <a:p>
            <a:pPr marL="720725" lvl="1" indent="-366713" algn="l" rtl="0">
              <a:lnSpc>
                <a:spcPct val="100000"/>
              </a:lnSpc>
              <a:spcBef>
                <a:spcPts val="1824"/>
              </a:spcBef>
              <a:spcAft>
                <a:spcPts val="0"/>
              </a:spcAft>
              <a:buSzPct val="100000"/>
              <a:buChar char="–"/>
            </a:pPr>
            <a:r>
              <a:rPr lang="en-US" b="1" dirty="0">
                <a:latin typeface="+mn-lt"/>
              </a:rPr>
              <a:t>Price</a:t>
            </a:r>
            <a:r>
              <a:rPr lang="en-US" dirty="0">
                <a:latin typeface="+mn-lt"/>
              </a:rPr>
              <a:t> </a:t>
            </a:r>
            <a:r>
              <a:rPr lang="en-US" b="1" dirty="0">
                <a:latin typeface="+mn-lt"/>
              </a:rPr>
              <a:t>ceiling</a:t>
            </a:r>
            <a:r>
              <a:rPr lang="en-US" b="1" dirty="0">
                <a:solidFill>
                  <a:schemeClr val="tx1"/>
                </a:solidFill>
                <a:latin typeface="+mn-lt"/>
              </a:rPr>
              <a:t>:</a:t>
            </a:r>
            <a:r>
              <a:rPr lang="en-US" dirty="0">
                <a:solidFill>
                  <a:schemeClr val="tx1"/>
                </a:solidFill>
                <a:latin typeface="+mn-lt"/>
              </a:rPr>
              <a:t> maximum price sellers are allowed to charge for a good or service</a:t>
            </a:r>
            <a:r>
              <a:rPr lang="en-US" i="1" dirty="0">
                <a:solidFill>
                  <a:schemeClr val="tx1"/>
                </a:solidFill>
                <a:latin typeface="+mn-lt"/>
              </a:rPr>
              <a:t> (usually set BELOW equilibrium).</a:t>
            </a:r>
            <a:endParaRPr dirty="0">
              <a:solidFill>
                <a:schemeClr val="tx1"/>
              </a:solidFill>
              <a:latin typeface="+mn-lt"/>
            </a:endParaRPr>
          </a:p>
          <a:p>
            <a:pPr marL="720725" lvl="1" indent="-366713" algn="l" rtl="0">
              <a:lnSpc>
                <a:spcPct val="100000"/>
              </a:lnSpc>
              <a:spcBef>
                <a:spcPts val="1224"/>
              </a:spcBef>
              <a:spcAft>
                <a:spcPts val="0"/>
              </a:spcAft>
              <a:buSzPct val="100000"/>
              <a:buChar char="–"/>
            </a:pPr>
            <a:r>
              <a:rPr lang="en-US" b="1" dirty="0">
                <a:solidFill>
                  <a:schemeClr val="tx1"/>
                </a:solidFill>
                <a:latin typeface="+mn-lt"/>
              </a:rPr>
              <a:t>Price</a:t>
            </a:r>
            <a:r>
              <a:rPr lang="en-US" dirty="0">
                <a:solidFill>
                  <a:schemeClr val="tx1"/>
                </a:solidFill>
                <a:latin typeface="+mn-lt"/>
              </a:rPr>
              <a:t> </a:t>
            </a:r>
            <a:r>
              <a:rPr lang="en-US" b="1" dirty="0">
                <a:solidFill>
                  <a:schemeClr val="tx1"/>
                </a:solidFill>
                <a:latin typeface="+mn-lt"/>
              </a:rPr>
              <a:t>floor: </a:t>
            </a:r>
            <a:r>
              <a:rPr lang="en-US" dirty="0">
                <a:solidFill>
                  <a:schemeClr val="tx1"/>
                </a:solidFill>
                <a:latin typeface="+mn-lt"/>
              </a:rPr>
              <a:t>minimum price buyers are required to pay for a good or service</a:t>
            </a:r>
            <a:r>
              <a:rPr lang="en-US" i="1" dirty="0">
                <a:solidFill>
                  <a:schemeClr val="tx1"/>
                </a:solidFill>
                <a:latin typeface="+mn-lt"/>
              </a:rPr>
              <a:t> (usually </a:t>
            </a:r>
            <a:r>
              <a:rPr lang="en-US" i="1" dirty="0">
                <a:latin typeface="+mn-lt"/>
              </a:rPr>
              <a:t>set ABOVE equilibrium).</a:t>
            </a:r>
            <a:endParaRPr dirty="0">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4"/>
          <p:cNvSpPr txBox="1">
            <a:spLocks noGrp="1"/>
          </p:cNvSpPr>
          <p:nvPr>
            <p:ph type="title"/>
          </p:nvPr>
        </p:nvSpPr>
        <p:spPr>
          <a:xfrm>
            <a:off x="0" y="18364"/>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WHY GOVERNMENTS CONTROL PRICES</a:t>
            </a:r>
            <a:endParaRPr dirty="0">
              <a:latin typeface="+mn-lt"/>
            </a:endParaRPr>
          </a:p>
        </p:txBody>
      </p:sp>
      <p:sp>
        <p:nvSpPr>
          <p:cNvPr id="64" name="Google Shape;64;p4"/>
          <p:cNvSpPr txBox="1">
            <a:spLocks noGrp="1"/>
          </p:cNvSpPr>
          <p:nvPr>
            <p:ph type="body" idx="1"/>
          </p:nvPr>
        </p:nvSpPr>
        <p:spPr>
          <a:xfrm>
            <a:off x="215071" y="1106311"/>
            <a:ext cx="9628257" cy="6096000"/>
          </a:xfrm>
          <a:prstGeom prst="rect">
            <a:avLst/>
          </a:prstGeom>
          <a:noFill/>
          <a:ln>
            <a:noFill/>
          </a:ln>
        </p:spPr>
        <p:txBody>
          <a:bodyPr spcFirstLastPara="1" wrap="square" lIns="91425" tIns="91425" rIns="91425" bIns="91425" anchor="t" anchorCtr="0">
            <a:normAutofit lnSpcReduction="10000"/>
          </a:bodyPr>
          <a:lstStyle/>
          <a:p>
            <a:pPr marL="354013" lvl="0" indent="-354013" algn="just" rtl="0">
              <a:lnSpc>
                <a:spcPct val="100000"/>
              </a:lnSpc>
              <a:spcBef>
                <a:spcPts val="0"/>
              </a:spcBef>
              <a:spcAft>
                <a:spcPts val="0"/>
              </a:spcAft>
              <a:buClr>
                <a:srgbClr val="4E4E4E"/>
              </a:buClr>
              <a:buSzPct val="100000"/>
              <a:buFont typeface="Arial"/>
              <a:buChar char="•"/>
            </a:pPr>
            <a:r>
              <a:rPr lang="en-US" dirty="0">
                <a:latin typeface="+mn-lt"/>
              </a:rPr>
              <a:t>Price controls have been used in various industries throughout US history. Today, price controls still exist in certain notable sectors, including</a:t>
            </a:r>
            <a:r>
              <a:rPr lang="en-US" b="1" dirty="0">
                <a:latin typeface="+mn-lt"/>
              </a:rPr>
              <a:t>:</a:t>
            </a:r>
            <a:endParaRPr dirty="0">
              <a:latin typeface="+mn-lt"/>
            </a:endParaRPr>
          </a:p>
          <a:p>
            <a:pPr marL="354013" lvl="0" indent="-354013" algn="just" rtl="0">
              <a:lnSpc>
                <a:spcPct val="100000"/>
              </a:lnSpc>
              <a:spcBef>
                <a:spcPts val="624"/>
              </a:spcBef>
              <a:spcAft>
                <a:spcPts val="0"/>
              </a:spcAft>
              <a:buSzPct val="100000"/>
              <a:buChar char="•"/>
            </a:pPr>
            <a:r>
              <a:rPr lang="en-US" b="1" i="1" dirty="0">
                <a:latin typeface="+mn-lt"/>
              </a:rPr>
              <a:t>Public utilities </a:t>
            </a:r>
            <a:r>
              <a:rPr lang="en-US" dirty="0">
                <a:latin typeface="+mn-lt"/>
              </a:rPr>
              <a:t>like electrical power and sewage. Because public utilities are natural monopolies that have market power to set rates at any level they wish.</a:t>
            </a:r>
          </a:p>
          <a:p>
            <a:pPr marL="354013" lvl="0" indent="-354013" algn="just" rtl="0">
              <a:lnSpc>
                <a:spcPct val="100000"/>
              </a:lnSpc>
              <a:spcBef>
                <a:spcPts val="624"/>
              </a:spcBef>
              <a:spcAft>
                <a:spcPts val="0"/>
              </a:spcAft>
              <a:buSzPct val="100000"/>
              <a:buChar char="•"/>
            </a:pPr>
            <a:r>
              <a:rPr lang="en-US" b="1" i="1" dirty="0">
                <a:latin typeface="+mn-lt"/>
              </a:rPr>
              <a:t>Rent.</a:t>
            </a:r>
            <a:r>
              <a:rPr lang="en-US" dirty="0">
                <a:latin typeface="+mn-lt"/>
              </a:rPr>
              <a:t> Many municipalities have rent control regulations that cap the maximum amount of rent landlords can charge or that limit the speed at which those rates can increase.</a:t>
            </a:r>
          </a:p>
          <a:p>
            <a:pPr marL="354013" lvl="0" indent="-354013" algn="just" rtl="0">
              <a:lnSpc>
                <a:spcPct val="100000"/>
              </a:lnSpc>
              <a:spcBef>
                <a:spcPts val="624"/>
              </a:spcBef>
              <a:spcAft>
                <a:spcPts val="0"/>
              </a:spcAft>
              <a:buSzPct val="100000"/>
              <a:buChar char="•"/>
            </a:pPr>
            <a:r>
              <a:rPr lang="en-US" b="1" i="1" dirty="0"/>
              <a:t>Health care. </a:t>
            </a:r>
            <a:r>
              <a:rPr lang="en-US" dirty="0"/>
              <a:t>Various health care programs like Medicare and Medicaid establish rates of reimbursement for various goods and services, through what are effectively price controls</a:t>
            </a:r>
            <a:endParaRPr lang="en-US" dirty="0">
              <a:latin typeface="+mn-lt"/>
            </a:endParaRPr>
          </a:p>
        </p:txBody>
      </p:sp>
    </p:spTree>
    <p:extLst>
      <p:ext uri="{BB962C8B-B14F-4D97-AF65-F5344CB8AC3E}">
        <p14:creationId xmlns:p14="http://schemas.microsoft.com/office/powerpoint/2010/main" val="1392370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5"/>
          <p:cNvSpPr txBox="1">
            <a:spLocks noGrp="1"/>
          </p:cNvSpPr>
          <p:nvPr>
            <p:ph type="title"/>
          </p:nvPr>
        </p:nvSpPr>
        <p:spPr>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MODELING A PRICE CEILING (1 of 2)</a:t>
            </a:r>
            <a:endParaRPr dirty="0">
              <a:latin typeface="+mn-lt"/>
            </a:endParaRPr>
          </a:p>
        </p:txBody>
      </p:sp>
      <p:sp>
        <p:nvSpPr>
          <p:cNvPr id="5" name="Google Shape;70;p5">
            <a:extLst>
              <a:ext uri="{FF2B5EF4-FFF2-40B4-BE49-F238E27FC236}">
                <a16:creationId xmlns:a16="http://schemas.microsoft.com/office/drawing/2014/main" id="{99B19756-9088-8894-5B7E-422E9C7E64FB}"/>
              </a:ext>
              <a:ext uri="{C183D7F6-B498-43B3-948B-1728B52AA6E4}">
                <adec:decorative xmlns:adec="http://schemas.microsoft.com/office/drawing/2017/decorative" val="1"/>
              </a:ext>
            </a:extLst>
          </p:cNvPr>
          <p:cNvSpPr txBox="1">
            <a:spLocks noGrp="1"/>
          </p:cNvSpPr>
          <p:nvPr>
            <p:ph type="body" idx="1"/>
          </p:nvPr>
        </p:nvSpPr>
        <p:spPr>
          <a:xfrm>
            <a:off x="2833564" y="1293737"/>
            <a:ext cx="2133723" cy="46263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dirty="0">
                <a:solidFill>
                  <a:srgbClr val="000000"/>
                </a:solidFill>
                <a:latin typeface="+mn-lt"/>
                <a:ea typeface="Arial"/>
                <a:cs typeface="Arial"/>
                <a:sym typeface="Arial"/>
              </a:rPr>
              <a:t>Figure 1</a:t>
            </a:r>
            <a:endParaRPr dirty="0">
              <a:latin typeface="+mn-lt"/>
            </a:endParaRPr>
          </a:p>
        </p:txBody>
      </p:sp>
      <p:pic>
        <p:nvPicPr>
          <p:cNvPr id="71" name="Google Shape;71;p5">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894887" y="1515428"/>
            <a:ext cx="8245899" cy="3996261"/>
          </a:xfrm>
          <a:prstGeom prst="rect">
            <a:avLst/>
          </a:prstGeom>
          <a:noFill/>
          <a:ln>
            <a:noFill/>
          </a:ln>
        </p:spPr>
      </p:pic>
      <p:pic>
        <p:nvPicPr>
          <p:cNvPr id="72" name="Google Shape;72;p5">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894887" y="1515428"/>
            <a:ext cx="8245899" cy="3996261"/>
          </a:xfrm>
          <a:prstGeom prst="rect">
            <a:avLst/>
          </a:prstGeom>
          <a:noFill/>
          <a:ln>
            <a:noFill/>
          </a:ln>
        </p:spPr>
      </p:pic>
      <p:sp>
        <p:nvSpPr>
          <p:cNvPr id="4" name="Google Shape;73;p5">
            <a:extLst>
              <a:ext uri="{FF2B5EF4-FFF2-40B4-BE49-F238E27FC236}">
                <a16:creationId xmlns:a16="http://schemas.microsoft.com/office/drawing/2014/main" id="{CBCE3CC7-5429-6ECF-3FF3-B22FDC859BB1}"/>
              </a:ext>
            </a:extLst>
          </p:cNvPr>
          <p:cNvSpPr txBox="1">
            <a:spLocks noGrp="1"/>
          </p:cNvSpPr>
          <p:nvPr>
            <p:ph sz="quarter" idx="10"/>
          </p:nvPr>
        </p:nvSpPr>
        <p:spPr>
          <a:xfrm>
            <a:off x="254000" y="5622925"/>
            <a:ext cx="9426575" cy="155575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600"/>
              <a:buNone/>
            </a:pPr>
            <a:r>
              <a:rPr lang="en-US" sz="2600" i="1" dirty="0">
                <a:solidFill>
                  <a:schemeClr val="tx1"/>
                </a:solidFill>
                <a:latin typeface="+mn-lt"/>
              </a:rPr>
              <a:t>Without government intervention, the market for apartments reaches equilibrium at point E with a market rent of $1,000 per month and 2 million apartments rented.</a:t>
            </a:r>
            <a:endParaRPr dirty="0">
              <a:solidFill>
                <a:schemeClr val="tx1"/>
              </a:solidFill>
              <a:latin typeface="+mn-lt"/>
            </a:endParaRPr>
          </a:p>
        </p:txBody>
      </p:sp>
      <p:pic>
        <p:nvPicPr>
          <p:cNvPr id="2" name="Picture 1" descr="A graph with associated data table shows the equilibrium quantity and rent in the market for apartments.&#10;The table has three columns that are labeled Monthly rent (per apartment), Quantity of apartments (millions) demanded, and Quantity of apartments (millions) supplied. The data contained in the table read as follows:&#10;• Monthly rent, 1,400 dollars; Quantity of apartments demanded, 1.6; Quantity of apartments supplied, 2.4.&#10;• Monthly rent, 1,300 dollars; Quantity of apartments demanded, 1.7; Quantity of apartments supplied, 2.3.&#10;• Monthly rent, 1,200 dollars; Quantity of apartments demanded, 1.8; Quantity of apartments supplied, 2.2.&#10;• Monthly rent, 1,100 dollars; Quantity of apartments demanded, 1.9; Quantity of apartments supplied, 2.1.&#10;• Monthly rent, 1,000 dollars; Quantity of apartments demanded, 2.0 (highlighted); Quantity of apartments supplied, 2.0 (highlighted).&#10;• Monthly rent, 900 dollars; Quantity of apartments demanded, 2.1; Quantity of apartments supplied, 1.9.&#10;• Monthly rent, 800 dollars; Quantity of apartments demanded, 2.2; Quantity of apartments supplied, 1.8.&#10;• Monthly rent, 700 dollars; Quantity of apartments demanded, 2.3; Quantity of apartments supplied, 1.7.&#10;• Monthly rent, 600 dollars; Quantity of apartments demanded, 2.4; Quantity of apartments supplied, 1.6.&#10;The x-axis of the graph is labeled Quantity of apartments (millions) and shows markings from 1.6 to 2.4 in increments of 0.1. The y-axis is labeled Monthly rent (per apartment) and shows markings from 600 to 1,400 dollars in increments of 100 dollars. An upward sloping linear supply curve intersects a downward sloping linear demand curve at the equilibrium point E (2.0, 1,000). The curves pass through the following coordinates:&#10;• Supply, (2.4, 1,400); Demand, (1.6, 1,400).&#10;• Supply (2.3, 1,300); Demand, (1.7, 1,300).&#10;• Supply (2.2, 1,200); Demand, (1.8, 1,200).&#10;• Supply (2.1, 1,100); Demand, (1.9, 1,100).&#10;• Equilibrium, E (2.0, 1,000).&#10;• Supply (1.9, 900); Demand (2.1, 900).&#10;• Supply (1.8, 800); Demand (2.2, 800).&#10;• Supply (1.7, 700); Demand (2.3, 700).&#10;• Supply (1.6, 600); Demand (2.4, 600).">
            <a:extLst>
              <a:ext uri="{FF2B5EF4-FFF2-40B4-BE49-F238E27FC236}">
                <a16:creationId xmlns:a16="http://schemas.microsoft.com/office/drawing/2014/main" id="{E75A5E4D-7A99-5324-9791-DE4C64A83B60}"/>
              </a:ext>
            </a:extLst>
          </p:cNvPr>
          <p:cNvPicPr>
            <a:picLocks noChangeAspect="1"/>
          </p:cNvPicPr>
          <p:nvPr/>
        </p:nvPicPr>
        <p:blipFill>
          <a:blip r:embed="rId5"/>
          <a:stretch>
            <a:fillRect/>
          </a:stretch>
        </p:blipFill>
        <p:spPr>
          <a:xfrm>
            <a:off x="9448398" y="1803395"/>
            <a:ext cx="464353" cy="28893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1"/>
                                          </p:stCondLst>
                                        </p:cTn>
                                        <p:tgtEl>
                                          <p:spTgt spid="71"/>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6"/>
          <p:cNvSpPr txBox="1">
            <a:spLocks noGrp="1"/>
          </p:cNvSpPr>
          <p:nvPr>
            <p:ph type="title"/>
          </p:nvPr>
        </p:nvSpPr>
        <p:spPr>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MODELING A PRICE CEILING (2 of 2)</a:t>
            </a:r>
            <a:endParaRPr dirty="0">
              <a:latin typeface="+mn-lt"/>
            </a:endParaRPr>
          </a:p>
        </p:txBody>
      </p:sp>
      <p:sp>
        <p:nvSpPr>
          <p:cNvPr id="5" name="Google Shape;79;p6">
            <a:extLst>
              <a:ext uri="{FF2B5EF4-FFF2-40B4-BE49-F238E27FC236}">
                <a16:creationId xmlns:a16="http://schemas.microsoft.com/office/drawing/2014/main" id="{8125E34B-3A0F-393B-3604-37B6F8A5E5B6}"/>
              </a:ext>
            </a:extLst>
          </p:cNvPr>
          <p:cNvSpPr txBox="1">
            <a:spLocks noGrp="1"/>
          </p:cNvSpPr>
          <p:nvPr>
            <p:ph type="body" idx="1"/>
          </p:nvPr>
        </p:nvSpPr>
        <p:spPr>
          <a:xfrm>
            <a:off x="4280302" y="1232777"/>
            <a:ext cx="1603097" cy="50890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dirty="0">
                <a:solidFill>
                  <a:srgbClr val="000000"/>
                </a:solidFill>
                <a:latin typeface="+mn-lt"/>
                <a:ea typeface="Arial"/>
                <a:cs typeface="Arial"/>
                <a:sym typeface="Arial"/>
              </a:rPr>
              <a:t>Figure 2</a:t>
            </a:r>
            <a:endParaRPr dirty="0">
              <a:latin typeface="+mn-lt"/>
            </a:endParaRPr>
          </a:p>
        </p:txBody>
      </p:sp>
      <p:pic>
        <p:nvPicPr>
          <p:cNvPr id="2" name="Picture 1" descr="A graph shows the effects of a government imposed price ceiling on rent in the market for apartments.&#10;The x-axis is labeled Quantity of apartments (millions) and shows markings from 1.6 to 2.4 in increments of 0.2 million apartments. The y-axis is labeled Monthly rent (per apartment) and shows markings from 600 to 1,400 dollars in increments of 200 dollars. An upward sloping linear supply curve intersects a downward sloping linear demand curve at the equilibrium point:&#10;• E (2.0, 1,000)&#10;A horizontal line labeled Price ceiling extends from 800 dollars on the y-axis and intersects the supply and demand curve below the equilibrium point, where the quantity supplied is less than the quantity demanded. The price ceiling intersects the curves as follows:&#10;• Supply at point A (1.8, 800)&#10;• Demand at point B (2.2, 800).&#10;The horizontal distance between point A and point B is labeled Housing shortage of 400,000 apartments caused by price ceiling.">
            <a:extLst>
              <a:ext uri="{FF2B5EF4-FFF2-40B4-BE49-F238E27FC236}">
                <a16:creationId xmlns:a16="http://schemas.microsoft.com/office/drawing/2014/main" id="{90FA8EE4-31B7-5652-C5E0-0B7D47B65B57}"/>
              </a:ext>
            </a:extLst>
          </p:cNvPr>
          <p:cNvPicPr>
            <a:picLocks noChangeAspect="1"/>
          </p:cNvPicPr>
          <p:nvPr/>
        </p:nvPicPr>
        <p:blipFill>
          <a:blip r:embed="rId3"/>
          <a:stretch>
            <a:fillRect/>
          </a:stretch>
        </p:blipFill>
        <p:spPr>
          <a:xfrm>
            <a:off x="9448398" y="1803395"/>
            <a:ext cx="464353" cy="288930"/>
          </a:xfrm>
          <a:prstGeom prst="rect">
            <a:avLst/>
          </a:prstGeom>
        </p:spPr>
      </p:pic>
      <p:pic>
        <p:nvPicPr>
          <p:cNvPr id="80" name="Google Shape;80;p6">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2453777" y="1632887"/>
            <a:ext cx="4809633" cy="3970340"/>
          </a:xfrm>
          <a:prstGeom prst="rect">
            <a:avLst/>
          </a:prstGeom>
          <a:noFill/>
          <a:ln>
            <a:noFill/>
          </a:ln>
        </p:spPr>
      </p:pic>
      <p:pic>
        <p:nvPicPr>
          <p:cNvPr id="81" name="Google Shape;81;p6">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2453777" y="1632887"/>
            <a:ext cx="4809633" cy="3970340"/>
          </a:xfrm>
          <a:prstGeom prst="rect">
            <a:avLst/>
          </a:prstGeom>
          <a:noFill/>
          <a:ln>
            <a:noFill/>
          </a:ln>
        </p:spPr>
      </p:pic>
      <p:pic>
        <p:nvPicPr>
          <p:cNvPr id="82" name="Google Shape;82;p6">
            <a:extLst>
              <a:ext uri="{C183D7F6-B498-43B3-948B-1728B52AA6E4}">
                <adec:decorative xmlns:adec="http://schemas.microsoft.com/office/drawing/2017/decorative" val="1"/>
              </a:ext>
            </a:extLst>
          </p:cNvPr>
          <p:cNvPicPr preferRelativeResize="0"/>
          <p:nvPr/>
        </p:nvPicPr>
        <p:blipFill rotWithShape="1">
          <a:blip r:embed="rId6">
            <a:alphaModFix/>
          </a:blip>
          <a:srcRect/>
          <a:stretch/>
        </p:blipFill>
        <p:spPr>
          <a:xfrm>
            <a:off x="2453777" y="1632887"/>
            <a:ext cx="4809633" cy="3970340"/>
          </a:xfrm>
          <a:prstGeom prst="rect">
            <a:avLst/>
          </a:prstGeom>
          <a:noFill/>
          <a:ln>
            <a:noFill/>
          </a:ln>
        </p:spPr>
      </p:pic>
      <p:sp>
        <p:nvSpPr>
          <p:cNvPr id="4" name="Google Shape;83;p6">
            <a:extLst>
              <a:ext uri="{FF2B5EF4-FFF2-40B4-BE49-F238E27FC236}">
                <a16:creationId xmlns:a16="http://schemas.microsoft.com/office/drawing/2014/main" id="{BCE9D8C4-3D98-8A69-F032-562D42925CB0}"/>
              </a:ext>
            </a:extLst>
          </p:cNvPr>
          <p:cNvSpPr txBox="1">
            <a:spLocks noGrp="1"/>
          </p:cNvSpPr>
          <p:nvPr>
            <p:ph sz="quarter" idx="10"/>
          </p:nvPr>
        </p:nvSpPr>
        <p:spPr>
          <a:xfrm>
            <a:off x="241935" y="6040709"/>
            <a:ext cx="9679833" cy="1245870"/>
          </a:xfrm>
          <a:prstGeom prst="rect">
            <a:avLst/>
          </a:prstGeom>
          <a:noFill/>
          <a:ln>
            <a:noFill/>
          </a:ln>
        </p:spPr>
        <p:txBody>
          <a:bodyPr spcFirstLastPara="1" wrap="square" lIns="91425" tIns="91425" rIns="91425" bIns="91425" anchor="t" anchorCtr="0">
            <a:normAutofit fontScale="92500" lnSpcReduction="20000"/>
          </a:bodyPr>
          <a:lstStyle/>
          <a:p>
            <a:pPr marL="0" lvl="0" indent="0" algn="l" rtl="0">
              <a:lnSpc>
                <a:spcPct val="110000"/>
              </a:lnSpc>
              <a:spcBef>
                <a:spcPts val="0"/>
              </a:spcBef>
              <a:spcAft>
                <a:spcPts val="0"/>
              </a:spcAft>
              <a:buSzPts val="2600"/>
              <a:buNone/>
            </a:pPr>
            <a:r>
              <a:rPr lang="en-US" sz="2600" i="1" dirty="0">
                <a:solidFill>
                  <a:schemeClr val="tx1"/>
                </a:solidFill>
                <a:latin typeface="+mn-lt"/>
              </a:rPr>
              <a:t>This price ceiling creates a persistent shortage of 400,000 units: 400,000 households who want apartments at the legal rent of $800 but cannot get them.</a:t>
            </a:r>
            <a:endParaRPr dirty="0">
              <a:solidFill>
                <a:schemeClr val="tx1"/>
              </a:solidFill>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1"/>
                                          </p:stCondLst>
                                        </p:cTn>
                                        <p:tgtEl>
                                          <p:spTgt spid="80"/>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8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1"/>
                                          </p:stCondLst>
                                        </p:cTn>
                                        <p:tgtEl>
                                          <p:spTgt spid="81"/>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6"/>
          <p:cNvSpPr txBox="1">
            <a:spLocks noGrp="1"/>
          </p:cNvSpPr>
          <p:nvPr>
            <p:ph type="title"/>
          </p:nvPr>
        </p:nvSpPr>
        <p:spPr>
          <a:xfrm>
            <a:off x="0" y="0"/>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MODELING A PRICE CEILING (2 of 2)</a:t>
            </a:r>
            <a:endParaRPr dirty="0">
              <a:latin typeface="+mn-lt"/>
            </a:endParaRPr>
          </a:p>
        </p:txBody>
      </p:sp>
      <p:pic>
        <p:nvPicPr>
          <p:cNvPr id="2" name="Picture 1" descr="A graph shows the effects of a government imposed price ceiling on rent in the market for apartments.&#10;The x-axis is labeled Quantity of apartments (millions) and shows markings from 1.6 to 2.4 in increments of 0.2 million apartments. The y-axis is labeled Monthly rent (per apartment) and shows markings from 600 to 1,400 dollars in increments of 200 dollars. An upward sloping linear supply curve intersects a downward sloping linear demand curve at the equilibrium point:&#10;• E (2.0, 1,000)&#10;A horizontal line labeled Price ceiling extends from 800 dollars on the y-axis and intersects the supply and demand curve below the equilibrium point, where the quantity supplied is less than the quantity demanded. The price ceiling intersects the curves as follows:&#10;• Supply at point A (1.8, 800)&#10;• Demand at point B (2.2, 800).&#10;The horizontal distance between point A and point B is labeled Housing shortage of 400,000 apartments caused by price ceiling.">
            <a:extLst>
              <a:ext uri="{FF2B5EF4-FFF2-40B4-BE49-F238E27FC236}">
                <a16:creationId xmlns:a16="http://schemas.microsoft.com/office/drawing/2014/main" id="{90FA8EE4-31B7-5652-C5E0-0B7D47B65B57}"/>
              </a:ext>
            </a:extLst>
          </p:cNvPr>
          <p:cNvPicPr>
            <a:picLocks noChangeAspect="1"/>
          </p:cNvPicPr>
          <p:nvPr/>
        </p:nvPicPr>
        <p:blipFill>
          <a:blip r:embed="rId3"/>
          <a:stretch>
            <a:fillRect/>
          </a:stretch>
        </p:blipFill>
        <p:spPr>
          <a:xfrm>
            <a:off x="9448398" y="1803395"/>
            <a:ext cx="464353" cy="288930"/>
          </a:xfrm>
          <a:prstGeom prst="rect">
            <a:avLst/>
          </a:prstGeom>
        </p:spPr>
      </p:pic>
      <p:sp>
        <p:nvSpPr>
          <p:cNvPr id="14" name="TextBox 13">
            <a:extLst>
              <a:ext uri="{FF2B5EF4-FFF2-40B4-BE49-F238E27FC236}">
                <a16:creationId xmlns:a16="http://schemas.microsoft.com/office/drawing/2014/main" id="{883A09EB-451C-4474-A08C-CA0BE656F403}"/>
              </a:ext>
            </a:extLst>
          </p:cNvPr>
          <p:cNvSpPr txBox="1"/>
          <p:nvPr/>
        </p:nvSpPr>
        <p:spPr>
          <a:xfrm>
            <a:off x="145649" y="1131600"/>
            <a:ext cx="9601753" cy="4955203"/>
          </a:xfrm>
          <a:prstGeom prst="rect">
            <a:avLst/>
          </a:prstGeom>
          <a:noFill/>
        </p:spPr>
        <p:txBody>
          <a:bodyPr wrap="square">
            <a:spAutoFit/>
          </a:bodyPr>
          <a:lstStyle/>
          <a:p>
            <a:pPr algn="just"/>
            <a:r>
              <a:rPr lang="en-US" sz="3600" dirty="0">
                <a:solidFill>
                  <a:srgbClr val="0C0C0C"/>
                </a:solidFill>
                <a:latin typeface="cnn_sans_display"/>
              </a:rPr>
              <a:t>Housing Act Implemented (Spain, 2023): Ensure more affordable housing. Rent increases are capped at 2% in 2023 and 3% in 2024. (for existing contracts)</a:t>
            </a:r>
          </a:p>
          <a:p>
            <a:pPr algn="just"/>
            <a:endParaRPr lang="en-US" sz="2800" b="1" dirty="0">
              <a:solidFill>
                <a:srgbClr val="474747"/>
              </a:solidFill>
              <a:latin typeface="Google Sans"/>
            </a:endParaRPr>
          </a:p>
          <a:p>
            <a:pPr algn="just"/>
            <a:r>
              <a:rPr lang="en-US" sz="3600" b="0" i="0" dirty="0">
                <a:solidFill>
                  <a:srgbClr val="0C0C0C"/>
                </a:solidFill>
                <a:effectLst/>
                <a:latin typeface="cnn_sans_display"/>
              </a:rPr>
              <a:t>The number of price-capped products in French supermarkets will double to 5,000, as data revealed another month of double-digit food inflation. (CNN, August 2023)</a:t>
            </a:r>
            <a:endParaRPr lang="en-US" sz="2800" b="1" dirty="0"/>
          </a:p>
        </p:txBody>
      </p:sp>
    </p:spTree>
    <p:extLst>
      <p:ext uri="{BB962C8B-B14F-4D97-AF65-F5344CB8AC3E}">
        <p14:creationId xmlns:p14="http://schemas.microsoft.com/office/powerpoint/2010/main" val="21684803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7"/>
          <p:cNvSpPr txBox="1">
            <a:spLocks noGrp="1"/>
          </p:cNvSpPr>
          <p:nvPr>
            <p:ph type="title"/>
          </p:nvPr>
        </p:nvSpPr>
        <p:spPr>
          <a:xfrm>
            <a:off x="0" y="130581"/>
            <a:ext cx="10058400" cy="1313851"/>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ct val="100000"/>
              <a:buNone/>
            </a:pPr>
            <a:r>
              <a:rPr lang="en-US" dirty="0">
                <a:latin typeface="+mn-lt"/>
              </a:rPr>
              <a:t>HOW PRICE CEILINGS CAUSE INEFFICIENCY </a:t>
            </a:r>
            <a:endParaRPr dirty="0">
              <a:latin typeface="+mn-lt"/>
            </a:endParaRPr>
          </a:p>
        </p:txBody>
      </p:sp>
      <p:sp>
        <p:nvSpPr>
          <p:cNvPr id="89" name="Google Shape;89;p7"/>
          <p:cNvSpPr txBox="1">
            <a:spLocks noGrp="1"/>
          </p:cNvSpPr>
          <p:nvPr>
            <p:ph type="body" idx="1"/>
          </p:nvPr>
        </p:nvSpPr>
        <p:spPr>
          <a:xfrm>
            <a:off x="117582" y="1933292"/>
            <a:ext cx="9804186" cy="3244498"/>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SzPct val="100000"/>
              <a:buChar char="•"/>
            </a:pPr>
            <a:r>
              <a:rPr lang="en-US" dirty="0">
                <a:latin typeface="+mn-lt"/>
              </a:rPr>
              <a:t>Price ceilings cause predictable side effects:</a:t>
            </a:r>
            <a:endParaRPr dirty="0">
              <a:latin typeface="+mn-lt"/>
            </a:endParaRPr>
          </a:p>
          <a:p>
            <a:pPr marL="720725" lvl="1" indent="-366713" algn="l" rtl="0">
              <a:lnSpc>
                <a:spcPct val="100000"/>
              </a:lnSpc>
              <a:spcBef>
                <a:spcPts val="624"/>
              </a:spcBef>
              <a:spcAft>
                <a:spcPts val="0"/>
              </a:spcAft>
              <a:buSzPct val="100000"/>
              <a:buChar char="–"/>
            </a:pPr>
            <a:r>
              <a:rPr lang="en-US" dirty="0">
                <a:latin typeface="+mn-lt"/>
              </a:rPr>
              <a:t>Inefficiently </a:t>
            </a:r>
            <a:r>
              <a:rPr lang="en-US" b="1" dirty="0">
                <a:latin typeface="+mn-lt"/>
              </a:rPr>
              <a:t>low quantity</a:t>
            </a:r>
            <a:endParaRPr dirty="0">
              <a:latin typeface="+mn-lt"/>
            </a:endParaRPr>
          </a:p>
          <a:p>
            <a:pPr marL="720725" lvl="1" indent="-366713" algn="l" rtl="0">
              <a:lnSpc>
                <a:spcPct val="100000"/>
              </a:lnSpc>
              <a:spcBef>
                <a:spcPts val="624"/>
              </a:spcBef>
              <a:spcAft>
                <a:spcPts val="0"/>
              </a:spcAft>
              <a:buSzPct val="100000"/>
              <a:buChar char="–"/>
            </a:pPr>
            <a:r>
              <a:rPr lang="en-US" b="1" dirty="0">
                <a:latin typeface="+mn-lt"/>
              </a:rPr>
              <a:t>Inefficient</a:t>
            </a:r>
            <a:r>
              <a:rPr lang="en-US" dirty="0">
                <a:latin typeface="+mn-lt"/>
              </a:rPr>
              <a:t> </a:t>
            </a:r>
            <a:r>
              <a:rPr lang="en-US" b="1" dirty="0">
                <a:latin typeface="+mn-lt"/>
              </a:rPr>
              <a:t>allocation</a:t>
            </a:r>
            <a:r>
              <a:rPr lang="en-US" dirty="0">
                <a:latin typeface="+mn-lt"/>
              </a:rPr>
              <a:t> to customers</a:t>
            </a:r>
            <a:endParaRPr dirty="0">
              <a:latin typeface="+mn-lt"/>
            </a:endParaRPr>
          </a:p>
          <a:p>
            <a:pPr marL="720725" lvl="1" indent="-366713" algn="l" rtl="0">
              <a:lnSpc>
                <a:spcPct val="100000"/>
              </a:lnSpc>
              <a:spcBef>
                <a:spcPts val="624"/>
              </a:spcBef>
              <a:spcAft>
                <a:spcPts val="0"/>
              </a:spcAft>
              <a:buSzPct val="100000"/>
              <a:buChar char="–"/>
            </a:pPr>
            <a:r>
              <a:rPr lang="en-US" b="1" dirty="0">
                <a:latin typeface="+mn-lt"/>
              </a:rPr>
              <a:t>Wasted</a:t>
            </a:r>
            <a:r>
              <a:rPr lang="en-US" dirty="0">
                <a:latin typeface="+mn-lt"/>
              </a:rPr>
              <a:t> </a:t>
            </a:r>
            <a:r>
              <a:rPr lang="en-US" b="1" dirty="0">
                <a:latin typeface="+mn-lt"/>
              </a:rPr>
              <a:t>resources</a:t>
            </a:r>
            <a:endParaRPr dirty="0">
              <a:latin typeface="+mn-lt"/>
            </a:endParaRPr>
          </a:p>
          <a:p>
            <a:pPr marL="720725" lvl="1" indent="-366713" algn="l" rtl="0">
              <a:lnSpc>
                <a:spcPct val="100000"/>
              </a:lnSpc>
              <a:spcBef>
                <a:spcPts val="624"/>
              </a:spcBef>
              <a:spcAft>
                <a:spcPts val="0"/>
              </a:spcAft>
              <a:buSzPct val="100000"/>
              <a:buChar char="–"/>
            </a:pPr>
            <a:r>
              <a:rPr lang="en-US" dirty="0">
                <a:latin typeface="+mn-lt"/>
              </a:rPr>
              <a:t>Inefficiently </a:t>
            </a:r>
            <a:r>
              <a:rPr lang="en-US" b="1" dirty="0">
                <a:latin typeface="+mn-lt"/>
              </a:rPr>
              <a:t>low</a:t>
            </a:r>
            <a:r>
              <a:rPr lang="en-US" dirty="0">
                <a:latin typeface="+mn-lt"/>
              </a:rPr>
              <a:t> </a:t>
            </a:r>
            <a:r>
              <a:rPr lang="en-US" b="1" dirty="0">
                <a:latin typeface="+mn-lt"/>
              </a:rPr>
              <a:t>quality</a:t>
            </a:r>
            <a:endParaRPr dirty="0">
              <a:latin typeface="+mn-lt"/>
            </a:endParaRPr>
          </a:p>
          <a:p>
            <a:pPr marL="720725" lvl="1" indent="-366713" algn="l" rtl="0">
              <a:lnSpc>
                <a:spcPct val="100000"/>
              </a:lnSpc>
              <a:spcBef>
                <a:spcPts val="624"/>
              </a:spcBef>
              <a:spcAft>
                <a:spcPts val="0"/>
              </a:spcAft>
              <a:buSzPct val="100000"/>
              <a:buChar char="–"/>
            </a:pPr>
            <a:r>
              <a:rPr lang="en-US" b="1" dirty="0">
                <a:latin typeface="+mn-lt"/>
              </a:rPr>
              <a:t>Black</a:t>
            </a:r>
            <a:r>
              <a:rPr lang="en-US" dirty="0">
                <a:latin typeface="+mn-lt"/>
              </a:rPr>
              <a:t> </a:t>
            </a:r>
            <a:r>
              <a:rPr lang="en-US" b="1" dirty="0">
                <a:latin typeface="+mn-lt"/>
              </a:rPr>
              <a:t>markets</a:t>
            </a:r>
            <a:endParaRPr dirty="0">
              <a:latin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8"/>
          <p:cNvSpPr txBox="1">
            <a:spLocks noGrp="1"/>
          </p:cNvSpPr>
          <p:nvPr>
            <p:ph type="title"/>
          </p:nvPr>
        </p:nvSpPr>
        <p:spPr>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200"/>
              <a:buNone/>
            </a:pPr>
            <a:r>
              <a:rPr lang="en-US" dirty="0">
                <a:latin typeface="+mn-lt"/>
              </a:rPr>
              <a:t>INEFFICIENTLY LOW QUANTITY GRAPHED</a:t>
            </a:r>
            <a:endParaRPr sz="4000" dirty="0">
              <a:latin typeface="+mn-lt"/>
            </a:endParaRPr>
          </a:p>
        </p:txBody>
      </p:sp>
      <p:sp>
        <p:nvSpPr>
          <p:cNvPr id="6" name="Google Shape;95;p8">
            <a:extLst>
              <a:ext uri="{FF2B5EF4-FFF2-40B4-BE49-F238E27FC236}">
                <a16:creationId xmlns:a16="http://schemas.microsoft.com/office/drawing/2014/main" id="{1D0DC928-A29A-AE4A-28F1-5AB2CB288882}"/>
              </a:ext>
            </a:extLst>
          </p:cNvPr>
          <p:cNvSpPr txBox="1">
            <a:spLocks noGrp="1"/>
          </p:cNvSpPr>
          <p:nvPr>
            <p:ph type="body" idx="1"/>
          </p:nvPr>
        </p:nvSpPr>
        <p:spPr>
          <a:xfrm>
            <a:off x="3501767" y="1212229"/>
            <a:ext cx="3123985" cy="50890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dirty="0">
                <a:solidFill>
                  <a:srgbClr val="000000"/>
                </a:solidFill>
                <a:latin typeface="+mn-lt"/>
                <a:ea typeface="Arial"/>
                <a:cs typeface="Arial"/>
                <a:sym typeface="Arial"/>
              </a:rPr>
              <a:t>Figure 3</a:t>
            </a:r>
            <a:endParaRPr dirty="0">
              <a:latin typeface="+mn-lt"/>
            </a:endParaRPr>
          </a:p>
        </p:txBody>
      </p:sp>
      <p:pic>
        <p:nvPicPr>
          <p:cNvPr id="2" name="Picture 1" descr="A graph shows monthly rent per apartment against the quantity of apartments in millions and shows the effect of a price ceiling on quantity.&#10;The x-axis is labeled Quantity of apartments (millions) and shows markings from 1.6 to 2.4 in increments of 0.2 million apartments. The y-axis is labeled Monthly rent (per apartment) and shows markings from 600 to 1,400 dollars in increments of 200 dollars. An upward sloping linear supply curve intersects a downward sloping linear demand curve at the equilibrium point:&#10;• E (2.0, 1,000)&#10;A horizontal line labeled Price ceiling extends from 800 dollars on the y-axis and intersects the curves below the equilibrium where the quantity supplied is less than the quantity demanded.&#10;• The supply curve intersects the price ceiling at (1.8, 800) where 1.8 million apartments is the quantity supplied with rent control.&#10;• The demand at the quantity of 1.8 million apartments is (1.8, 1,200).&#10;The shaded triangular area below the demand curve and above the supply curve is labeled Deadweight loss from fall in number of apartments rented and is bounded by the points:&#10;• (1.8, 800).&#10;• (1.8, 1,200).&#10;• E (2.0, 1,000).">
            <a:extLst>
              <a:ext uri="{FF2B5EF4-FFF2-40B4-BE49-F238E27FC236}">
                <a16:creationId xmlns:a16="http://schemas.microsoft.com/office/drawing/2014/main" id="{6A10E83D-C91E-0487-F8AD-17294075AC53}"/>
              </a:ext>
            </a:extLst>
          </p:cNvPr>
          <p:cNvPicPr>
            <a:picLocks noChangeAspect="1"/>
          </p:cNvPicPr>
          <p:nvPr/>
        </p:nvPicPr>
        <p:blipFill>
          <a:blip r:embed="rId3"/>
          <a:stretch>
            <a:fillRect/>
          </a:stretch>
        </p:blipFill>
        <p:spPr>
          <a:xfrm>
            <a:off x="9448398" y="1803395"/>
            <a:ext cx="464353" cy="288930"/>
          </a:xfrm>
          <a:prstGeom prst="rect">
            <a:avLst/>
          </a:prstGeom>
        </p:spPr>
      </p:pic>
      <p:pic>
        <p:nvPicPr>
          <p:cNvPr id="96" name="Google Shape;96;p8">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2201439" y="1514893"/>
            <a:ext cx="4587889" cy="4113709"/>
          </a:xfrm>
          <a:prstGeom prst="rect">
            <a:avLst/>
          </a:prstGeom>
          <a:noFill/>
          <a:ln>
            <a:noFill/>
          </a:ln>
        </p:spPr>
      </p:pic>
      <p:pic>
        <p:nvPicPr>
          <p:cNvPr id="97" name="Google Shape;97;p8">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2201438" y="1516479"/>
            <a:ext cx="4587889" cy="4221856"/>
          </a:xfrm>
          <a:prstGeom prst="rect">
            <a:avLst/>
          </a:prstGeom>
          <a:noFill/>
          <a:ln>
            <a:noFill/>
          </a:ln>
        </p:spPr>
      </p:pic>
      <p:pic>
        <p:nvPicPr>
          <p:cNvPr id="98" name="Google Shape;98;p8">
            <a:extLst>
              <a:ext uri="{C183D7F6-B498-43B3-948B-1728B52AA6E4}">
                <adec:decorative xmlns:adec="http://schemas.microsoft.com/office/drawing/2017/decorative" val="1"/>
              </a:ext>
            </a:extLst>
          </p:cNvPr>
          <p:cNvPicPr preferRelativeResize="0"/>
          <p:nvPr/>
        </p:nvPicPr>
        <p:blipFill rotWithShape="1">
          <a:blip r:embed="rId6">
            <a:alphaModFix/>
          </a:blip>
          <a:srcRect/>
          <a:stretch/>
        </p:blipFill>
        <p:spPr>
          <a:xfrm>
            <a:off x="2201436" y="1516480"/>
            <a:ext cx="4587889" cy="4221856"/>
          </a:xfrm>
          <a:prstGeom prst="rect">
            <a:avLst/>
          </a:prstGeom>
          <a:noFill/>
          <a:ln>
            <a:noFill/>
          </a:ln>
        </p:spPr>
      </p:pic>
      <p:pic>
        <p:nvPicPr>
          <p:cNvPr id="99" name="Google Shape;99;p8">
            <a:extLst>
              <a:ext uri="{C183D7F6-B498-43B3-948B-1728B52AA6E4}">
                <adec:decorative xmlns:adec="http://schemas.microsoft.com/office/drawing/2017/decorative" val="1"/>
              </a:ext>
            </a:extLst>
          </p:cNvPr>
          <p:cNvPicPr preferRelativeResize="0"/>
          <p:nvPr/>
        </p:nvPicPr>
        <p:blipFill rotWithShape="1">
          <a:blip r:embed="rId7">
            <a:alphaModFix/>
          </a:blip>
          <a:srcRect/>
          <a:stretch/>
        </p:blipFill>
        <p:spPr>
          <a:xfrm>
            <a:off x="2201437" y="1516483"/>
            <a:ext cx="4587889" cy="4221856"/>
          </a:xfrm>
          <a:prstGeom prst="rect">
            <a:avLst/>
          </a:prstGeom>
          <a:noFill/>
          <a:ln>
            <a:noFill/>
          </a:ln>
        </p:spPr>
      </p:pic>
      <p:sp>
        <p:nvSpPr>
          <p:cNvPr id="5" name="Google Shape;100;p8">
            <a:extLst>
              <a:ext uri="{FF2B5EF4-FFF2-40B4-BE49-F238E27FC236}">
                <a16:creationId xmlns:a16="http://schemas.microsoft.com/office/drawing/2014/main" id="{FDB0DEC8-D69F-1F23-9D98-E4AB9809AE78}"/>
              </a:ext>
            </a:extLst>
          </p:cNvPr>
          <p:cNvSpPr txBox="1">
            <a:spLocks noGrp="1"/>
          </p:cNvSpPr>
          <p:nvPr>
            <p:ph sz="quarter" idx="10"/>
          </p:nvPr>
        </p:nvSpPr>
        <p:spPr>
          <a:xfrm>
            <a:off x="117582" y="6246403"/>
            <a:ext cx="9804186" cy="99442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sz="2600" i="1" dirty="0">
                <a:solidFill>
                  <a:schemeClr val="tx1"/>
                </a:solidFill>
                <a:latin typeface="+mn-lt"/>
              </a:rPr>
              <a:t>The area of the shaded triangle corresponds to the amount of total surplus lost due to the inefficiently low quantity transacted.</a:t>
            </a:r>
            <a:endParaRPr sz="2600" dirty="0">
              <a:solidFill>
                <a:schemeClr val="tx1"/>
              </a:solidFill>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1"/>
                                          </p:stCondLst>
                                        </p:cTn>
                                        <p:tgtEl>
                                          <p:spTgt spid="96"/>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9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1"/>
                                          </p:stCondLst>
                                        </p:cTn>
                                        <p:tgtEl>
                                          <p:spTgt spid="97"/>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9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1"/>
                                          </p:stCondLst>
                                        </p:cTn>
                                        <p:tgtEl>
                                          <p:spTgt spid="98"/>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9"/>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INEFFICIENT ALLOCATION TO CUSTOMERS</a:t>
            </a:r>
            <a:endParaRPr dirty="0">
              <a:latin typeface="+mn-lt"/>
            </a:endParaRPr>
          </a:p>
        </p:txBody>
      </p:sp>
      <p:sp>
        <p:nvSpPr>
          <p:cNvPr id="106" name="Google Shape;106;p9"/>
          <p:cNvSpPr txBox="1">
            <a:spLocks noGrp="1"/>
          </p:cNvSpPr>
          <p:nvPr>
            <p:ph type="body" idx="1"/>
          </p:nvPr>
        </p:nvSpPr>
        <p:spPr>
          <a:xfrm>
            <a:off x="117582" y="1933292"/>
            <a:ext cx="9804186" cy="3781708"/>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SzPts val="2800"/>
              <a:buChar char="•"/>
            </a:pPr>
            <a:r>
              <a:rPr lang="en-US" dirty="0">
                <a:latin typeface="+mn-lt"/>
              </a:rPr>
              <a:t>Price controls lead to misallocation of apartments: people who badly need a place to live may not find one, but some apartments may be occupied by people with much less urgent needs.</a:t>
            </a:r>
            <a:endParaRPr dirty="0">
              <a:latin typeface="+mn-lt"/>
            </a:endParaRPr>
          </a:p>
          <a:p>
            <a:pPr marL="354013" lvl="0" indent="-354013" algn="l" rtl="0">
              <a:lnSpc>
                <a:spcPct val="100000"/>
              </a:lnSpc>
              <a:spcBef>
                <a:spcPts val="1224"/>
              </a:spcBef>
              <a:spcAft>
                <a:spcPts val="0"/>
              </a:spcAft>
              <a:buSzPts val="2800"/>
              <a:buChar char="•"/>
            </a:pPr>
            <a:r>
              <a:rPr lang="en-US" dirty="0">
                <a:latin typeface="+mn-lt"/>
              </a:rPr>
              <a:t>Under rent control, people usually get apartments through luck or personal connections.</a:t>
            </a:r>
            <a:endParaRPr dirty="0">
              <a:latin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0"/>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WASTED RESOURCES</a:t>
            </a:r>
            <a:endParaRPr dirty="0">
              <a:latin typeface="+mn-lt"/>
            </a:endParaRPr>
          </a:p>
        </p:txBody>
      </p:sp>
      <p:sp>
        <p:nvSpPr>
          <p:cNvPr id="112" name="Google Shape;112;p10"/>
          <p:cNvSpPr txBox="1">
            <a:spLocks noGrp="1"/>
          </p:cNvSpPr>
          <p:nvPr>
            <p:ph type="body" idx="1"/>
          </p:nvPr>
        </p:nvSpPr>
        <p:spPr>
          <a:xfrm>
            <a:off x="117582" y="1933292"/>
            <a:ext cx="9804186" cy="4924708"/>
          </a:xfrm>
          <a:prstGeom prst="rect">
            <a:avLst/>
          </a:prstGeom>
          <a:noFill/>
          <a:ln>
            <a:noFill/>
          </a:ln>
        </p:spPr>
        <p:txBody>
          <a:bodyPr spcFirstLastPara="1" wrap="square" lIns="91425" tIns="91425" rIns="91425" bIns="91425" anchor="t" anchorCtr="0">
            <a:normAutofit lnSpcReduction="10000"/>
          </a:bodyPr>
          <a:lstStyle/>
          <a:p>
            <a:pPr marL="354013" lvl="0" indent="-354013" algn="l" rtl="0">
              <a:lnSpc>
                <a:spcPct val="110000"/>
              </a:lnSpc>
              <a:spcBef>
                <a:spcPts val="0"/>
              </a:spcBef>
              <a:spcAft>
                <a:spcPts val="0"/>
              </a:spcAft>
              <a:buSzPct val="100000"/>
              <a:buChar char="•"/>
            </a:pPr>
            <a:r>
              <a:rPr lang="en-US" dirty="0">
                <a:latin typeface="+mn-lt"/>
              </a:rPr>
              <a:t>People expend money, effort, and time to cope with shortages caused by the price ceiling.</a:t>
            </a:r>
            <a:endParaRPr dirty="0">
              <a:latin typeface="+mn-lt"/>
            </a:endParaRPr>
          </a:p>
          <a:p>
            <a:pPr marL="354013" lvl="0" indent="-354013" algn="l" rtl="0">
              <a:lnSpc>
                <a:spcPct val="110000"/>
              </a:lnSpc>
              <a:spcBef>
                <a:spcPts val="1824"/>
              </a:spcBef>
              <a:spcAft>
                <a:spcPts val="0"/>
              </a:spcAft>
              <a:buSzPct val="100000"/>
              <a:buChar char="•"/>
            </a:pPr>
            <a:r>
              <a:rPr lang="en-US" dirty="0">
                <a:latin typeface="+mn-lt"/>
              </a:rPr>
              <a:t>Back in 1979, U.S. price controls on gasoline led to shortages that forced millions of Americans to wait in line at gas stations for hours each week.</a:t>
            </a:r>
            <a:endParaRPr dirty="0">
              <a:latin typeface="+mn-lt"/>
            </a:endParaRPr>
          </a:p>
          <a:p>
            <a:pPr marL="354013" lvl="0" indent="-354013" algn="l" rtl="0">
              <a:lnSpc>
                <a:spcPct val="110000"/>
              </a:lnSpc>
              <a:spcBef>
                <a:spcPts val="1824"/>
              </a:spcBef>
              <a:spcAft>
                <a:spcPts val="0"/>
              </a:spcAft>
              <a:buSzPct val="100000"/>
              <a:buChar char="•"/>
            </a:pPr>
            <a:r>
              <a:rPr lang="en-US" dirty="0">
                <a:latin typeface="+mn-lt"/>
              </a:rPr>
              <a:t>The opportunity cost of the time spent in lines—the wages not earned, the leisure time not enjoyed—constituted wasted resources.</a:t>
            </a:r>
            <a:endParaRPr dirty="0">
              <a:latin typeface="+mn-lt"/>
            </a:endParaRPr>
          </a:p>
          <a:p>
            <a:pPr marL="354013" lvl="0" indent="-354013" algn="l" rtl="0">
              <a:lnSpc>
                <a:spcPct val="110000"/>
              </a:lnSpc>
              <a:spcBef>
                <a:spcPts val="1824"/>
              </a:spcBef>
              <a:spcAft>
                <a:spcPts val="0"/>
              </a:spcAft>
              <a:buSzPct val="100000"/>
              <a:buChar char="•"/>
            </a:pPr>
            <a:r>
              <a:rPr lang="en-US" dirty="0">
                <a:latin typeface="+mn-lt"/>
              </a:rPr>
              <a:t>Rent control creates missed opportunities.</a:t>
            </a:r>
            <a:endParaRPr dirty="0">
              <a:latin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1"/>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INEFFICIENTLY LOW QUALITY</a:t>
            </a:r>
            <a:endParaRPr dirty="0">
              <a:latin typeface="+mn-lt"/>
            </a:endParaRPr>
          </a:p>
        </p:txBody>
      </p:sp>
      <p:sp>
        <p:nvSpPr>
          <p:cNvPr id="118" name="Google Shape;118;p11"/>
          <p:cNvSpPr txBox="1">
            <a:spLocks noGrp="1"/>
          </p:cNvSpPr>
          <p:nvPr>
            <p:ph type="body" idx="1"/>
          </p:nvPr>
        </p:nvSpPr>
        <p:spPr>
          <a:xfrm>
            <a:off x="127107" y="1360980"/>
            <a:ext cx="9804186" cy="5547820"/>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SzPts val="2400"/>
              <a:buChar char="•"/>
            </a:pPr>
            <a:r>
              <a:rPr lang="en-US" sz="2600" dirty="0">
                <a:latin typeface="+mn-lt"/>
              </a:rPr>
              <a:t>At the controlled price, sellers have more customers than goods.</a:t>
            </a:r>
            <a:endParaRPr sz="2600" dirty="0">
              <a:latin typeface="+mn-lt"/>
            </a:endParaRPr>
          </a:p>
          <a:p>
            <a:pPr marL="720725" lvl="1" indent="-366713" algn="l" rtl="0">
              <a:lnSpc>
                <a:spcPct val="100000"/>
              </a:lnSpc>
              <a:spcBef>
                <a:spcPts val="1224"/>
              </a:spcBef>
              <a:spcAft>
                <a:spcPts val="0"/>
              </a:spcAft>
              <a:buSzPts val="2400"/>
              <a:buChar char="–"/>
            </a:pPr>
            <a:r>
              <a:rPr lang="en-US" sz="2400" dirty="0">
                <a:latin typeface="+mn-lt"/>
              </a:rPr>
              <a:t>In a free market, this would be an opportunity to profit by raising prices.</a:t>
            </a:r>
            <a:endParaRPr sz="2400" dirty="0">
              <a:latin typeface="+mn-lt"/>
            </a:endParaRPr>
          </a:p>
          <a:p>
            <a:pPr marL="720725" lvl="1" indent="-366713" algn="l" rtl="0">
              <a:lnSpc>
                <a:spcPct val="100000"/>
              </a:lnSpc>
              <a:spcBef>
                <a:spcPts val="1224"/>
              </a:spcBef>
              <a:spcAft>
                <a:spcPts val="0"/>
              </a:spcAft>
              <a:buSzPts val="2400"/>
              <a:buChar char="–"/>
            </a:pPr>
            <a:r>
              <a:rPr lang="en-US" sz="2400" b="1" dirty="0">
                <a:latin typeface="+mn-lt"/>
              </a:rPr>
              <a:t>But when prices are controlled, sellers cannot raise prices.</a:t>
            </a:r>
            <a:endParaRPr sz="2400" dirty="0">
              <a:latin typeface="+mn-lt"/>
            </a:endParaRPr>
          </a:p>
          <a:p>
            <a:pPr marL="720725" lvl="1" indent="-366713" algn="l" rtl="0">
              <a:lnSpc>
                <a:spcPct val="100000"/>
              </a:lnSpc>
              <a:spcBef>
                <a:spcPts val="1224"/>
              </a:spcBef>
              <a:spcAft>
                <a:spcPts val="0"/>
              </a:spcAft>
              <a:buSzPts val="2400"/>
              <a:buChar char="–"/>
            </a:pPr>
            <a:r>
              <a:rPr lang="en-US" sz="2400" dirty="0">
                <a:latin typeface="+mn-lt"/>
              </a:rPr>
              <a:t>Sellers respond to this problem in two ways:</a:t>
            </a:r>
            <a:endParaRPr sz="2400" dirty="0">
              <a:latin typeface="+mn-lt"/>
            </a:endParaRPr>
          </a:p>
          <a:p>
            <a:pPr marL="1074738" lvl="2" indent="-354013" algn="l" rtl="0">
              <a:lnSpc>
                <a:spcPct val="100000"/>
              </a:lnSpc>
              <a:spcBef>
                <a:spcPts val="1224"/>
              </a:spcBef>
              <a:spcAft>
                <a:spcPts val="0"/>
              </a:spcAft>
              <a:buSzPts val="2400"/>
              <a:buChar char="▪"/>
            </a:pPr>
            <a:r>
              <a:rPr lang="en-US" sz="2200" b="1" dirty="0">
                <a:latin typeface="+mn-lt"/>
              </a:rPr>
              <a:t>Reduce quality</a:t>
            </a:r>
            <a:endParaRPr sz="2200" dirty="0">
              <a:latin typeface="+mn-lt"/>
            </a:endParaRPr>
          </a:p>
          <a:p>
            <a:pPr marL="1074738" lvl="2" indent="-354013" algn="l" rtl="0">
              <a:lnSpc>
                <a:spcPct val="100000"/>
              </a:lnSpc>
              <a:spcBef>
                <a:spcPts val="1224"/>
              </a:spcBef>
              <a:spcAft>
                <a:spcPts val="0"/>
              </a:spcAft>
              <a:buSzPts val="2400"/>
              <a:buChar char="▪"/>
            </a:pPr>
            <a:r>
              <a:rPr lang="en-US" sz="2200" b="1" dirty="0">
                <a:latin typeface="+mn-lt"/>
              </a:rPr>
              <a:t>Reduce service</a:t>
            </a:r>
            <a:endParaRPr sz="2200" dirty="0">
              <a:latin typeface="+mn-lt"/>
            </a:endParaRPr>
          </a:p>
          <a:p>
            <a:pPr marL="354013" lvl="0" indent="-354013" algn="l" rtl="0">
              <a:lnSpc>
                <a:spcPct val="100000"/>
              </a:lnSpc>
              <a:spcBef>
                <a:spcPts val="1224"/>
              </a:spcBef>
              <a:spcAft>
                <a:spcPts val="0"/>
              </a:spcAft>
              <a:buSzPts val="2400"/>
              <a:buChar char="•"/>
            </a:pPr>
            <a:r>
              <a:rPr lang="en-US" sz="2600" dirty="0">
                <a:latin typeface="+mn-lt"/>
              </a:rPr>
              <a:t>Landlords of r</a:t>
            </a:r>
            <a:r>
              <a:rPr lang="en-US" sz="2600" dirty="0">
                <a:solidFill>
                  <a:schemeClr val="tx1"/>
                </a:solidFill>
                <a:latin typeface="+mn-lt"/>
              </a:rPr>
              <a:t>ent-controlled housing have no incentive to provide better conditions</a:t>
            </a:r>
            <a:r>
              <a:rPr lang="en-US" sz="2600" dirty="0">
                <a:latin typeface="+mn-lt"/>
              </a:rPr>
              <a:t>.</a:t>
            </a:r>
            <a:endParaRPr sz="2600" dirty="0">
              <a:solidFill>
                <a:srgbClr val="3F3F3F"/>
              </a:solidFill>
              <a:latin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12"/>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SHADOW MARKETS</a:t>
            </a:r>
            <a:endParaRPr dirty="0">
              <a:latin typeface="+mn-lt"/>
            </a:endParaRPr>
          </a:p>
        </p:txBody>
      </p:sp>
      <p:sp>
        <p:nvSpPr>
          <p:cNvPr id="124" name="Google Shape;124;p12"/>
          <p:cNvSpPr txBox="1">
            <a:spLocks noGrp="1"/>
          </p:cNvSpPr>
          <p:nvPr>
            <p:ph type="body" idx="1"/>
          </p:nvPr>
        </p:nvSpPr>
        <p:spPr>
          <a:xfrm>
            <a:off x="117582" y="1933292"/>
            <a:ext cx="9804186" cy="4033168"/>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Clr>
                <a:srgbClr val="4E4E4E"/>
              </a:buClr>
              <a:buSzPts val="2800"/>
              <a:buFont typeface="Arial"/>
              <a:buChar char="•"/>
            </a:pPr>
            <a:r>
              <a:rPr lang="en-US" dirty="0">
                <a:latin typeface="+mn-lt"/>
              </a:rPr>
              <a:t>A </a:t>
            </a:r>
            <a:r>
              <a:rPr lang="en-US" b="1" dirty="0">
                <a:latin typeface="+mn-lt"/>
              </a:rPr>
              <a:t>shadow market</a:t>
            </a:r>
            <a:r>
              <a:rPr lang="en-US" dirty="0">
                <a:latin typeface="+mn-lt"/>
              </a:rPr>
              <a:t> is a market in which goods or services are bought and sold illegally—either because they are prohibited or because the equilibrium price is illegal.</a:t>
            </a:r>
            <a:endParaRPr dirty="0">
              <a:latin typeface="+mn-lt"/>
            </a:endParaRPr>
          </a:p>
          <a:p>
            <a:pPr marL="354013" lvl="0" indent="-354013" algn="l" rtl="0">
              <a:lnSpc>
                <a:spcPct val="100000"/>
              </a:lnSpc>
              <a:spcBef>
                <a:spcPts val="624"/>
              </a:spcBef>
              <a:spcAft>
                <a:spcPts val="0"/>
              </a:spcAft>
              <a:buClr>
                <a:srgbClr val="4E4E4E"/>
              </a:buClr>
              <a:buSzPts val="2800"/>
              <a:buFont typeface="Arial"/>
              <a:buChar char="•"/>
            </a:pPr>
            <a:r>
              <a:rPr lang="en-US" dirty="0">
                <a:latin typeface="+mn-lt"/>
              </a:rPr>
              <a:t>Some tenants are willing to bribe landlords.</a:t>
            </a:r>
            <a:endParaRPr dirty="0">
              <a:latin typeface="+mn-lt"/>
            </a:endParaRPr>
          </a:p>
          <a:p>
            <a:pPr marL="354013" lvl="0" indent="-354013" algn="l" rtl="0">
              <a:lnSpc>
                <a:spcPct val="100000"/>
              </a:lnSpc>
              <a:spcBef>
                <a:spcPts val="624"/>
              </a:spcBef>
              <a:spcAft>
                <a:spcPts val="0"/>
              </a:spcAft>
              <a:buClr>
                <a:srgbClr val="4E4E4E"/>
              </a:buClr>
              <a:buSzPts val="2800"/>
              <a:buFont typeface="Arial"/>
              <a:buChar char="•"/>
            </a:pPr>
            <a:r>
              <a:rPr lang="en-US" dirty="0">
                <a:latin typeface="+mn-lt"/>
              </a:rPr>
              <a:t>Shadow markets encourage disrespect for the law in general and worsens the position of those who are honest.</a:t>
            </a:r>
            <a:endParaRPr dirty="0">
              <a:latin typeface="+mn-lt"/>
            </a:endParaRPr>
          </a:p>
          <a:p>
            <a:pPr marL="354013" lvl="0" indent="-354013" algn="l" rtl="0">
              <a:lnSpc>
                <a:spcPct val="100000"/>
              </a:lnSpc>
              <a:spcBef>
                <a:spcPts val="624"/>
              </a:spcBef>
              <a:spcAft>
                <a:spcPts val="0"/>
              </a:spcAft>
              <a:buClr>
                <a:srgbClr val="4E4E4E"/>
              </a:buClr>
              <a:buSzPts val="2800"/>
              <a:buFont typeface="Arial"/>
              <a:buChar char="•"/>
            </a:pPr>
            <a:r>
              <a:rPr lang="en-US" dirty="0">
                <a:latin typeface="+mn-lt"/>
              </a:rPr>
              <a:t>Shadow markets can diminish some of the inefficiencies, but in the end, society as a whole is made worse.</a:t>
            </a:r>
            <a:endParaRPr dirty="0">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49751-9466-4F58-970C-A539DA357BA3}"/>
              </a:ext>
            </a:extLst>
          </p:cNvPr>
          <p:cNvSpPr>
            <a:spLocks noGrp="1"/>
          </p:cNvSpPr>
          <p:nvPr>
            <p:ph type="title"/>
          </p:nvPr>
        </p:nvSpPr>
        <p:spPr>
          <a:xfrm>
            <a:off x="0" y="0"/>
            <a:ext cx="10058400" cy="1195405"/>
          </a:xfrm>
        </p:spPr>
        <p:txBody>
          <a:bodyPr>
            <a:normAutofit fontScale="90000"/>
          </a:bodyPr>
          <a:lstStyle/>
          <a:p>
            <a:r>
              <a:rPr lang="en-US" b="0" i="0" dirty="0">
                <a:solidFill>
                  <a:srgbClr val="2A2A2A"/>
                </a:solidFill>
                <a:effectLst/>
                <a:latin typeface="Arial" panose="020B0604020202020204" pitchFamily="34" charset="0"/>
                <a:hlinkClick r:id="rId2"/>
              </a:rPr>
              <a:t>The quality of New York City rent-regulated housing is getting substantially worse</a:t>
            </a:r>
            <a:r>
              <a:rPr lang="en-US" b="0" i="0" dirty="0">
                <a:solidFill>
                  <a:srgbClr val="2A2A2A"/>
                </a:solidFill>
                <a:effectLst/>
                <a:latin typeface="Arial" panose="020B0604020202020204" pitchFamily="34" charset="0"/>
              </a:rPr>
              <a:t>. (New York Post, 2023)</a:t>
            </a:r>
            <a:endParaRPr lang="en-US" dirty="0"/>
          </a:p>
        </p:txBody>
      </p:sp>
      <p:sp>
        <p:nvSpPr>
          <p:cNvPr id="3" name="Text Placeholder 2">
            <a:extLst>
              <a:ext uri="{FF2B5EF4-FFF2-40B4-BE49-F238E27FC236}">
                <a16:creationId xmlns:a16="http://schemas.microsoft.com/office/drawing/2014/main" id="{05E96B65-58D5-4985-8227-0E3C2EE55129}"/>
              </a:ext>
            </a:extLst>
          </p:cNvPr>
          <p:cNvSpPr>
            <a:spLocks noGrp="1"/>
          </p:cNvSpPr>
          <p:nvPr>
            <p:ph type="body" idx="1"/>
          </p:nvPr>
        </p:nvSpPr>
        <p:spPr>
          <a:xfrm>
            <a:off x="127107" y="1535289"/>
            <a:ext cx="9804186" cy="5136443"/>
          </a:xfrm>
        </p:spPr>
        <p:txBody>
          <a:bodyPr>
            <a:normAutofit/>
          </a:bodyPr>
          <a:lstStyle/>
          <a:p>
            <a:r>
              <a:rPr lang="en-US" b="0" i="0" dirty="0">
                <a:solidFill>
                  <a:srgbClr val="2A2A2A"/>
                </a:solidFill>
                <a:effectLst/>
                <a:latin typeface="Arial" panose="020B0604020202020204" pitchFamily="34" charset="0"/>
              </a:rPr>
              <a:t>2022 Census Bureau Housing and Vacancy Survey: A third of rent-regulated units have “rodents” — almost twice the rate of unregulated apartments.</a:t>
            </a:r>
          </a:p>
          <a:p>
            <a:endParaRPr lang="en-US" dirty="0">
              <a:solidFill>
                <a:srgbClr val="2A2A2A"/>
              </a:solidFill>
              <a:latin typeface="Arial" panose="020B0604020202020204" pitchFamily="34" charset="0"/>
            </a:endParaRPr>
          </a:p>
          <a:p>
            <a:r>
              <a:rPr lang="en-US" b="0" i="0" dirty="0">
                <a:solidFill>
                  <a:srgbClr val="2A2A2A"/>
                </a:solidFill>
                <a:effectLst/>
                <a:latin typeface="Arial" panose="020B0604020202020204" pitchFamily="34" charset="0"/>
              </a:rPr>
              <a:t>The regulated units also have twice as many leaks (23%, vs. 11%) and three times as many heating breakdowns (17%, vs. 5%).</a:t>
            </a:r>
          </a:p>
          <a:p>
            <a:endParaRPr lang="en-US" dirty="0">
              <a:solidFill>
                <a:srgbClr val="2A2A2A"/>
              </a:solidFill>
              <a:latin typeface="Arial" panose="020B0604020202020204" pitchFamily="34" charset="0"/>
            </a:endParaRPr>
          </a:p>
          <a:p>
            <a:r>
              <a:rPr lang="en-US" b="0" i="0" dirty="0">
                <a:solidFill>
                  <a:srgbClr val="2A2A2A"/>
                </a:solidFill>
                <a:effectLst/>
                <a:latin typeface="Arial" panose="020B0604020202020204" pitchFamily="34" charset="0"/>
              </a:rPr>
              <a:t>Three times as many “stabilized units” have mold; twice as many have toilet and elevator breakdowns.</a:t>
            </a:r>
            <a:endParaRPr lang="en-US" dirty="0"/>
          </a:p>
        </p:txBody>
      </p:sp>
    </p:spTree>
    <p:extLst>
      <p:ext uri="{BB962C8B-B14F-4D97-AF65-F5344CB8AC3E}">
        <p14:creationId xmlns:p14="http://schemas.microsoft.com/office/powerpoint/2010/main" val="16983220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13"/>
          <p:cNvSpPr txBox="1">
            <a:spLocks noGrp="1"/>
          </p:cNvSpPr>
          <p:nvPr>
            <p:ph type="title"/>
          </p:nvPr>
        </p:nvSpPr>
        <p:spPr>
          <a:xfrm>
            <a:off x="0" y="130581"/>
            <a:ext cx="10058400" cy="1313851"/>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ct val="100000"/>
              <a:buNone/>
            </a:pPr>
            <a:r>
              <a:rPr lang="en-US" dirty="0">
                <a:latin typeface="+mn-lt"/>
              </a:rPr>
              <a:t>WINNERS AND LOSERS FROM RENT CONTROL</a:t>
            </a:r>
            <a:endParaRPr dirty="0">
              <a:latin typeface="+mn-lt"/>
            </a:endParaRPr>
          </a:p>
        </p:txBody>
      </p:sp>
      <p:sp>
        <p:nvSpPr>
          <p:cNvPr id="5" name="Google Shape;130;p13">
            <a:extLst>
              <a:ext uri="{FF2B5EF4-FFF2-40B4-BE49-F238E27FC236}">
                <a16:creationId xmlns:a16="http://schemas.microsoft.com/office/drawing/2014/main" id="{3C8A9D6B-A538-596A-738A-A64F3BB35A87}"/>
              </a:ext>
            </a:extLst>
          </p:cNvPr>
          <p:cNvSpPr txBox="1">
            <a:spLocks noGrp="1"/>
          </p:cNvSpPr>
          <p:nvPr>
            <p:ph type="body" idx="1"/>
          </p:nvPr>
        </p:nvSpPr>
        <p:spPr>
          <a:xfrm>
            <a:off x="4318027" y="1331905"/>
            <a:ext cx="1603097" cy="42058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dirty="0">
                <a:solidFill>
                  <a:srgbClr val="000000"/>
                </a:solidFill>
                <a:latin typeface="+mn-lt"/>
                <a:ea typeface="Arial"/>
                <a:cs typeface="Arial"/>
                <a:sym typeface="Arial"/>
              </a:rPr>
              <a:t>Figure 4</a:t>
            </a:r>
            <a:endParaRPr dirty="0">
              <a:latin typeface="+mn-lt"/>
            </a:endParaRPr>
          </a:p>
        </p:txBody>
      </p:sp>
      <p:pic>
        <p:nvPicPr>
          <p:cNvPr id="2" name="Picture 1" descr="Two graphs labeled a and b plot monthly rent per apartment on a range of 0 to 1,400 dollars against quantity of apartments on a range from 0 to 2.4 million.&#10;The x-axis on both graphs is labeled Quantity of apartments (millions) that show markings from 1.6 to 2.4 in increments of 0.2 million apartments. Each y-axis is labeled Monthly rent (per apartment) and shows markings from 600 to 1,400 dollars in increments of 200 dollars.&#10;Panel (a) is titled Before Rent Control. An upward sloping linear supply curve intersects a downward sloping linear demand curve at the equilibrium point:&#10;• E (2.0, 1,000)&#10;The areas of surplus are identified as follows:&#10;• Consumer surplus is the triangular shaded area below the demand curve but above the equilibrium price of 1,000 dollars.&#10;• Producer surplus is the triangular shaded area above the supply curve but below the equilibrium price of 1,000 dollars.&#10;Panel (b) is titled After Rent Control. An upward sloping linear supply curve intersects a downward sloping linear demand curve at the equilibrium point:&#10;• E (2.0, 1,000)&#10;A horizontal line labeled Price ceiling extends from the 800 dollars on the y-axis and intersects the supply and demand curves below the equilibrium where the quantity supplied is less than the quantity demanded.&#10;• The supply curve intersects the price ceiling at (1.8, 800) where 1.8 million apartments is the quantity supplied with rent control.&#10;• The demand for the quantity of 1.8 million apartments is (1.8, 1,200).&#10;The deadweight loss and areas of surplus are identified as follows:&#10;• The yellow shaded triangular area below the demand curve and above the supply curve is labeled Deadweight loss and is bounded by the points:&#10;◦ (1.8, 800).&#10;◦ (1.8, 1,200).&#10;◦ E (2.0, 1,000).&#10;• The Consumer surplus lies below the demand curve but above the price ceiling at 800 dollars to the left of the quantity level at 1.8 million apartments.&#10;• The Consumer surplus transferred from producers is a rectangular area bounded by the points:&#10;◦ (0, 800)&#10;◦ (0, 1,000)&#10;◦ (1.8, 800)&#10;◦ (1.8, 1,000).&#10;• The Producer surplus lies above the supply curve and below the price ceiling at 800 dollars.">
            <a:extLst>
              <a:ext uri="{FF2B5EF4-FFF2-40B4-BE49-F238E27FC236}">
                <a16:creationId xmlns:a16="http://schemas.microsoft.com/office/drawing/2014/main" id="{C4CB5EAB-FEAF-6187-4D95-DA90EE7C62EA}"/>
              </a:ext>
            </a:extLst>
          </p:cNvPr>
          <p:cNvPicPr>
            <a:picLocks noChangeAspect="1"/>
          </p:cNvPicPr>
          <p:nvPr/>
        </p:nvPicPr>
        <p:blipFill>
          <a:blip r:embed="rId3"/>
          <a:stretch>
            <a:fillRect/>
          </a:stretch>
        </p:blipFill>
        <p:spPr>
          <a:xfrm>
            <a:off x="9448398" y="1803395"/>
            <a:ext cx="464353" cy="288930"/>
          </a:xfrm>
          <a:prstGeom prst="rect">
            <a:avLst/>
          </a:prstGeom>
        </p:spPr>
      </p:pic>
      <p:pic>
        <p:nvPicPr>
          <p:cNvPr id="131" name="Google Shape;131;p13">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154807" y="1732015"/>
            <a:ext cx="9722284" cy="3922025"/>
          </a:xfrm>
          <a:prstGeom prst="rect">
            <a:avLst/>
          </a:prstGeom>
          <a:noFill/>
          <a:ln>
            <a:noFill/>
          </a:ln>
        </p:spPr>
      </p:pic>
      <p:pic>
        <p:nvPicPr>
          <p:cNvPr id="132" name="Google Shape;132;p13">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154807" y="1732015"/>
            <a:ext cx="9722284" cy="3922025"/>
          </a:xfrm>
          <a:prstGeom prst="rect">
            <a:avLst/>
          </a:prstGeom>
          <a:noFill/>
          <a:ln>
            <a:noFill/>
          </a:ln>
        </p:spPr>
      </p:pic>
      <p:pic>
        <p:nvPicPr>
          <p:cNvPr id="133" name="Google Shape;133;p13">
            <a:extLst>
              <a:ext uri="{C183D7F6-B498-43B3-948B-1728B52AA6E4}">
                <adec:decorative xmlns:adec="http://schemas.microsoft.com/office/drawing/2017/decorative" val="1"/>
              </a:ext>
            </a:extLst>
          </p:cNvPr>
          <p:cNvPicPr preferRelativeResize="0"/>
          <p:nvPr/>
        </p:nvPicPr>
        <p:blipFill rotWithShape="1">
          <a:blip r:embed="rId6">
            <a:alphaModFix/>
          </a:blip>
          <a:srcRect/>
          <a:stretch/>
        </p:blipFill>
        <p:spPr>
          <a:xfrm>
            <a:off x="154807" y="1732015"/>
            <a:ext cx="9722284" cy="3922025"/>
          </a:xfrm>
          <a:prstGeom prst="rect">
            <a:avLst/>
          </a:prstGeom>
          <a:noFill/>
          <a:ln>
            <a:noFill/>
          </a:ln>
        </p:spPr>
      </p:pic>
      <p:pic>
        <p:nvPicPr>
          <p:cNvPr id="134" name="Google Shape;134;p13">
            <a:extLst>
              <a:ext uri="{C183D7F6-B498-43B3-948B-1728B52AA6E4}">
                <adec:decorative xmlns:adec="http://schemas.microsoft.com/office/drawing/2017/decorative" val="1"/>
              </a:ext>
            </a:extLst>
          </p:cNvPr>
          <p:cNvPicPr preferRelativeResize="0"/>
          <p:nvPr/>
        </p:nvPicPr>
        <p:blipFill rotWithShape="1">
          <a:blip r:embed="rId7">
            <a:alphaModFix/>
          </a:blip>
          <a:srcRect/>
          <a:stretch/>
        </p:blipFill>
        <p:spPr>
          <a:xfrm>
            <a:off x="154807" y="1732015"/>
            <a:ext cx="9722284" cy="3922025"/>
          </a:xfrm>
          <a:prstGeom prst="rect">
            <a:avLst/>
          </a:prstGeom>
          <a:noFill/>
          <a:ln>
            <a:noFill/>
          </a:ln>
        </p:spPr>
      </p:pic>
      <p:pic>
        <p:nvPicPr>
          <p:cNvPr id="135" name="Google Shape;135;p13">
            <a:extLst>
              <a:ext uri="{C183D7F6-B498-43B3-948B-1728B52AA6E4}">
                <adec:decorative xmlns:adec="http://schemas.microsoft.com/office/drawing/2017/decorative" val="1"/>
              </a:ext>
            </a:extLst>
          </p:cNvPr>
          <p:cNvPicPr preferRelativeResize="0"/>
          <p:nvPr/>
        </p:nvPicPr>
        <p:blipFill rotWithShape="1">
          <a:blip r:embed="rId8">
            <a:alphaModFix/>
          </a:blip>
          <a:srcRect/>
          <a:stretch/>
        </p:blipFill>
        <p:spPr>
          <a:xfrm>
            <a:off x="154807" y="1732015"/>
            <a:ext cx="9722284" cy="3922025"/>
          </a:xfrm>
          <a:prstGeom prst="rect">
            <a:avLst/>
          </a:prstGeom>
          <a:noFill/>
          <a:ln>
            <a:noFill/>
          </a:ln>
        </p:spPr>
      </p:pic>
      <p:pic>
        <p:nvPicPr>
          <p:cNvPr id="136" name="Google Shape;136;p13">
            <a:extLst>
              <a:ext uri="{C183D7F6-B498-43B3-948B-1728B52AA6E4}">
                <adec:decorative xmlns:adec="http://schemas.microsoft.com/office/drawing/2017/decorative" val="1"/>
              </a:ext>
            </a:extLst>
          </p:cNvPr>
          <p:cNvPicPr preferRelativeResize="0"/>
          <p:nvPr/>
        </p:nvPicPr>
        <p:blipFill rotWithShape="1">
          <a:blip r:embed="rId9">
            <a:alphaModFix/>
          </a:blip>
          <a:srcRect/>
          <a:stretch/>
        </p:blipFill>
        <p:spPr>
          <a:xfrm>
            <a:off x="154807" y="1732015"/>
            <a:ext cx="9722284" cy="3922025"/>
          </a:xfrm>
          <a:prstGeom prst="rect">
            <a:avLst/>
          </a:prstGeom>
          <a:noFill/>
          <a:ln>
            <a:noFill/>
          </a:ln>
        </p:spPr>
      </p:pic>
      <p:pic>
        <p:nvPicPr>
          <p:cNvPr id="137" name="Google Shape;137;p13">
            <a:extLst>
              <a:ext uri="{C183D7F6-B498-43B3-948B-1728B52AA6E4}">
                <adec:decorative xmlns:adec="http://schemas.microsoft.com/office/drawing/2017/decorative" val="1"/>
              </a:ext>
            </a:extLst>
          </p:cNvPr>
          <p:cNvPicPr preferRelativeResize="0"/>
          <p:nvPr/>
        </p:nvPicPr>
        <p:blipFill rotWithShape="1">
          <a:blip r:embed="rId10">
            <a:alphaModFix/>
          </a:blip>
          <a:srcRect/>
          <a:stretch/>
        </p:blipFill>
        <p:spPr>
          <a:xfrm>
            <a:off x="154807" y="1732015"/>
            <a:ext cx="9722284" cy="3922025"/>
          </a:xfrm>
          <a:prstGeom prst="rect">
            <a:avLst/>
          </a:prstGeom>
          <a:noFill/>
          <a:ln>
            <a:noFill/>
          </a:ln>
        </p:spPr>
      </p:pic>
      <p:pic>
        <p:nvPicPr>
          <p:cNvPr id="138" name="Google Shape;138;p13">
            <a:extLst>
              <a:ext uri="{C183D7F6-B498-43B3-948B-1728B52AA6E4}">
                <adec:decorative xmlns:adec="http://schemas.microsoft.com/office/drawing/2017/decorative" val="1"/>
              </a:ext>
            </a:extLst>
          </p:cNvPr>
          <p:cNvPicPr preferRelativeResize="0"/>
          <p:nvPr/>
        </p:nvPicPr>
        <p:blipFill rotWithShape="1">
          <a:blip r:embed="rId11">
            <a:alphaModFix/>
          </a:blip>
          <a:srcRect/>
          <a:stretch/>
        </p:blipFill>
        <p:spPr>
          <a:xfrm>
            <a:off x="154807" y="1732015"/>
            <a:ext cx="9722284" cy="3922025"/>
          </a:xfrm>
          <a:prstGeom prst="rect">
            <a:avLst/>
          </a:prstGeom>
          <a:noFill/>
          <a:ln>
            <a:noFill/>
          </a:ln>
        </p:spPr>
      </p:pic>
      <p:pic>
        <p:nvPicPr>
          <p:cNvPr id="139" name="Google Shape;139;p13">
            <a:extLst>
              <a:ext uri="{C183D7F6-B498-43B3-948B-1728B52AA6E4}">
                <adec:decorative xmlns:adec="http://schemas.microsoft.com/office/drawing/2017/decorative" val="1"/>
              </a:ext>
            </a:extLst>
          </p:cNvPr>
          <p:cNvPicPr preferRelativeResize="0"/>
          <p:nvPr/>
        </p:nvPicPr>
        <p:blipFill rotWithShape="1">
          <a:blip r:embed="rId12">
            <a:alphaModFix/>
          </a:blip>
          <a:srcRect/>
          <a:stretch/>
        </p:blipFill>
        <p:spPr>
          <a:xfrm>
            <a:off x="154807" y="1732015"/>
            <a:ext cx="9722284" cy="3922025"/>
          </a:xfrm>
          <a:prstGeom prst="rect">
            <a:avLst/>
          </a:prstGeom>
          <a:noFill/>
          <a:ln>
            <a:noFill/>
          </a:ln>
        </p:spPr>
      </p:pic>
      <p:sp>
        <p:nvSpPr>
          <p:cNvPr id="4" name="Google Shape;140;p13">
            <a:extLst>
              <a:ext uri="{FF2B5EF4-FFF2-40B4-BE49-F238E27FC236}">
                <a16:creationId xmlns:a16="http://schemas.microsoft.com/office/drawing/2014/main" id="{0ADF75C9-51F3-8231-E882-4B7D82948E17}"/>
              </a:ext>
            </a:extLst>
          </p:cNvPr>
          <p:cNvSpPr txBox="1">
            <a:spLocks noGrp="1"/>
          </p:cNvSpPr>
          <p:nvPr>
            <p:ph sz="quarter" idx="10"/>
          </p:nvPr>
        </p:nvSpPr>
        <p:spPr>
          <a:xfrm>
            <a:off x="117475" y="6190650"/>
            <a:ext cx="9804400" cy="10674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800"/>
              <a:buNone/>
            </a:pPr>
            <a:r>
              <a:rPr lang="en-US" sz="2800" i="1" dirty="0">
                <a:solidFill>
                  <a:schemeClr val="tx1"/>
                </a:solidFill>
                <a:latin typeface="+mn-lt"/>
              </a:rPr>
              <a:t>Producers lose; some lucky renters gain; and some unlucky but willing renters don’t get a place at all.</a:t>
            </a:r>
            <a:endParaRPr sz="2800" dirty="0">
              <a:solidFill>
                <a:schemeClr val="tx1"/>
              </a:solidFill>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1"/>
                                          </p:stCondLst>
                                        </p:cTn>
                                        <p:tgtEl>
                                          <p:spTgt spid="131"/>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3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1"/>
                                          </p:stCondLst>
                                        </p:cTn>
                                        <p:tgtEl>
                                          <p:spTgt spid="132"/>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1"/>
                                          </p:stCondLst>
                                        </p:cTn>
                                        <p:tgtEl>
                                          <p:spTgt spid="133"/>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3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1"/>
                                          </p:stCondLst>
                                        </p:cTn>
                                        <p:tgtEl>
                                          <p:spTgt spid="134"/>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13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1"/>
                                          </p:stCondLst>
                                        </p:cTn>
                                        <p:tgtEl>
                                          <p:spTgt spid="135"/>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13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nodeType="clickEffect">
                                  <p:stCondLst>
                                    <p:cond delay="0"/>
                                  </p:stCondLst>
                                  <p:childTnLst>
                                    <p:set>
                                      <p:cBhvr>
                                        <p:cTn id="36" dur="1" fill="hold">
                                          <p:stCondLst>
                                            <p:cond delay="1"/>
                                          </p:stCondLst>
                                        </p:cTn>
                                        <p:tgtEl>
                                          <p:spTgt spid="136"/>
                                        </p:tgtEl>
                                        <p:attrNameLst>
                                          <p:attrName>style.visibility</p:attrName>
                                        </p:attrNameLst>
                                      </p:cBhvr>
                                      <p:to>
                                        <p:strVal val="hidden"/>
                                      </p:to>
                                    </p:set>
                                  </p:childTnLst>
                                </p:cTn>
                              </p:par>
                              <p:par>
                                <p:cTn id="37" presetID="1" presetClass="entr" presetSubtype="0" fill="hold" nodeType="withEffect">
                                  <p:stCondLst>
                                    <p:cond delay="0"/>
                                  </p:stCondLst>
                                  <p:childTnLst>
                                    <p:set>
                                      <p:cBhvr>
                                        <p:cTn id="38" dur="1" fill="hold">
                                          <p:stCondLst>
                                            <p:cond delay="0"/>
                                          </p:stCondLst>
                                        </p:cTn>
                                        <p:tgtEl>
                                          <p:spTgt spid="13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1"/>
                                          </p:stCondLst>
                                        </p:cTn>
                                        <p:tgtEl>
                                          <p:spTgt spid="137"/>
                                        </p:tgtEl>
                                        <p:attrNameLst>
                                          <p:attrName>style.visibility</p:attrName>
                                        </p:attrNameLst>
                                      </p:cBhvr>
                                      <p:to>
                                        <p:strVal val="hidden"/>
                                      </p:to>
                                    </p:set>
                                  </p:childTnLst>
                                </p:cTn>
                              </p:par>
                              <p:par>
                                <p:cTn id="43" presetID="1" presetClass="entr" presetSubtype="0" fill="hold" nodeType="withEffect">
                                  <p:stCondLst>
                                    <p:cond delay="0"/>
                                  </p:stCondLst>
                                  <p:childTnLst>
                                    <p:set>
                                      <p:cBhvr>
                                        <p:cTn id="44" dur="1" fill="hold">
                                          <p:stCondLst>
                                            <p:cond delay="0"/>
                                          </p:stCondLst>
                                        </p:cTn>
                                        <p:tgtEl>
                                          <p:spTgt spid="13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nodeType="clickEffect">
                                  <p:stCondLst>
                                    <p:cond delay="0"/>
                                  </p:stCondLst>
                                  <p:childTnLst>
                                    <p:set>
                                      <p:cBhvr>
                                        <p:cTn id="48" dur="1" fill="hold">
                                          <p:stCondLst>
                                            <p:cond delay="1"/>
                                          </p:stCondLst>
                                        </p:cTn>
                                        <p:tgtEl>
                                          <p:spTgt spid="138"/>
                                        </p:tgtEl>
                                        <p:attrNameLst>
                                          <p:attrName>style.visibility</p:attrName>
                                        </p:attrNameLst>
                                      </p:cBhvr>
                                      <p:to>
                                        <p:strVal val="hidden"/>
                                      </p:to>
                                    </p:set>
                                  </p:childTnLst>
                                </p:cTn>
                              </p:par>
                              <p:par>
                                <p:cTn id="49" presetID="1" presetClass="entr" presetSubtype="0" fill="hold" nodeType="withEffect">
                                  <p:stCondLst>
                                    <p:cond delay="0"/>
                                  </p:stCondLst>
                                  <p:childTnLst>
                                    <p:set>
                                      <p:cBhvr>
                                        <p:cTn id="50" dur="1" fill="hold">
                                          <p:stCondLst>
                                            <p:cond delay="0"/>
                                          </p:stCondLst>
                                        </p:cTn>
                                        <p:tgtEl>
                                          <p:spTgt spid="1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14"/>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SO WHY ARE THERE PRICE CEILINGS?</a:t>
            </a:r>
            <a:endParaRPr dirty="0">
              <a:latin typeface="+mn-lt"/>
            </a:endParaRPr>
          </a:p>
        </p:txBody>
      </p:sp>
      <p:sp>
        <p:nvSpPr>
          <p:cNvPr id="146" name="Google Shape;146;p14"/>
          <p:cNvSpPr txBox="1">
            <a:spLocks noGrp="1"/>
          </p:cNvSpPr>
          <p:nvPr>
            <p:ph type="body" idx="1"/>
          </p:nvPr>
        </p:nvSpPr>
        <p:spPr>
          <a:xfrm>
            <a:off x="127107" y="1577417"/>
            <a:ext cx="9804186" cy="4811026"/>
          </a:xfrm>
          <a:prstGeom prst="rect">
            <a:avLst/>
          </a:prstGeom>
          <a:noFill/>
          <a:ln>
            <a:noFill/>
          </a:ln>
        </p:spPr>
        <p:txBody>
          <a:bodyPr spcFirstLastPara="1" wrap="square" lIns="91425" tIns="91425" rIns="91425" bIns="91425" anchor="t" anchorCtr="0">
            <a:normAutofit fontScale="92500"/>
          </a:bodyPr>
          <a:lstStyle/>
          <a:p>
            <a:pPr marL="354013" lvl="0" indent="-354013" algn="l" rtl="0">
              <a:lnSpc>
                <a:spcPct val="100000"/>
              </a:lnSpc>
              <a:spcBef>
                <a:spcPts val="0"/>
              </a:spcBef>
              <a:spcAft>
                <a:spcPts val="0"/>
              </a:spcAft>
              <a:buSzPct val="100000"/>
              <a:buFont typeface="Arial"/>
              <a:buChar char="•"/>
            </a:pPr>
            <a:r>
              <a:rPr lang="en-US" dirty="0">
                <a:latin typeface="+mn-lt"/>
              </a:rPr>
              <a:t>They </a:t>
            </a:r>
            <a:r>
              <a:rPr lang="en-US" b="1" dirty="0">
                <a:latin typeface="+mn-lt"/>
              </a:rPr>
              <a:t>do benefit some people </a:t>
            </a:r>
            <a:r>
              <a:rPr lang="en-US" dirty="0">
                <a:latin typeface="+mn-lt"/>
              </a:rPr>
              <a:t>(who are typically better organized and more vocal than those who are harmed by them).</a:t>
            </a:r>
            <a:endParaRPr dirty="0">
              <a:latin typeface="+mn-lt"/>
            </a:endParaRPr>
          </a:p>
          <a:p>
            <a:pPr marL="354013" lvl="0" indent="-354013" algn="l" rtl="0">
              <a:lnSpc>
                <a:spcPct val="100000"/>
              </a:lnSpc>
              <a:spcBef>
                <a:spcPts val="1224"/>
              </a:spcBef>
              <a:spcAft>
                <a:spcPts val="0"/>
              </a:spcAft>
              <a:buSzPct val="100000"/>
              <a:buFont typeface="Arial"/>
              <a:buChar char="•"/>
            </a:pPr>
            <a:r>
              <a:rPr lang="en-US" dirty="0">
                <a:latin typeface="+mn-lt"/>
              </a:rPr>
              <a:t>If the price ceiling has been in effect for a long time, buyers </a:t>
            </a:r>
            <a:r>
              <a:rPr lang="en-US" b="1" dirty="0">
                <a:latin typeface="+mn-lt"/>
              </a:rPr>
              <a:t>may not have a realistic idea of what would happen without it.</a:t>
            </a:r>
            <a:endParaRPr dirty="0">
              <a:latin typeface="+mn-lt"/>
            </a:endParaRPr>
          </a:p>
          <a:p>
            <a:pPr marL="354013" lvl="0" indent="-354013" algn="l" rtl="0">
              <a:lnSpc>
                <a:spcPct val="100000"/>
              </a:lnSpc>
              <a:spcBef>
                <a:spcPts val="1224"/>
              </a:spcBef>
              <a:spcAft>
                <a:spcPts val="0"/>
              </a:spcAft>
              <a:buSzPct val="100000"/>
              <a:buFont typeface="Arial"/>
              <a:buChar char="•"/>
            </a:pPr>
            <a:r>
              <a:rPr lang="en-US" dirty="0">
                <a:latin typeface="+mn-lt"/>
              </a:rPr>
              <a:t>Government </a:t>
            </a:r>
            <a:r>
              <a:rPr lang="en-US" b="1" dirty="0">
                <a:latin typeface="+mn-lt"/>
              </a:rPr>
              <a:t>officials</a:t>
            </a:r>
            <a:r>
              <a:rPr lang="en-US" dirty="0">
                <a:latin typeface="+mn-lt"/>
              </a:rPr>
              <a:t> often </a:t>
            </a:r>
            <a:r>
              <a:rPr lang="en-US" b="1" dirty="0">
                <a:latin typeface="+mn-lt"/>
              </a:rPr>
              <a:t>do</a:t>
            </a:r>
            <a:r>
              <a:rPr lang="en-US" dirty="0">
                <a:latin typeface="+mn-lt"/>
              </a:rPr>
              <a:t> </a:t>
            </a:r>
            <a:r>
              <a:rPr lang="en-US" b="1" dirty="0">
                <a:latin typeface="+mn-lt"/>
              </a:rPr>
              <a:t>not understand supply and demand analysis.</a:t>
            </a:r>
            <a:endParaRPr dirty="0">
              <a:latin typeface="+mn-lt"/>
            </a:endParaRPr>
          </a:p>
          <a:p>
            <a:pPr marL="0" lvl="0" indent="0" algn="l" rtl="0">
              <a:lnSpc>
                <a:spcPct val="100000"/>
              </a:lnSpc>
              <a:spcBef>
                <a:spcPts val="1224"/>
              </a:spcBef>
              <a:spcAft>
                <a:spcPts val="0"/>
              </a:spcAft>
              <a:buSzPct val="100000"/>
              <a:buNone/>
            </a:pPr>
            <a:r>
              <a:rPr lang="en-US" i="1" dirty="0">
                <a:latin typeface="+mn-lt"/>
              </a:rPr>
              <a:t>Venezuela’s food shortages show how price controls disproportionately hurt the people they were designed to benefit.</a:t>
            </a:r>
            <a:endParaRPr dirty="0">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15"/>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LEARN BY DOING: PRACTICE QUESTION 1</a:t>
            </a:r>
            <a:endParaRPr dirty="0">
              <a:latin typeface="+mn-lt"/>
            </a:endParaRPr>
          </a:p>
        </p:txBody>
      </p:sp>
      <p:sp>
        <p:nvSpPr>
          <p:cNvPr id="152" name="Google Shape;152;p15"/>
          <p:cNvSpPr txBox="1">
            <a:spLocks noGrp="1"/>
          </p:cNvSpPr>
          <p:nvPr>
            <p:ph type="body" idx="1"/>
          </p:nvPr>
        </p:nvSpPr>
        <p:spPr>
          <a:xfrm>
            <a:off x="127107" y="1195405"/>
            <a:ext cx="9804186" cy="2339072"/>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800"/>
              <a:buNone/>
            </a:pPr>
            <a:r>
              <a:rPr lang="en-US" dirty="0">
                <a:latin typeface="+mn-lt"/>
              </a:rPr>
              <a:t>Suppose the accompanying graph represents the supply and demand for taxi rides. What is the equilibrium price in the market?</a:t>
            </a:r>
            <a:endParaRPr dirty="0">
              <a:latin typeface="+mn-lt"/>
            </a:endParaRPr>
          </a:p>
        </p:txBody>
      </p:sp>
      <p:pic>
        <p:nvPicPr>
          <p:cNvPr id="153" name="Google Shape;153;p15" descr="A line graph shows the supply and demand for taxi rides.&#10;The horizontal x-axis is labeled &quot;Quantity or rides.&quot; The vertical y-axis is labeled &quot;Price (dollars per ride)&quot; and has markings from bottom to top at P equals 20 dollars, P equals 25 dollars, and P equals 30 dollars.&#10;• Horizontal lines extend from the vertical axis at:&#10;◦ P equals 20 dollars&#10;◦ P equals 25 dollars&#10;◦ P equals 30 dollars.&#10;• An upward-sloping linear supply curve S intersects a downward-sloping linear demand curve D at a price corresponding to the equilibrium point at:&#10;◦ P equals 25 dollars."/>
          <p:cNvPicPr preferRelativeResize="0"/>
          <p:nvPr/>
        </p:nvPicPr>
        <p:blipFill rotWithShape="1">
          <a:blip r:embed="rId3">
            <a:alphaModFix/>
          </a:blip>
          <a:srcRect/>
          <a:stretch/>
        </p:blipFill>
        <p:spPr>
          <a:xfrm>
            <a:off x="465391" y="3353654"/>
            <a:ext cx="4890379" cy="3337878"/>
          </a:xfrm>
          <a:prstGeom prst="rect">
            <a:avLst/>
          </a:prstGeom>
          <a:noFill/>
          <a:ln>
            <a:noFill/>
          </a:ln>
        </p:spPr>
      </p:pic>
      <p:sp>
        <p:nvSpPr>
          <p:cNvPr id="154" name="Google Shape;154;p15"/>
          <p:cNvSpPr txBox="1">
            <a:spLocks noGrp="1"/>
          </p:cNvSpPr>
          <p:nvPr>
            <p:ph type="body" idx="2"/>
          </p:nvPr>
        </p:nvSpPr>
        <p:spPr>
          <a:xfrm>
            <a:off x="5355770" y="3353654"/>
            <a:ext cx="4448630" cy="3092116"/>
          </a:xfrm>
          <a:prstGeom prst="rect">
            <a:avLst/>
          </a:prstGeom>
          <a:noFill/>
          <a:ln>
            <a:noFill/>
          </a:ln>
        </p:spPr>
        <p:txBody>
          <a:bodyPr spcFirstLastPara="1" wrap="square" lIns="91425" tIns="91425" rIns="91425" bIns="91425" anchor="t" anchorCtr="0">
            <a:noAutofit/>
          </a:bodyPr>
          <a:lstStyle/>
          <a:p>
            <a:pPr marL="1427339" lvl="1" indent="-514350" algn="l" rtl="0">
              <a:lnSpc>
                <a:spcPct val="100000"/>
              </a:lnSpc>
              <a:spcBef>
                <a:spcPts val="0"/>
              </a:spcBef>
              <a:spcAft>
                <a:spcPts val="0"/>
              </a:spcAft>
              <a:buClr>
                <a:schemeClr val="dk1"/>
              </a:buClr>
              <a:buSzPts val="3100"/>
              <a:buFont typeface="Arial"/>
              <a:buAutoNum type="alphaLcParenR"/>
            </a:pPr>
            <a:r>
              <a:rPr lang="en-US" dirty="0">
                <a:solidFill>
                  <a:schemeClr val="dk1"/>
                </a:solidFill>
                <a:latin typeface="+mn-lt"/>
              </a:rPr>
              <a:t>$0</a:t>
            </a:r>
            <a:endParaRPr dirty="0">
              <a:latin typeface="+mn-lt"/>
            </a:endParaRPr>
          </a:p>
          <a:p>
            <a:pPr marL="1427339" lvl="1" indent="-514350" algn="l" rtl="0">
              <a:lnSpc>
                <a:spcPct val="100000"/>
              </a:lnSpc>
              <a:spcBef>
                <a:spcPts val="1220"/>
              </a:spcBef>
              <a:spcAft>
                <a:spcPts val="0"/>
              </a:spcAft>
              <a:buClr>
                <a:schemeClr val="dk1"/>
              </a:buClr>
              <a:buSzPts val="3100"/>
              <a:buFont typeface="Arial"/>
              <a:buAutoNum type="alphaLcParenR"/>
            </a:pPr>
            <a:r>
              <a:rPr lang="en-US" dirty="0">
                <a:solidFill>
                  <a:schemeClr val="dk1"/>
                </a:solidFill>
                <a:latin typeface="+mn-lt"/>
              </a:rPr>
              <a:t>$20</a:t>
            </a:r>
            <a:endParaRPr dirty="0">
              <a:latin typeface="+mn-lt"/>
            </a:endParaRPr>
          </a:p>
          <a:p>
            <a:pPr marL="1427339" lvl="1" indent="-514350" algn="l" rtl="0">
              <a:lnSpc>
                <a:spcPct val="100000"/>
              </a:lnSpc>
              <a:spcBef>
                <a:spcPts val="1220"/>
              </a:spcBef>
              <a:spcAft>
                <a:spcPts val="0"/>
              </a:spcAft>
              <a:buClr>
                <a:schemeClr val="dk1"/>
              </a:buClr>
              <a:buSzPts val="3100"/>
              <a:buFont typeface="Arial"/>
              <a:buAutoNum type="alphaLcParenR"/>
            </a:pPr>
            <a:r>
              <a:rPr lang="en-US" dirty="0">
                <a:solidFill>
                  <a:schemeClr val="dk1"/>
                </a:solidFill>
                <a:latin typeface="+mn-lt"/>
              </a:rPr>
              <a:t>$25</a:t>
            </a:r>
            <a:endParaRPr dirty="0">
              <a:latin typeface="+mn-lt"/>
            </a:endParaRPr>
          </a:p>
          <a:p>
            <a:pPr marL="1427339" lvl="1" indent="-514350" algn="l" rtl="0">
              <a:lnSpc>
                <a:spcPct val="100000"/>
              </a:lnSpc>
              <a:spcBef>
                <a:spcPts val="1220"/>
              </a:spcBef>
              <a:spcAft>
                <a:spcPts val="0"/>
              </a:spcAft>
              <a:buClr>
                <a:schemeClr val="dk1"/>
              </a:buClr>
              <a:buSzPts val="3100"/>
              <a:buFont typeface="Arial"/>
              <a:buAutoNum type="alphaLcParenR"/>
            </a:pPr>
            <a:r>
              <a:rPr lang="en-US" dirty="0">
                <a:solidFill>
                  <a:schemeClr val="dk1"/>
                </a:solidFill>
                <a:latin typeface="+mn-lt"/>
              </a:rPr>
              <a:t>$30</a:t>
            </a:r>
            <a:endParaRPr dirty="0">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16"/>
          <p:cNvSpPr txBox="1">
            <a:spLocks noGrp="1"/>
          </p:cNvSpPr>
          <p:nvPr>
            <p:ph type="title"/>
          </p:nvPr>
        </p:nvSpPr>
        <p:spPr>
          <a:xfrm>
            <a:off x="0" y="130581"/>
            <a:ext cx="10058400" cy="1313851"/>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ct val="100000"/>
              <a:buNone/>
            </a:pPr>
            <a:r>
              <a:rPr lang="en-US" dirty="0">
                <a:latin typeface="+mn-lt"/>
              </a:rPr>
              <a:t>LEARN BY DOING: PRACTICE QUESTION 1 (ANSWER)</a:t>
            </a:r>
            <a:endParaRPr sz="4000" dirty="0">
              <a:latin typeface="+mn-lt"/>
            </a:endParaRPr>
          </a:p>
        </p:txBody>
      </p:sp>
      <p:sp>
        <p:nvSpPr>
          <p:cNvPr id="160" name="Google Shape;160;p16"/>
          <p:cNvSpPr txBox="1">
            <a:spLocks noGrp="1"/>
          </p:cNvSpPr>
          <p:nvPr>
            <p:ph type="body" idx="1"/>
          </p:nvPr>
        </p:nvSpPr>
        <p:spPr>
          <a:xfrm>
            <a:off x="117582" y="1933292"/>
            <a:ext cx="9804186" cy="2339072"/>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800"/>
              <a:buNone/>
            </a:pPr>
            <a:r>
              <a:rPr lang="en-US" dirty="0">
                <a:latin typeface="+mn-lt"/>
              </a:rPr>
              <a:t>Suppose the accompanying graph represents the supply and demand for taxi rides. What is the equilibrium price in the market?</a:t>
            </a:r>
            <a:endParaRPr dirty="0">
              <a:latin typeface="+mn-lt"/>
            </a:endParaRPr>
          </a:p>
        </p:txBody>
      </p:sp>
      <p:pic>
        <p:nvPicPr>
          <p:cNvPr id="161" name="Google Shape;161;p16" descr="A line graph shows the supply and demand for taxi rides.&#10;The horizontal x-axis is labeled &quot;Quantity or rides.&quot; The vertical y-axis is labeled &quot;Price (dollars per ride)&quot; and has markings from bottom to top at P equals 20 dollars, P equals 25 dollars, and P equals 30 dollars.&#10;• Horizontal lines extend from the vertical axis at:&#10;◦ P equals 20 dollars&#10;◦ P equals 25 dollars&#10;◦ P equals 30 dollars.&#10;• An upward-sloping linear supply curve S intersects a downward-sloping linear demand curve D at a price corresponding to the equilibrium point at:&#10;◦ P equals 25 dollars."/>
          <p:cNvPicPr preferRelativeResize="0"/>
          <p:nvPr/>
        </p:nvPicPr>
        <p:blipFill rotWithShape="1">
          <a:blip r:embed="rId3">
            <a:alphaModFix/>
          </a:blip>
          <a:srcRect/>
          <a:stretch/>
        </p:blipFill>
        <p:spPr>
          <a:xfrm>
            <a:off x="487163" y="3331883"/>
            <a:ext cx="4890379" cy="3337878"/>
          </a:xfrm>
          <a:prstGeom prst="rect">
            <a:avLst/>
          </a:prstGeom>
          <a:noFill/>
          <a:ln>
            <a:noFill/>
          </a:ln>
        </p:spPr>
      </p:pic>
      <p:sp>
        <p:nvSpPr>
          <p:cNvPr id="162" name="Google Shape;162;p16"/>
          <p:cNvSpPr txBox="1">
            <a:spLocks noGrp="1"/>
          </p:cNvSpPr>
          <p:nvPr>
            <p:ph type="body" idx="2"/>
          </p:nvPr>
        </p:nvSpPr>
        <p:spPr>
          <a:xfrm>
            <a:off x="5576341" y="3462727"/>
            <a:ext cx="4345534" cy="3207033"/>
          </a:xfrm>
          <a:prstGeom prst="rect">
            <a:avLst/>
          </a:prstGeom>
          <a:noFill/>
          <a:ln>
            <a:noFill/>
          </a:ln>
        </p:spPr>
        <p:txBody>
          <a:bodyPr spcFirstLastPara="1" wrap="square" lIns="91425" tIns="91425" rIns="91425" bIns="91425" anchor="t" anchorCtr="0">
            <a:noAutofit/>
          </a:bodyPr>
          <a:lstStyle/>
          <a:p>
            <a:pPr marL="1257300" lvl="1" indent="-539750" algn="l" rtl="0">
              <a:lnSpc>
                <a:spcPct val="100000"/>
              </a:lnSpc>
              <a:spcBef>
                <a:spcPts val="0"/>
              </a:spcBef>
              <a:spcAft>
                <a:spcPts val="0"/>
              </a:spcAft>
              <a:buClr>
                <a:schemeClr val="dk1"/>
              </a:buClr>
              <a:buSzPts val="3100"/>
              <a:buFont typeface="Arial"/>
              <a:buAutoNum type="alphaLcParenR"/>
            </a:pPr>
            <a:r>
              <a:rPr lang="en-US" dirty="0">
                <a:solidFill>
                  <a:schemeClr val="dk1"/>
                </a:solidFill>
                <a:latin typeface="+mn-lt"/>
              </a:rPr>
              <a:t>$0</a:t>
            </a:r>
            <a:endParaRPr dirty="0">
              <a:latin typeface="+mn-lt"/>
            </a:endParaRPr>
          </a:p>
          <a:p>
            <a:pPr marL="1257300" lvl="1" indent="-539750" algn="l" rtl="0">
              <a:lnSpc>
                <a:spcPct val="100000"/>
              </a:lnSpc>
              <a:spcBef>
                <a:spcPts val="1220"/>
              </a:spcBef>
              <a:spcAft>
                <a:spcPts val="0"/>
              </a:spcAft>
              <a:buClr>
                <a:schemeClr val="dk1"/>
              </a:buClr>
              <a:buSzPts val="3100"/>
              <a:buFont typeface="Arial"/>
              <a:buAutoNum type="alphaLcParenR"/>
            </a:pPr>
            <a:r>
              <a:rPr lang="en-US" dirty="0">
                <a:solidFill>
                  <a:schemeClr val="dk1"/>
                </a:solidFill>
                <a:latin typeface="+mn-lt"/>
              </a:rPr>
              <a:t>$20</a:t>
            </a:r>
            <a:endParaRPr dirty="0">
              <a:latin typeface="+mn-lt"/>
            </a:endParaRPr>
          </a:p>
          <a:p>
            <a:pPr marL="1257300" lvl="1" indent="-539750" algn="l" rtl="0">
              <a:lnSpc>
                <a:spcPct val="100000"/>
              </a:lnSpc>
              <a:spcBef>
                <a:spcPts val="1220"/>
              </a:spcBef>
              <a:spcAft>
                <a:spcPts val="0"/>
              </a:spcAft>
              <a:buClr>
                <a:schemeClr val="dk1"/>
              </a:buClr>
              <a:buSzPts val="3100"/>
              <a:buFont typeface="Arial"/>
              <a:buAutoNum type="alphaLcParenR"/>
            </a:pPr>
            <a:r>
              <a:rPr lang="en-US" b="1" dirty="0">
                <a:solidFill>
                  <a:schemeClr val="dk1"/>
                </a:solidFill>
                <a:latin typeface="+mn-lt"/>
              </a:rPr>
              <a:t>$25 (correct answer)</a:t>
            </a:r>
            <a:endParaRPr dirty="0">
              <a:latin typeface="+mn-lt"/>
            </a:endParaRPr>
          </a:p>
          <a:p>
            <a:pPr marL="1257300" lvl="1" indent="-539750" algn="l" rtl="0">
              <a:lnSpc>
                <a:spcPct val="100000"/>
              </a:lnSpc>
              <a:spcBef>
                <a:spcPts val="1220"/>
              </a:spcBef>
              <a:spcAft>
                <a:spcPts val="0"/>
              </a:spcAft>
              <a:buClr>
                <a:schemeClr val="dk1"/>
              </a:buClr>
              <a:buSzPts val="3100"/>
              <a:buFont typeface="Arial"/>
              <a:buAutoNum type="alphaLcParenR"/>
            </a:pPr>
            <a:r>
              <a:rPr lang="en-US" dirty="0">
                <a:solidFill>
                  <a:schemeClr val="dk1"/>
                </a:solidFill>
                <a:latin typeface="+mn-lt"/>
              </a:rPr>
              <a:t>$30</a:t>
            </a:r>
            <a:endParaRPr dirty="0">
              <a:latin typeface="+mn-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17"/>
          <p:cNvSpPr txBox="1">
            <a:spLocks noGrp="1"/>
          </p:cNvSpPr>
          <p:nvPr>
            <p:ph type="title"/>
          </p:nvPr>
        </p:nvSpPr>
        <p:spPr>
          <a:xfrm>
            <a:off x="-50292" y="130581"/>
            <a:ext cx="10158984" cy="1313851"/>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LEARN BY DOING: DISCUSSION QUESTION 1</a:t>
            </a:r>
            <a:endParaRPr dirty="0">
              <a:latin typeface="+mn-lt"/>
            </a:endParaRPr>
          </a:p>
        </p:txBody>
      </p:sp>
      <p:sp>
        <p:nvSpPr>
          <p:cNvPr id="168" name="Google Shape;168;p17"/>
          <p:cNvSpPr txBox="1">
            <a:spLocks noGrp="1"/>
          </p:cNvSpPr>
          <p:nvPr>
            <p:ph type="body" idx="1"/>
          </p:nvPr>
        </p:nvSpPr>
        <p:spPr>
          <a:xfrm>
            <a:off x="0" y="1125460"/>
            <a:ext cx="9804186" cy="2339072"/>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800"/>
              <a:buNone/>
            </a:pPr>
            <a:r>
              <a:rPr lang="en-US" dirty="0">
                <a:latin typeface="+mn-lt"/>
              </a:rPr>
              <a:t>Suppose the accompanying graph represents the supply and demand for taxi rides. If the government imposes a price ceiling of $20, what does X represent?</a:t>
            </a:r>
            <a:endParaRPr dirty="0">
              <a:latin typeface="+mn-lt"/>
            </a:endParaRPr>
          </a:p>
        </p:txBody>
      </p:sp>
      <p:pic>
        <p:nvPicPr>
          <p:cNvPr id="169" name="Google Shape;169;p17" descr="A line graph shows the effects of imposing a price ceiling below the equilibrium price for taxi rides.&#10;The horizontal x-axis is labeled &quot;Quantity or rides.&quot; The vertical y-axis is labeled &quot;Price (dollars per ride)&quot; and has markings from bottom to top at P equals 20 dollars, P equals 25 dollars, and P equals 30 dollars.&#10;• Horizontal lines extend from the vertical axis at:&#10;◦ P equals 20 dollars&#10;◦ P equals 25 dollars&#10;◦ P equals 30 dollars.&#10;• An upward-sloping linear supply curve S intersects a downward-sloping linear demand curve D at a price corresponding to the equilibrium point at:&#10;◦ P equals 25 dollars.&#10;• The horizontal line extending from 20 dollars lies below the equilibrium price and intersects the supply and demand curves such that the quantity or rides supplied is less than the quantity or rides demanded. The horizontal distance between these quantities is labeled &quot;X.&quot;"/>
          <p:cNvPicPr preferRelativeResize="0"/>
          <p:nvPr/>
        </p:nvPicPr>
        <p:blipFill rotWithShape="1">
          <a:blip r:embed="rId3">
            <a:alphaModFix/>
          </a:blip>
          <a:srcRect/>
          <a:stretch/>
        </p:blipFill>
        <p:spPr>
          <a:xfrm>
            <a:off x="793009" y="3427490"/>
            <a:ext cx="4486275" cy="3219450"/>
          </a:xfrm>
          <a:prstGeom prst="rect">
            <a:avLst/>
          </a:prstGeom>
          <a:noFill/>
          <a:ln>
            <a:noFill/>
          </a:ln>
        </p:spPr>
      </p:pic>
      <p:sp>
        <p:nvSpPr>
          <p:cNvPr id="170" name="Google Shape;170;p17"/>
          <p:cNvSpPr txBox="1">
            <a:spLocks noGrp="1"/>
          </p:cNvSpPr>
          <p:nvPr>
            <p:ph type="body" idx="2"/>
          </p:nvPr>
        </p:nvSpPr>
        <p:spPr>
          <a:xfrm>
            <a:off x="5435599" y="3886199"/>
            <a:ext cx="4486275" cy="3506789"/>
          </a:xfrm>
          <a:prstGeom prst="rect">
            <a:avLst/>
          </a:prstGeom>
          <a:noFill/>
          <a:ln>
            <a:noFill/>
          </a:ln>
        </p:spPr>
        <p:txBody>
          <a:bodyPr spcFirstLastPara="1" wrap="square" lIns="91425" tIns="91425" rIns="91425" bIns="91425" anchor="t" anchorCtr="0">
            <a:noAutofit/>
          </a:bodyPr>
          <a:lstStyle/>
          <a:p>
            <a:pPr marL="1165225" lvl="1" indent="-447675" algn="l" rtl="0">
              <a:lnSpc>
                <a:spcPct val="100000"/>
              </a:lnSpc>
              <a:spcBef>
                <a:spcPts val="0"/>
              </a:spcBef>
              <a:spcAft>
                <a:spcPts val="0"/>
              </a:spcAft>
              <a:buClr>
                <a:schemeClr val="dk1"/>
              </a:buClr>
              <a:buSzPts val="3100"/>
              <a:buFont typeface="Arial"/>
              <a:buAutoNum type="alphaLcParenR"/>
            </a:pPr>
            <a:r>
              <a:rPr lang="en-US" dirty="0">
                <a:solidFill>
                  <a:schemeClr val="dk1"/>
                </a:solidFill>
                <a:latin typeface="+mn-lt"/>
              </a:rPr>
              <a:t> equilibrium</a:t>
            </a:r>
            <a:endParaRPr dirty="0">
              <a:latin typeface="+mn-lt"/>
            </a:endParaRPr>
          </a:p>
          <a:p>
            <a:pPr marL="1165225" lvl="1" indent="-447675" algn="l" rtl="0">
              <a:lnSpc>
                <a:spcPct val="100000"/>
              </a:lnSpc>
              <a:spcBef>
                <a:spcPts val="1220"/>
              </a:spcBef>
              <a:spcAft>
                <a:spcPts val="0"/>
              </a:spcAft>
              <a:buClr>
                <a:schemeClr val="dk1"/>
              </a:buClr>
              <a:buSzPts val="3100"/>
              <a:buFont typeface="Arial"/>
              <a:buAutoNum type="alphaLcParenR"/>
            </a:pPr>
            <a:r>
              <a:rPr lang="en-US" dirty="0">
                <a:solidFill>
                  <a:schemeClr val="dk1"/>
                </a:solidFill>
                <a:latin typeface="+mn-lt"/>
              </a:rPr>
              <a:t> a shortage</a:t>
            </a:r>
            <a:endParaRPr dirty="0">
              <a:latin typeface="+mn-lt"/>
            </a:endParaRPr>
          </a:p>
          <a:p>
            <a:pPr marL="1165225" lvl="1" indent="-447675" algn="l" rtl="0">
              <a:lnSpc>
                <a:spcPct val="100000"/>
              </a:lnSpc>
              <a:spcBef>
                <a:spcPts val="1220"/>
              </a:spcBef>
              <a:spcAft>
                <a:spcPts val="0"/>
              </a:spcAft>
              <a:buClr>
                <a:schemeClr val="dk1"/>
              </a:buClr>
              <a:buSzPts val="3100"/>
              <a:buFont typeface="Arial"/>
              <a:buAutoNum type="alphaLcParenR"/>
            </a:pPr>
            <a:r>
              <a:rPr lang="en-US" dirty="0">
                <a:solidFill>
                  <a:schemeClr val="dk1"/>
                </a:solidFill>
                <a:latin typeface="+mn-lt"/>
              </a:rPr>
              <a:t> a surplus</a:t>
            </a:r>
            <a:endParaRPr dirty="0">
              <a:latin typeface="+mn-lt"/>
            </a:endParaRPr>
          </a:p>
          <a:p>
            <a:pPr marL="1165225" lvl="1" indent="-447675" algn="l" rtl="0">
              <a:lnSpc>
                <a:spcPct val="100000"/>
              </a:lnSpc>
              <a:spcBef>
                <a:spcPts val="1220"/>
              </a:spcBef>
              <a:spcAft>
                <a:spcPts val="0"/>
              </a:spcAft>
              <a:buClr>
                <a:schemeClr val="dk1"/>
              </a:buClr>
              <a:buSzPts val="3100"/>
              <a:buFont typeface="Arial"/>
              <a:buAutoNum type="alphaLcParenR"/>
            </a:pPr>
            <a:r>
              <a:rPr lang="en-US" dirty="0">
                <a:solidFill>
                  <a:schemeClr val="dk1"/>
                </a:solidFill>
                <a:latin typeface="+mn-lt"/>
              </a:rPr>
              <a:t> deadweight loss</a:t>
            </a:r>
            <a:endParaRPr dirty="0">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18"/>
          <p:cNvSpPr txBox="1">
            <a:spLocks noGrp="1"/>
          </p:cNvSpPr>
          <p:nvPr>
            <p:ph type="title"/>
          </p:nvPr>
        </p:nvSpPr>
        <p:spPr>
          <a:xfrm>
            <a:off x="196238" y="-7374"/>
            <a:ext cx="9665925" cy="158976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2800"/>
              <a:buNone/>
            </a:pPr>
            <a:r>
              <a:rPr lang="en-US" dirty="0">
                <a:latin typeface="+mn-lt"/>
              </a:rPr>
              <a:t>LEARN BY DOING: DISCUSSION QUESTION 1 (ANSWER)</a:t>
            </a:r>
            <a:endParaRPr sz="4400" dirty="0">
              <a:latin typeface="+mn-lt"/>
            </a:endParaRPr>
          </a:p>
        </p:txBody>
      </p:sp>
      <p:sp>
        <p:nvSpPr>
          <p:cNvPr id="176" name="Google Shape;176;p18"/>
          <p:cNvSpPr txBox="1">
            <a:spLocks noGrp="1"/>
          </p:cNvSpPr>
          <p:nvPr>
            <p:ph type="body" idx="1"/>
          </p:nvPr>
        </p:nvSpPr>
        <p:spPr>
          <a:xfrm>
            <a:off x="117582" y="1933292"/>
            <a:ext cx="9804186" cy="2339072"/>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800"/>
              <a:buNone/>
            </a:pPr>
            <a:r>
              <a:rPr lang="en-US" dirty="0">
                <a:latin typeface="+mn-lt"/>
              </a:rPr>
              <a:t>Suppose the accompanying graph represents the supply and demand for taxi rides. If the government imposes a price ceiling of $20, what does X represent?</a:t>
            </a:r>
            <a:endParaRPr dirty="0">
              <a:latin typeface="+mn-lt"/>
            </a:endParaRPr>
          </a:p>
        </p:txBody>
      </p:sp>
      <p:pic>
        <p:nvPicPr>
          <p:cNvPr id="177" name="Google Shape;177;p18" descr="A line graph shows the effects of imposing a price ceiling below the equilibrium price for taxi rides.&#10;The horizontal x-axis is labeled &quot;Quantity or rides.&quot; The vertical y-axis is labeled &quot;Price (dollars per ride)&quot; and has markings from bottom to top at P equals 20 dollars, P equals 25 dollars, and P equals 30 dollars.&#10;• Horizontal lines extend from the vertical axis at:&#10;◦ P equals 20 dollars&#10;◦ P equals 25 dollars&#10;◦ P equals 30 dollars.&#10;• An upward-sloping linear supply curve S intersects a downward-sloping linear demand curve D at a price corresponding to the equilibrium point at:&#10;◦ P equals 25 dollars.&#10;• The horizontal line extending from 20 dollars lies below the equilibrium price and intersects the supply and demand curves such that the quantity or rides supplied is less than the quantity or rides demanded. The horizontal distance between these quantities is labeled &quot;X.&quot;"/>
          <p:cNvPicPr preferRelativeResize="0"/>
          <p:nvPr/>
        </p:nvPicPr>
        <p:blipFill rotWithShape="1">
          <a:blip r:embed="rId3">
            <a:alphaModFix/>
          </a:blip>
          <a:srcRect/>
          <a:stretch/>
        </p:blipFill>
        <p:spPr>
          <a:xfrm>
            <a:off x="596088" y="3442023"/>
            <a:ext cx="4486275" cy="3219450"/>
          </a:xfrm>
          <a:prstGeom prst="rect">
            <a:avLst/>
          </a:prstGeom>
          <a:noFill/>
          <a:ln>
            <a:noFill/>
          </a:ln>
        </p:spPr>
      </p:pic>
      <p:sp>
        <p:nvSpPr>
          <p:cNvPr id="178" name="Google Shape;178;p18"/>
          <p:cNvSpPr txBox="1">
            <a:spLocks noGrp="1"/>
          </p:cNvSpPr>
          <p:nvPr>
            <p:ph type="body" idx="2"/>
          </p:nvPr>
        </p:nvSpPr>
        <p:spPr>
          <a:xfrm>
            <a:off x="5435599" y="3442023"/>
            <a:ext cx="4486276" cy="3498423"/>
          </a:xfrm>
          <a:prstGeom prst="rect">
            <a:avLst/>
          </a:prstGeom>
          <a:noFill/>
          <a:ln>
            <a:noFill/>
          </a:ln>
        </p:spPr>
        <p:txBody>
          <a:bodyPr spcFirstLastPara="1" wrap="square" lIns="91425" tIns="91425" rIns="91425" bIns="91425" anchor="t" anchorCtr="0">
            <a:noAutofit/>
          </a:bodyPr>
          <a:lstStyle/>
          <a:p>
            <a:pPr marL="1165225" lvl="1" indent="-447675" algn="l" rtl="0">
              <a:lnSpc>
                <a:spcPct val="100000"/>
              </a:lnSpc>
              <a:spcBef>
                <a:spcPts val="0"/>
              </a:spcBef>
              <a:spcAft>
                <a:spcPts val="0"/>
              </a:spcAft>
              <a:buClr>
                <a:schemeClr val="dk1"/>
              </a:buClr>
              <a:buSzPts val="3100"/>
              <a:buFont typeface="Arial"/>
              <a:buAutoNum type="alphaLcParenR"/>
            </a:pPr>
            <a:r>
              <a:rPr lang="en-US" dirty="0">
                <a:solidFill>
                  <a:schemeClr val="dk1"/>
                </a:solidFill>
                <a:latin typeface="+mn-lt"/>
              </a:rPr>
              <a:t>equilibrium</a:t>
            </a:r>
            <a:endParaRPr dirty="0">
              <a:latin typeface="+mn-lt"/>
            </a:endParaRPr>
          </a:p>
          <a:p>
            <a:pPr marL="1165225" lvl="1" indent="-447675" algn="l" rtl="0">
              <a:lnSpc>
                <a:spcPct val="100000"/>
              </a:lnSpc>
              <a:spcBef>
                <a:spcPts val="1220"/>
              </a:spcBef>
              <a:spcAft>
                <a:spcPts val="0"/>
              </a:spcAft>
              <a:buClr>
                <a:schemeClr val="dk1"/>
              </a:buClr>
              <a:buSzPts val="3100"/>
              <a:buFont typeface="Arial"/>
              <a:buAutoNum type="alphaLcParenR"/>
            </a:pPr>
            <a:r>
              <a:rPr lang="en-US" b="1" dirty="0">
                <a:solidFill>
                  <a:schemeClr val="dk1"/>
                </a:solidFill>
                <a:latin typeface="+mn-lt"/>
              </a:rPr>
              <a:t>a shortage (correct answer)</a:t>
            </a:r>
            <a:endParaRPr dirty="0">
              <a:latin typeface="+mn-lt"/>
            </a:endParaRPr>
          </a:p>
          <a:p>
            <a:pPr marL="1165225" lvl="1" indent="-447675" algn="l" rtl="0">
              <a:lnSpc>
                <a:spcPct val="100000"/>
              </a:lnSpc>
              <a:spcBef>
                <a:spcPts val="1220"/>
              </a:spcBef>
              <a:spcAft>
                <a:spcPts val="0"/>
              </a:spcAft>
              <a:buClr>
                <a:schemeClr val="dk1"/>
              </a:buClr>
              <a:buSzPts val="3100"/>
              <a:buFont typeface="Arial"/>
              <a:buAutoNum type="alphaLcParenR"/>
            </a:pPr>
            <a:r>
              <a:rPr lang="en-US" dirty="0">
                <a:solidFill>
                  <a:schemeClr val="dk1"/>
                </a:solidFill>
                <a:latin typeface="+mn-lt"/>
              </a:rPr>
              <a:t>a surplus</a:t>
            </a:r>
            <a:endParaRPr dirty="0">
              <a:latin typeface="+mn-lt"/>
            </a:endParaRPr>
          </a:p>
          <a:p>
            <a:pPr marL="1165225" lvl="1" indent="-447675" algn="l" rtl="0">
              <a:lnSpc>
                <a:spcPct val="100000"/>
              </a:lnSpc>
              <a:spcBef>
                <a:spcPts val="1220"/>
              </a:spcBef>
              <a:spcAft>
                <a:spcPts val="0"/>
              </a:spcAft>
              <a:buClr>
                <a:schemeClr val="dk1"/>
              </a:buClr>
              <a:buSzPts val="3100"/>
              <a:buFont typeface="Arial"/>
              <a:buAutoNum type="alphaLcParenR"/>
            </a:pPr>
            <a:r>
              <a:rPr lang="en-US" dirty="0">
                <a:solidFill>
                  <a:schemeClr val="dk1"/>
                </a:solidFill>
                <a:latin typeface="+mn-lt"/>
              </a:rPr>
              <a:t>deadweight loss</a:t>
            </a:r>
            <a:endParaRPr dirty="0">
              <a:latin typeface="+mn-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18"/>
          <p:cNvSpPr txBox="1">
            <a:spLocks noGrp="1"/>
          </p:cNvSpPr>
          <p:nvPr>
            <p:ph type="title"/>
          </p:nvPr>
        </p:nvSpPr>
        <p:spPr>
          <a:xfrm>
            <a:off x="196238" y="-7374"/>
            <a:ext cx="9665925" cy="9334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2800"/>
              <a:buNone/>
            </a:pPr>
            <a:r>
              <a:rPr lang="en-US" dirty="0">
                <a:latin typeface="+mn-lt"/>
              </a:rPr>
              <a:t>QUESTION 2</a:t>
            </a:r>
            <a:endParaRPr sz="4400" dirty="0">
              <a:latin typeface="+mn-lt"/>
            </a:endParaRPr>
          </a:p>
        </p:txBody>
      </p:sp>
      <p:sp>
        <p:nvSpPr>
          <p:cNvPr id="176" name="Google Shape;176;p18"/>
          <p:cNvSpPr txBox="1">
            <a:spLocks noGrp="1"/>
          </p:cNvSpPr>
          <p:nvPr>
            <p:ph type="body" idx="1"/>
          </p:nvPr>
        </p:nvSpPr>
        <p:spPr>
          <a:xfrm>
            <a:off x="0" y="697505"/>
            <a:ext cx="10058400" cy="2339072"/>
          </a:xfrm>
          <a:prstGeom prst="rect">
            <a:avLst/>
          </a:prstGeom>
          <a:noFill/>
          <a:ln>
            <a:noFill/>
          </a:ln>
        </p:spPr>
        <p:txBody>
          <a:bodyPr spcFirstLastPara="1" wrap="square" lIns="91425" tIns="91425" rIns="91425" bIns="91425" anchor="t" anchorCtr="0">
            <a:normAutofit lnSpcReduction="10000"/>
          </a:bodyPr>
          <a:lstStyle/>
          <a:p>
            <a:pPr marL="50800" indent="0" algn="l">
              <a:buNone/>
            </a:pPr>
            <a:r>
              <a:rPr lang="en-US" b="0" i="0" dirty="0">
                <a:solidFill>
                  <a:srgbClr val="000000"/>
                </a:solidFill>
                <a:effectLst/>
                <a:latin typeface="STIX-Web"/>
              </a:rPr>
              <a:t>Suppose the graph depicts a hypothetical market for concert tickets at a local college venue. Because students are paying such high prices, a price ceiling of $40 per concert is being considered.</a:t>
            </a:r>
          </a:p>
          <a:p>
            <a:pPr algn="l"/>
            <a:r>
              <a:rPr lang="en-US" b="0" i="0" dirty="0">
                <a:solidFill>
                  <a:srgbClr val="000000"/>
                </a:solidFill>
                <a:effectLst/>
                <a:latin typeface="STIX-Web"/>
              </a:rPr>
              <a:t>Move the price ceiling line to correctly depict the price ceiling of $40.</a:t>
            </a:r>
          </a:p>
        </p:txBody>
      </p:sp>
      <p:sp>
        <p:nvSpPr>
          <p:cNvPr id="178" name="Google Shape;178;p18"/>
          <p:cNvSpPr txBox="1">
            <a:spLocks noGrp="1"/>
          </p:cNvSpPr>
          <p:nvPr>
            <p:ph type="body" idx="2"/>
          </p:nvPr>
        </p:nvSpPr>
        <p:spPr>
          <a:xfrm>
            <a:off x="5435598" y="2661138"/>
            <a:ext cx="4622801" cy="4413757"/>
          </a:xfrm>
          <a:prstGeom prst="rect">
            <a:avLst/>
          </a:prstGeom>
          <a:noFill/>
          <a:ln>
            <a:noFill/>
          </a:ln>
        </p:spPr>
        <p:txBody>
          <a:bodyPr spcFirstLastPara="1" wrap="square" lIns="91425" tIns="91425" rIns="91425" bIns="91425" anchor="t" anchorCtr="0">
            <a:noAutofit/>
          </a:bodyPr>
          <a:lstStyle/>
          <a:p>
            <a:pPr marL="339725" lvl="1" indent="-163513" algn="l" rtl="0">
              <a:lnSpc>
                <a:spcPct val="100000"/>
              </a:lnSpc>
              <a:spcBef>
                <a:spcPts val="0"/>
              </a:spcBef>
              <a:spcAft>
                <a:spcPts val="0"/>
              </a:spcAft>
              <a:buClr>
                <a:schemeClr val="dk1"/>
              </a:buClr>
              <a:buSzPts val="3100"/>
              <a:buFont typeface="Arial" panose="020B0604020202020204" pitchFamily="34" charset="0"/>
              <a:buChar char="•"/>
            </a:pPr>
            <a:r>
              <a:rPr lang="en-US" b="0" i="0" dirty="0">
                <a:solidFill>
                  <a:srgbClr val="000000"/>
                </a:solidFill>
                <a:effectLst/>
                <a:latin typeface="STIX-Web"/>
              </a:rPr>
              <a:t>By how much does consumer surplus (CS) increase if the price ceiling is imposed?</a:t>
            </a:r>
          </a:p>
          <a:p>
            <a:pPr marL="339725" lvl="1" indent="-163513" algn="l" rtl="0">
              <a:lnSpc>
                <a:spcPct val="100000"/>
              </a:lnSpc>
              <a:spcBef>
                <a:spcPts val="0"/>
              </a:spcBef>
              <a:spcAft>
                <a:spcPts val="0"/>
              </a:spcAft>
              <a:buClr>
                <a:schemeClr val="dk1"/>
              </a:buClr>
              <a:buSzPts val="3100"/>
              <a:buFont typeface="Arial" panose="020B0604020202020204" pitchFamily="34" charset="0"/>
              <a:buChar char="•"/>
            </a:pPr>
            <a:r>
              <a:rPr lang="en-US" b="0" i="0" dirty="0">
                <a:solidFill>
                  <a:srgbClr val="000000"/>
                </a:solidFill>
                <a:effectLst/>
                <a:latin typeface="STIX-Web"/>
              </a:rPr>
              <a:t>By how much does producer surplus (PS) decrease if the price ceiling is imposed?</a:t>
            </a:r>
          </a:p>
          <a:p>
            <a:pPr marL="339725" lvl="1" indent="-163513" algn="l" rtl="0">
              <a:lnSpc>
                <a:spcPct val="100000"/>
              </a:lnSpc>
              <a:spcBef>
                <a:spcPts val="0"/>
              </a:spcBef>
              <a:spcAft>
                <a:spcPts val="0"/>
              </a:spcAft>
              <a:buClr>
                <a:schemeClr val="dk1"/>
              </a:buClr>
              <a:buSzPts val="3100"/>
              <a:buFont typeface="Arial" panose="020B0604020202020204" pitchFamily="34" charset="0"/>
              <a:buChar char="•"/>
            </a:pPr>
            <a:r>
              <a:rPr lang="en-US" dirty="0">
                <a:solidFill>
                  <a:srgbClr val="000000"/>
                </a:solidFill>
                <a:latin typeface="STIX-Web"/>
              </a:rPr>
              <a:t>DWL?</a:t>
            </a:r>
            <a:endParaRPr dirty="0">
              <a:latin typeface="+mn-lt"/>
            </a:endParaRPr>
          </a:p>
        </p:txBody>
      </p:sp>
      <p:pic>
        <p:nvPicPr>
          <p:cNvPr id="3" name="Picture 2">
            <a:extLst>
              <a:ext uri="{FF2B5EF4-FFF2-40B4-BE49-F238E27FC236}">
                <a16:creationId xmlns:a16="http://schemas.microsoft.com/office/drawing/2014/main" id="{F4CA4D5A-332F-37B6-0886-87D26050A6C6}"/>
              </a:ext>
            </a:extLst>
          </p:cNvPr>
          <p:cNvPicPr>
            <a:picLocks noChangeAspect="1"/>
          </p:cNvPicPr>
          <p:nvPr/>
        </p:nvPicPr>
        <p:blipFill>
          <a:blip r:embed="rId3"/>
          <a:stretch>
            <a:fillRect/>
          </a:stretch>
        </p:blipFill>
        <p:spPr>
          <a:xfrm>
            <a:off x="222356" y="2988671"/>
            <a:ext cx="5029582" cy="4221021"/>
          </a:xfrm>
          <a:prstGeom prst="rect">
            <a:avLst/>
          </a:prstGeom>
        </p:spPr>
      </p:pic>
    </p:spTree>
    <p:extLst>
      <p:ext uri="{BB962C8B-B14F-4D97-AF65-F5344CB8AC3E}">
        <p14:creationId xmlns:p14="http://schemas.microsoft.com/office/powerpoint/2010/main" val="41818430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19"/>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PRICE FLOORS </a:t>
            </a:r>
            <a:endParaRPr dirty="0">
              <a:latin typeface="+mn-lt"/>
            </a:endParaRPr>
          </a:p>
        </p:txBody>
      </p:sp>
      <p:sp>
        <p:nvSpPr>
          <p:cNvPr id="184" name="Google Shape;184;p19"/>
          <p:cNvSpPr txBox="1">
            <a:spLocks noGrp="1"/>
          </p:cNvSpPr>
          <p:nvPr>
            <p:ph type="body" idx="1"/>
          </p:nvPr>
        </p:nvSpPr>
        <p:spPr>
          <a:xfrm>
            <a:off x="117582" y="1933292"/>
            <a:ext cx="9804186" cy="2339072"/>
          </a:xfrm>
          <a:prstGeom prst="rect">
            <a:avLst/>
          </a:prstGeom>
          <a:noFill/>
          <a:ln>
            <a:noFill/>
          </a:ln>
        </p:spPr>
        <p:txBody>
          <a:bodyPr spcFirstLastPara="1" wrap="square" lIns="91425" tIns="91425" rIns="91425" bIns="91425" anchor="t" anchorCtr="0">
            <a:normAutofit lnSpcReduction="10000"/>
          </a:bodyPr>
          <a:lstStyle/>
          <a:p>
            <a:pPr marL="0" lvl="0" indent="0" algn="l" rtl="0">
              <a:lnSpc>
                <a:spcPct val="100000"/>
              </a:lnSpc>
              <a:spcBef>
                <a:spcPts val="0"/>
              </a:spcBef>
              <a:spcAft>
                <a:spcPts val="0"/>
              </a:spcAft>
              <a:buClr>
                <a:schemeClr val="dk1"/>
              </a:buClr>
              <a:buSzPts val="2800"/>
              <a:buNone/>
            </a:pPr>
            <a:r>
              <a:rPr lang="en-US" b="1" dirty="0">
                <a:latin typeface="+mn-lt"/>
              </a:rPr>
              <a:t>Sometimes governments intervene to push market prices up instead of down.</a:t>
            </a:r>
            <a:endParaRPr dirty="0">
              <a:latin typeface="+mn-lt"/>
            </a:endParaRPr>
          </a:p>
          <a:p>
            <a:pPr marL="0" lvl="0" indent="0" algn="l" rtl="0">
              <a:lnSpc>
                <a:spcPct val="100000"/>
              </a:lnSpc>
              <a:spcBef>
                <a:spcPts val="624"/>
              </a:spcBef>
              <a:spcAft>
                <a:spcPts val="0"/>
              </a:spcAft>
              <a:buClr>
                <a:schemeClr val="dk1"/>
              </a:buClr>
              <a:buSzPts val="2800"/>
              <a:buNone/>
            </a:pPr>
            <a:r>
              <a:rPr lang="en-US" i="1" dirty="0">
                <a:latin typeface="+mn-lt"/>
              </a:rPr>
              <a:t>The generous minimum wage in many European countries has contributed to a high rate of unemployment and the flourishing of an illegal labor market.</a:t>
            </a:r>
            <a:endParaRPr dirty="0">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19"/>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PRICE FLOORS </a:t>
            </a:r>
            <a:endParaRPr dirty="0">
              <a:latin typeface="+mn-lt"/>
            </a:endParaRPr>
          </a:p>
        </p:txBody>
      </p:sp>
      <p:sp>
        <p:nvSpPr>
          <p:cNvPr id="184" name="Google Shape;184;p19"/>
          <p:cNvSpPr txBox="1">
            <a:spLocks noGrp="1"/>
          </p:cNvSpPr>
          <p:nvPr>
            <p:ph type="body" idx="1"/>
          </p:nvPr>
        </p:nvSpPr>
        <p:spPr>
          <a:xfrm>
            <a:off x="127107" y="1687614"/>
            <a:ext cx="9804186" cy="4397171"/>
          </a:xfrm>
          <a:prstGeom prst="rect">
            <a:avLst/>
          </a:prstGeom>
          <a:noFill/>
          <a:ln>
            <a:noFill/>
          </a:ln>
        </p:spPr>
        <p:txBody>
          <a:bodyPr spcFirstLastPara="1" wrap="square" lIns="91425" tIns="91425" rIns="91425" bIns="91425" anchor="t" anchorCtr="0">
            <a:normAutofit fontScale="92500" lnSpcReduction="20000"/>
          </a:bodyPr>
          <a:lstStyle/>
          <a:p>
            <a:pPr marL="0" lvl="0" indent="0" algn="l" rtl="0">
              <a:lnSpc>
                <a:spcPct val="100000"/>
              </a:lnSpc>
              <a:spcBef>
                <a:spcPts val="0"/>
              </a:spcBef>
              <a:spcAft>
                <a:spcPts val="0"/>
              </a:spcAft>
              <a:buClr>
                <a:schemeClr val="dk1"/>
              </a:buClr>
              <a:buSzPts val="2800"/>
              <a:buNone/>
            </a:pPr>
            <a:endParaRPr lang="en-US" sz="3200" b="1" dirty="0">
              <a:latin typeface="+mn-lt"/>
            </a:endParaRPr>
          </a:p>
          <a:p>
            <a:pPr indent="-457200">
              <a:spcBef>
                <a:spcPts val="0"/>
              </a:spcBef>
              <a:buClr>
                <a:schemeClr val="dk1"/>
              </a:buClr>
            </a:pPr>
            <a:r>
              <a:rPr lang="en-US" sz="3900" b="0" i="0" dirty="0">
                <a:solidFill>
                  <a:srgbClr val="1F1F1F"/>
                </a:solidFill>
                <a:effectLst/>
                <a:latin typeface="Google Sans"/>
              </a:rPr>
              <a:t>Effective January 1, 2024, the state of Washington minimum wage is </a:t>
            </a:r>
            <a:r>
              <a:rPr lang="en-US" sz="3900" b="0" i="0" dirty="0">
                <a:solidFill>
                  <a:srgbClr val="040C28"/>
                </a:solidFill>
                <a:effectLst/>
                <a:latin typeface="Google Sans"/>
              </a:rPr>
              <a:t>$16.28 per hour</a:t>
            </a:r>
            <a:r>
              <a:rPr lang="en-US" sz="3900" b="0" i="0" dirty="0">
                <a:solidFill>
                  <a:srgbClr val="1F1F1F"/>
                </a:solidFill>
                <a:effectLst/>
                <a:latin typeface="Google Sans"/>
              </a:rPr>
              <a:t>. </a:t>
            </a:r>
          </a:p>
          <a:p>
            <a:pPr indent="-457200">
              <a:spcBef>
                <a:spcPts val="0"/>
              </a:spcBef>
              <a:buClr>
                <a:schemeClr val="dk1"/>
              </a:buClr>
            </a:pPr>
            <a:endParaRPr lang="en-US" sz="3900" dirty="0">
              <a:solidFill>
                <a:srgbClr val="1F1F1F"/>
              </a:solidFill>
              <a:latin typeface="Google Sans"/>
            </a:endParaRPr>
          </a:p>
          <a:p>
            <a:pPr indent="-457200">
              <a:spcBef>
                <a:spcPts val="0"/>
              </a:spcBef>
              <a:buClr>
                <a:schemeClr val="dk1"/>
              </a:buClr>
            </a:pPr>
            <a:r>
              <a:rPr lang="en-US" sz="3900" b="0" i="0" dirty="0">
                <a:solidFill>
                  <a:srgbClr val="1F1F1F"/>
                </a:solidFill>
                <a:effectLst/>
                <a:latin typeface="Google Sans"/>
              </a:rPr>
              <a:t>Effective January 1, 2024, Germany minimum wage is </a:t>
            </a:r>
            <a:r>
              <a:rPr lang="en-US" sz="3900" dirty="0">
                <a:solidFill>
                  <a:srgbClr val="1F1F1F"/>
                </a:solidFill>
                <a:latin typeface="Google Sans"/>
              </a:rPr>
              <a:t> € </a:t>
            </a:r>
            <a:r>
              <a:rPr lang="en-US" sz="3900" b="0" i="0" dirty="0">
                <a:solidFill>
                  <a:srgbClr val="040C28"/>
                </a:solidFill>
                <a:effectLst/>
                <a:latin typeface="Google Sans"/>
              </a:rPr>
              <a:t>12.41  per hour</a:t>
            </a:r>
            <a:r>
              <a:rPr lang="en-US" sz="3900" b="0" i="0" dirty="0">
                <a:solidFill>
                  <a:srgbClr val="1F1F1F"/>
                </a:solidFill>
                <a:effectLst/>
                <a:latin typeface="Google Sans"/>
              </a:rPr>
              <a:t>. </a:t>
            </a:r>
          </a:p>
          <a:p>
            <a:pPr indent="-457200">
              <a:spcBef>
                <a:spcPts val="0"/>
              </a:spcBef>
              <a:buClr>
                <a:schemeClr val="dk1"/>
              </a:buClr>
            </a:pPr>
            <a:endParaRPr lang="en-US" sz="3900" b="0" i="0" dirty="0">
              <a:solidFill>
                <a:srgbClr val="1F1F1F"/>
              </a:solidFill>
              <a:effectLst/>
              <a:latin typeface="Google Sans"/>
            </a:endParaRPr>
          </a:p>
          <a:p>
            <a:pPr indent="-457200">
              <a:spcBef>
                <a:spcPts val="0"/>
              </a:spcBef>
              <a:buClr>
                <a:schemeClr val="dk1"/>
              </a:buClr>
            </a:pPr>
            <a:r>
              <a:rPr lang="en-US" sz="3900" dirty="0">
                <a:solidFill>
                  <a:srgbClr val="1F1F1F"/>
                </a:solidFill>
                <a:latin typeface="Google Sans"/>
              </a:rPr>
              <a:t>The </a:t>
            </a:r>
            <a:r>
              <a:rPr lang="en-US" sz="3900" dirty="0">
                <a:solidFill>
                  <a:srgbClr val="040C28"/>
                </a:solidFill>
                <a:latin typeface="Google Sans"/>
              </a:rPr>
              <a:t>gross hourly minimum wage in France is now €11.65</a:t>
            </a:r>
          </a:p>
          <a:p>
            <a:pPr marL="0" lvl="0" indent="0" algn="l" rtl="0">
              <a:lnSpc>
                <a:spcPct val="100000"/>
              </a:lnSpc>
              <a:spcBef>
                <a:spcPts val="0"/>
              </a:spcBef>
              <a:spcAft>
                <a:spcPts val="0"/>
              </a:spcAft>
              <a:buClr>
                <a:schemeClr val="dk1"/>
              </a:buClr>
              <a:buSzPts val="2800"/>
              <a:buNone/>
            </a:pPr>
            <a:endParaRPr lang="en-US" sz="3200" dirty="0">
              <a:solidFill>
                <a:srgbClr val="1F1F1F"/>
              </a:solidFill>
              <a:latin typeface="Google Sans"/>
            </a:endParaRPr>
          </a:p>
          <a:p>
            <a:pPr marL="0" lvl="0" indent="0" algn="l" rtl="0">
              <a:lnSpc>
                <a:spcPct val="100000"/>
              </a:lnSpc>
              <a:spcBef>
                <a:spcPts val="0"/>
              </a:spcBef>
              <a:spcAft>
                <a:spcPts val="0"/>
              </a:spcAft>
              <a:buClr>
                <a:schemeClr val="dk1"/>
              </a:buClr>
              <a:buSzPts val="2800"/>
              <a:buNone/>
            </a:pPr>
            <a:endParaRPr lang="en-US" sz="3200" b="1" dirty="0">
              <a:solidFill>
                <a:srgbClr val="1F1F1F"/>
              </a:solidFill>
              <a:latin typeface="+mn-lt"/>
            </a:endParaRPr>
          </a:p>
          <a:p>
            <a:pPr marL="0" lvl="0" indent="0" algn="l" rtl="0">
              <a:lnSpc>
                <a:spcPct val="100000"/>
              </a:lnSpc>
              <a:spcBef>
                <a:spcPts val="0"/>
              </a:spcBef>
              <a:spcAft>
                <a:spcPts val="0"/>
              </a:spcAft>
              <a:buClr>
                <a:schemeClr val="dk1"/>
              </a:buClr>
              <a:buSzPts val="2800"/>
              <a:buNone/>
            </a:pPr>
            <a:endParaRPr sz="3200" dirty="0">
              <a:latin typeface="+mn-lt"/>
            </a:endParaRPr>
          </a:p>
        </p:txBody>
      </p:sp>
    </p:spTree>
    <p:extLst>
      <p:ext uri="{BB962C8B-B14F-4D97-AF65-F5344CB8AC3E}">
        <p14:creationId xmlns:p14="http://schemas.microsoft.com/office/powerpoint/2010/main" val="24441982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19"/>
          <p:cNvSpPr txBox="1">
            <a:spLocks noGrp="1"/>
          </p:cNvSpPr>
          <p:nvPr>
            <p:ph type="title"/>
          </p:nvPr>
        </p:nvSpPr>
        <p:spPr>
          <a:xfrm>
            <a:off x="0" y="0"/>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PRICE FLOORS </a:t>
            </a:r>
            <a:endParaRPr dirty="0">
              <a:latin typeface="+mn-lt"/>
            </a:endParaRPr>
          </a:p>
        </p:txBody>
      </p:sp>
      <p:pic>
        <p:nvPicPr>
          <p:cNvPr id="5" name="Picture 4">
            <a:extLst>
              <a:ext uri="{FF2B5EF4-FFF2-40B4-BE49-F238E27FC236}">
                <a16:creationId xmlns:a16="http://schemas.microsoft.com/office/drawing/2014/main" id="{A3CA4706-4BB0-668E-8B29-140FDA763BCD}"/>
              </a:ext>
            </a:extLst>
          </p:cNvPr>
          <p:cNvPicPr>
            <a:picLocks noChangeAspect="1"/>
          </p:cNvPicPr>
          <p:nvPr/>
        </p:nvPicPr>
        <p:blipFill>
          <a:blip r:embed="rId3"/>
          <a:stretch>
            <a:fillRect/>
          </a:stretch>
        </p:blipFill>
        <p:spPr>
          <a:xfrm>
            <a:off x="922459" y="1418226"/>
            <a:ext cx="8213481" cy="5904668"/>
          </a:xfrm>
          <a:prstGeom prst="rect">
            <a:avLst/>
          </a:prstGeom>
        </p:spPr>
      </p:pic>
    </p:spTree>
    <p:extLst>
      <p:ext uri="{BB962C8B-B14F-4D97-AF65-F5344CB8AC3E}">
        <p14:creationId xmlns:p14="http://schemas.microsoft.com/office/powerpoint/2010/main" val="31960126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19"/>
          <p:cNvSpPr txBox="1">
            <a:spLocks noGrp="1"/>
          </p:cNvSpPr>
          <p:nvPr>
            <p:ph type="title"/>
          </p:nvPr>
        </p:nvSpPr>
        <p:spPr>
          <a:xfrm>
            <a:off x="0" y="246185"/>
            <a:ext cx="10058400" cy="815797"/>
          </a:xfrm>
          <a:prstGeom prst="rect">
            <a:avLst/>
          </a:prstGeom>
          <a:noFill/>
          <a:ln>
            <a:noFill/>
          </a:ln>
        </p:spPr>
        <p:txBody>
          <a:bodyPr spcFirstLastPara="1" wrap="square" lIns="91425" tIns="91425" rIns="91425" bIns="91425" anchor="ctr" anchorCtr="0">
            <a:normAutofit fontScale="90000"/>
          </a:bodyPr>
          <a:lstStyle/>
          <a:p>
            <a:pPr marL="0" lvl="0" indent="0" algn="ctr" rtl="0">
              <a:lnSpc>
                <a:spcPct val="100000"/>
              </a:lnSpc>
              <a:spcBef>
                <a:spcPts val="0"/>
              </a:spcBef>
              <a:spcAft>
                <a:spcPts val="0"/>
              </a:spcAft>
              <a:buSzPts val="3600"/>
              <a:buNone/>
            </a:pPr>
            <a:r>
              <a:rPr lang="en-US" dirty="0">
                <a:latin typeface="+mn-lt"/>
              </a:rPr>
              <a:t>PRICE FLOORS </a:t>
            </a:r>
            <a:br>
              <a:rPr lang="en-US" dirty="0">
                <a:latin typeface="+mn-lt"/>
              </a:rPr>
            </a:br>
            <a:r>
              <a:rPr lang="en-US" sz="2700" b="1" i="0" dirty="0">
                <a:solidFill>
                  <a:srgbClr val="0F2741"/>
                </a:solidFill>
                <a:effectLst/>
                <a:latin typeface="Open Sans" panose="020B0606030504020204" pitchFamily="34" charset="0"/>
              </a:rPr>
              <a:t>Monthly youth (16-24) unemployment rate in the United States from July 2022 to July 2024</a:t>
            </a:r>
            <a:endParaRPr dirty="0">
              <a:latin typeface="+mn-lt"/>
            </a:endParaRPr>
          </a:p>
        </p:txBody>
      </p:sp>
      <p:pic>
        <p:nvPicPr>
          <p:cNvPr id="3" name="Picture 2">
            <a:extLst>
              <a:ext uri="{FF2B5EF4-FFF2-40B4-BE49-F238E27FC236}">
                <a16:creationId xmlns:a16="http://schemas.microsoft.com/office/drawing/2014/main" id="{A2949B45-C86B-EBC5-7893-CC662600327C}"/>
              </a:ext>
            </a:extLst>
          </p:cNvPr>
          <p:cNvPicPr>
            <a:picLocks noChangeAspect="1"/>
          </p:cNvPicPr>
          <p:nvPr/>
        </p:nvPicPr>
        <p:blipFill>
          <a:blip r:embed="rId3"/>
          <a:stretch>
            <a:fillRect/>
          </a:stretch>
        </p:blipFill>
        <p:spPr>
          <a:xfrm>
            <a:off x="984738" y="1295399"/>
            <a:ext cx="8229600" cy="6008078"/>
          </a:xfrm>
          <a:prstGeom prst="rect">
            <a:avLst/>
          </a:prstGeom>
        </p:spPr>
      </p:pic>
    </p:spTree>
    <p:extLst>
      <p:ext uri="{BB962C8B-B14F-4D97-AF65-F5344CB8AC3E}">
        <p14:creationId xmlns:p14="http://schemas.microsoft.com/office/powerpoint/2010/main" val="16882839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0"/>
          <p:cNvSpPr txBox="1">
            <a:spLocks noGrp="1"/>
          </p:cNvSpPr>
          <p:nvPr>
            <p:ph type="title"/>
          </p:nvPr>
        </p:nvSpPr>
        <p:spPr>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MODELING A PRICE FLOOR</a:t>
            </a:r>
            <a:endParaRPr dirty="0">
              <a:latin typeface="+mn-lt"/>
            </a:endParaRPr>
          </a:p>
        </p:txBody>
      </p:sp>
      <p:sp>
        <p:nvSpPr>
          <p:cNvPr id="190" name="Google Shape;190;p20"/>
          <p:cNvSpPr txBox="1">
            <a:spLocks noGrp="1"/>
          </p:cNvSpPr>
          <p:nvPr>
            <p:ph type="body" idx="1"/>
          </p:nvPr>
        </p:nvSpPr>
        <p:spPr>
          <a:xfrm>
            <a:off x="117582" y="1933292"/>
            <a:ext cx="3855576" cy="4981858"/>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800"/>
              <a:buNone/>
            </a:pPr>
            <a:r>
              <a:rPr lang="en-US" i="1" dirty="0">
                <a:latin typeface="+mn-lt"/>
              </a:rPr>
              <a:t>The quantity of butter demanded falls to 9 million pounds, and the quantity supplied rises to 12 million pounds, generating a persistent surplus of 3 million pounds of butter.</a:t>
            </a:r>
            <a:endParaRPr dirty="0">
              <a:latin typeface="+mn-lt"/>
            </a:endParaRPr>
          </a:p>
        </p:txBody>
      </p:sp>
      <p:pic>
        <p:nvPicPr>
          <p:cNvPr id="192" name="Google Shape;192;p20">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3973158" y="2436737"/>
            <a:ext cx="5813780" cy="4860789"/>
          </a:xfrm>
          <a:prstGeom prst="rect">
            <a:avLst/>
          </a:prstGeom>
          <a:noFill/>
          <a:ln>
            <a:noFill/>
          </a:ln>
        </p:spPr>
      </p:pic>
      <p:pic>
        <p:nvPicPr>
          <p:cNvPr id="193" name="Google Shape;193;p20">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3973158" y="2436737"/>
            <a:ext cx="5813780" cy="4860789"/>
          </a:xfrm>
          <a:prstGeom prst="rect">
            <a:avLst/>
          </a:prstGeom>
          <a:noFill/>
          <a:ln>
            <a:noFill/>
          </a:ln>
        </p:spPr>
      </p:pic>
      <p:pic>
        <p:nvPicPr>
          <p:cNvPr id="194" name="Google Shape;194;p20">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3973158" y="2436737"/>
            <a:ext cx="5813780" cy="4860789"/>
          </a:xfrm>
          <a:prstGeom prst="rect">
            <a:avLst/>
          </a:prstGeom>
          <a:noFill/>
          <a:ln>
            <a:noFill/>
          </a:ln>
        </p:spPr>
      </p:pic>
      <p:sp>
        <p:nvSpPr>
          <p:cNvPr id="3" name="Google Shape;191;p20">
            <a:extLst>
              <a:ext uri="{FF2B5EF4-FFF2-40B4-BE49-F238E27FC236}">
                <a16:creationId xmlns:a16="http://schemas.microsoft.com/office/drawing/2014/main" id="{F0465005-B24A-9797-BBBB-3BF65B40A852}"/>
              </a:ext>
            </a:extLst>
          </p:cNvPr>
          <p:cNvSpPr txBox="1">
            <a:spLocks noGrp="1"/>
          </p:cNvSpPr>
          <p:nvPr>
            <p:ph sz="quarter" idx="10"/>
          </p:nvPr>
        </p:nvSpPr>
        <p:spPr>
          <a:xfrm>
            <a:off x="6826268" y="2010250"/>
            <a:ext cx="1415415"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dirty="0">
                <a:solidFill>
                  <a:srgbClr val="000000"/>
                </a:solidFill>
                <a:latin typeface="+mn-lt"/>
                <a:ea typeface="Arial"/>
                <a:cs typeface="Arial"/>
                <a:sym typeface="Arial"/>
              </a:rPr>
              <a:t>Figure 6</a:t>
            </a:r>
            <a:endParaRPr dirty="0">
              <a:latin typeface="+mn-lt"/>
            </a:endParaRPr>
          </a:p>
        </p:txBody>
      </p:sp>
      <p:pic>
        <p:nvPicPr>
          <p:cNvPr id="2" name="Picture 1" descr="A graph shows the surplus caused by the implementation of a price floor on the market for butter.&#10;The x-axis is labeled Quantity of butter (millions of pounds) and shows markings from 6 to 14 in increments of 2 with additional markings at 9 and 12. The y-axis is labeled Price of butter (per pound) and shows markings from 0.60 to 1.40 dollars in increments of 0.20 dollars. An upward sloping linear supply curve intersects a downward sloping linear demand curve at the equilibrium point:&#10;• E (10, 1.00)&#10;A horizontal line labeled Price floor intersects the demand and supply curve above the equilibrium where the quantity demanded is greater than the quantity supplied. The price floor intersects the curves at the following points:&#10;• Demand, point A (9, 1.20).&#10;• Supply, point B (12, 1.20).&#10;The horizontal distance between point A and point B is labeled Butter surplus of 3 million pounds caused by price floor.">
            <a:extLst>
              <a:ext uri="{FF2B5EF4-FFF2-40B4-BE49-F238E27FC236}">
                <a16:creationId xmlns:a16="http://schemas.microsoft.com/office/drawing/2014/main" id="{E749ECE2-E56E-79B6-DE08-62600B375BEF}"/>
              </a:ext>
            </a:extLst>
          </p:cNvPr>
          <p:cNvPicPr>
            <a:picLocks noChangeAspect="1"/>
          </p:cNvPicPr>
          <p:nvPr/>
        </p:nvPicPr>
        <p:blipFill>
          <a:blip r:embed="rId6"/>
          <a:stretch>
            <a:fillRect/>
          </a:stretch>
        </p:blipFill>
        <p:spPr>
          <a:xfrm>
            <a:off x="9448398" y="2632075"/>
            <a:ext cx="464353" cy="28893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1"/>
                                          </p:stCondLst>
                                        </p:cTn>
                                        <p:tgtEl>
                                          <p:spTgt spid="192"/>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9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1"/>
                                          </p:stCondLst>
                                        </p:cTn>
                                        <p:tgtEl>
                                          <p:spTgt spid="193"/>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21"/>
          <p:cNvSpPr txBox="1">
            <a:spLocks noGrp="1"/>
          </p:cNvSpPr>
          <p:nvPr>
            <p:ph type="title"/>
          </p:nvPr>
        </p:nvSpPr>
        <p:spPr>
          <a:xfrm>
            <a:off x="0" y="130581"/>
            <a:ext cx="10058400" cy="1313851"/>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ct val="100000"/>
              <a:buNone/>
            </a:pPr>
            <a:r>
              <a:rPr lang="en-US" dirty="0">
                <a:latin typeface="+mn-lt"/>
              </a:rPr>
              <a:t>HOW A PRICE FLOOR CAUSES INEFFICIENCY</a:t>
            </a:r>
            <a:endParaRPr dirty="0">
              <a:latin typeface="+mn-lt"/>
            </a:endParaRPr>
          </a:p>
        </p:txBody>
      </p:sp>
      <p:sp>
        <p:nvSpPr>
          <p:cNvPr id="200" name="Google Shape;200;p21"/>
          <p:cNvSpPr txBox="1">
            <a:spLocks noGrp="1"/>
          </p:cNvSpPr>
          <p:nvPr>
            <p:ph type="body" idx="1"/>
          </p:nvPr>
        </p:nvSpPr>
        <p:spPr>
          <a:xfrm>
            <a:off x="117582" y="1933292"/>
            <a:ext cx="9804186" cy="3427378"/>
          </a:xfrm>
          <a:prstGeom prst="rect">
            <a:avLst/>
          </a:prstGeom>
          <a:noFill/>
          <a:ln>
            <a:noFill/>
          </a:ln>
        </p:spPr>
        <p:txBody>
          <a:bodyPr spcFirstLastPara="1" wrap="square" lIns="91425" tIns="91425" rIns="91425" bIns="91425" anchor="t" anchorCtr="0">
            <a:normAutofit fontScale="92500"/>
          </a:bodyPr>
          <a:lstStyle/>
          <a:p>
            <a:pPr marL="0" lvl="0" indent="0" algn="l" rtl="0">
              <a:lnSpc>
                <a:spcPct val="100000"/>
              </a:lnSpc>
              <a:spcBef>
                <a:spcPts val="0"/>
              </a:spcBef>
              <a:spcAft>
                <a:spcPts val="0"/>
              </a:spcAft>
              <a:buSzPct val="100000"/>
              <a:buNone/>
            </a:pPr>
            <a:r>
              <a:rPr lang="en-US" dirty="0">
                <a:latin typeface="+mn-lt"/>
              </a:rPr>
              <a:t>Price floors cause predictable side effects:</a:t>
            </a:r>
            <a:endParaRPr dirty="0">
              <a:latin typeface="+mn-lt"/>
            </a:endParaRPr>
          </a:p>
          <a:p>
            <a:pPr marL="354013" lvl="0" indent="-354013" algn="l" rtl="0">
              <a:lnSpc>
                <a:spcPct val="100000"/>
              </a:lnSpc>
              <a:spcBef>
                <a:spcPts val="1200"/>
              </a:spcBef>
              <a:spcAft>
                <a:spcPts val="0"/>
              </a:spcAft>
              <a:buSzPct val="100000"/>
              <a:buFont typeface="Arial"/>
              <a:buChar char="•"/>
            </a:pPr>
            <a:r>
              <a:rPr lang="en-US" b="1" dirty="0">
                <a:latin typeface="+mn-lt"/>
              </a:rPr>
              <a:t>Deadweight loss</a:t>
            </a:r>
            <a:endParaRPr dirty="0">
              <a:latin typeface="+mn-lt"/>
            </a:endParaRPr>
          </a:p>
          <a:p>
            <a:pPr marL="354013" lvl="0" indent="-354013" algn="l" rtl="0">
              <a:lnSpc>
                <a:spcPct val="100000"/>
              </a:lnSpc>
              <a:spcBef>
                <a:spcPts val="1200"/>
              </a:spcBef>
              <a:spcAft>
                <a:spcPts val="0"/>
              </a:spcAft>
              <a:buSzPct val="100000"/>
              <a:buFont typeface="Arial"/>
              <a:buChar char="•"/>
            </a:pPr>
            <a:r>
              <a:rPr lang="en-US" b="1" dirty="0">
                <a:latin typeface="+mn-lt"/>
              </a:rPr>
              <a:t>Inefficient allocation of sales </a:t>
            </a:r>
            <a:r>
              <a:rPr lang="en-US" dirty="0">
                <a:latin typeface="+mn-lt"/>
              </a:rPr>
              <a:t>among sellers</a:t>
            </a:r>
            <a:endParaRPr dirty="0">
              <a:latin typeface="+mn-lt"/>
            </a:endParaRPr>
          </a:p>
          <a:p>
            <a:pPr marL="354013" lvl="0" indent="-354013" algn="l" rtl="0">
              <a:lnSpc>
                <a:spcPct val="100000"/>
              </a:lnSpc>
              <a:spcBef>
                <a:spcPts val="1200"/>
              </a:spcBef>
              <a:spcAft>
                <a:spcPts val="0"/>
              </a:spcAft>
              <a:buSzPct val="100000"/>
              <a:buFont typeface="Arial"/>
              <a:buChar char="•"/>
            </a:pPr>
            <a:r>
              <a:rPr lang="en-US" b="1" dirty="0">
                <a:latin typeface="+mn-lt"/>
              </a:rPr>
              <a:t>Waste of resources</a:t>
            </a:r>
            <a:endParaRPr dirty="0">
              <a:latin typeface="+mn-lt"/>
            </a:endParaRPr>
          </a:p>
          <a:p>
            <a:pPr marL="354013" lvl="0" indent="-354013" algn="l" rtl="0">
              <a:lnSpc>
                <a:spcPct val="100000"/>
              </a:lnSpc>
              <a:spcBef>
                <a:spcPts val="1200"/>
              </a:spcBef>
              <a:spcAft>
                <a:spcPts val="0"/>
              </a:spcAft>
              <a:buSzPct val="100000"/>
              <a:buFont typeface="Arial"/>
              <a:buChar char="•"/>
            </a:pPr>
            <a:r>
              <a:rPr lang="en-US" b="1" dirty="0">
                <a:latin typeface="+mn-lt"/>
              </a:rPr>
              <a:t>Inefficiently high quality</a:t>
            </a:r>
            <a:endParaRPr dirty="0">
              <a:latin typeface="+mn-lt"/>
            </a:endParaRPr>
          </a:p>
          <a:p>
            <a:pPr marL="354013" lvl="0" indent="-354013" algn="l" rtl="0">
              <a:lnSpc>
                <a:spcPct val="100000"/>
              </a:lnSpc>
              <a:spcBef>
                <a:spcPts val="1200"/>
              </a:spcBef>
              <a:spcAft>
                <a:spcPts val="0"/>
              </a:spcAft>
              <a:buSzPct val="100000"/>
              <a:buFont typeface="Arial"/>
              <a:buChar char="•"/>
            </a:pPr>
            <a:r>
              <a:rPr lang="en-US" b="1" dirty="0">
                <a:latin typeface="+mn-lt"/>
              </a:rPr>
              <a:t>Temptation to break the law</a:t>
            </a:r>
            <a:r>
              <a:rPr lang="en-US" dirty="0">
                <a:latin typeface="+mn-lt"/>
              </a:rPr>
              <a:t> by selling below the legal price</a:t>
            </a:r>
            <a:endParaRPr dirty="0">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22"/>
          <p:cNvSpPr txBox="1">
            <a:spLocks noGrp="1"/>
          </p:cNvSpPr>
          <p:nvPr>
            <p:ph type="title"/>
          </p:nvPr>
        </p:nvSpPr>
        <p:spPr>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INEFFICIENTLY LOW QUANTITY</a:t>
            </a:r>
            <a:endParaRPr dirty="0">
              <a:latin typeface="+mn-lt"/>
            </a:endParaRPr>
          </a:p>
        </p:txBody>
      </p:sp>
      <p:sp>
        <p:nvSpPr>
          <p:cNvPr id="206" name="Google Shape;206;p22"/>
          <p:cNvSpPr txBox="1">
            <a:spLocks noGrp="1"/>
          </p:cNvSpPr>
          <p:nvPr>
            <p:ph type="body" idx="1"/>
          </p:nvPr>
        </p:nvSpPr>
        <p:spPr>
          <a:xfrm>
            <a:off x="117582" y="1933292"/>
            <a:ext cx="4134378" cy="4810408"/>
          </a:xfrm>
          <a:prstGeom prst="rect">
            <a:avLst/>
          </a:prstGeom>
          <a:noFill/>
          <a:ln>
            <a:noFill/>
          </a:ln>
        </p:spPr>
        <p:txBody>
          <a:bodyPr spcFirstLastPara="1" wrap="square" lIns="91425" tIns="91425" rIns="91425" bIns="91425" anchor="t" anchorCtr="0">
            <a:normAutofit/>
          </a:bodyPr>
          <a:lstStyle/>
          <a:p>
            <a:pPr marL="457200" lvl="0" indent="-457200" algn="l" rtl="0">
              <a:lnSpc>
                <a:spcPct val="100000"/>
              </a:lnSpc>
              <a:spcBef>
                <a:spcPts val="0"/>
              </a:spcBef>
              <a:spcAft>
                <a:spcPts val="0"/>
              </a:spcAft>
              <a:buClr>
                <a:srgbClr val="4E4E4E"/>
              </a:buClr>
              <a:buSzPct val="100000"/>
              <a:buFont typeface="Arial"/>
              <a:buChar char="•"/>
            </a:pPr>
            <a:r>
              <a:rPr lang="en-US" i="1" dirty="0">
                <a:latin typeface="+mn-lt"/>
              </a:rPr>
              <a:t>A price floor reduces the quantity demanded below the market equilibrium quantity and leads to a deadweight loss.</a:t>
            </a:r>
            <a:endParaRPr dirty="0">
              <a:latin typeface="+mn-lt"/>
            </a:endParaRPr>
          </a:p>
        </p:txBody>
      </p:sp>
      <p:pic>
        <p:nvPicPr>
          <p:cNvPr id="208" name="Google Shape;208;p22">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4362288" y="1831684"/>
            <a:ext cx="5472373" cy="5160815"/>
          </a:xfrm>
          <a:prstGeom prst="rect">
            <a:avLst/>
          </a:prstGeom>
          <a:noFill/>
          <a:ln>
            <a:noFill/>
          </a:ln>
        </p:spPr>
      </p:pic>
      <p:pic>
        <p:nvPicPr>
          <p:cNvPr id="209" name="Google Shape;209;p22">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4355412" y="1831684"/>
            <a:ext cx="5472373" cy="5190966"/>
          </a:xfrm>
          <a:prstGeom prst="rect">
            <a:avLst/>
          </a:prstGeom>
          <a:noFill/>
          <a:ln>
            <a:noFill/>
          </a:ln>
        </p:spPr>
      </p:pic>
      <p:pic>
        <p:nvPicPr>
          <p:cNvPr id="210" name="Google Shape;210;p22">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4352900" y="1831684"/>
            <a:ext cx="5477398" cy="5190966"/>
          </a:xfrm>
          <a:prstGeom prst="rect">
            <a:avLst/>
          </a:prstGeom>
          <a:noFill/>
          <a:ln>
            <a:noFill/>
          </a:ln>
        </p:spPr>
      </p:pic>
      <p:pic>
        <p:nvPicPr>
          <p:cNvPr id="211" name="Google Shape;211;p22">
            <a:extLst>
              <a:ext uri="{C183D7F6-B498-43B3-948B-1728B52AA6E4}">
                <adec:decorative xmlns:adec="http://schemas.microsoft.com/office/drawing/2017/decorative" val="1"/>
              </a:ext>
            </a:extLst>
          </p:cNvPr>
          <p:cNvPicPr preferRelativeResize="0"/>
          <p:nvPr/>
        </p:nvPicPr>
        <p:blipFill rotWithShape="1">
          <a:blip r:embed="rId6">
            <a:alphaModFix/>
          </a:blip>
          <a:srcRect/>
          <a:stretch/>
        </p:blipFill>
        <p:spPr>
          <a:xfrm>
            <a:off x="4356338" y="1831684"/>
            <a:ext cx="5477398" cy="5190966"/>
          </a:xfrm>
          <a:prstGeom prst="rect">
            <a:avLst/>
          </a:prstGeom>
          <a:noFill/>
          <a:ln>
            <a:noFill/>
          </a:ln>
        </p:spPr>
      </p:pic>
      <p:pic>
        <p:nvPicPr>
          <p:cNvPr id="212" name="Google Shape;212;p22">
            <a:extLst>
              <a:ext uri="{C183D7F6-B498-43B3-948B-1728B52AA6E4}">
                <adec:decorative xmlns:adec="http://schemas.microsoft.com/office/drawing/2017/decorative" val="1"/>
              </a:ext>
            </a:extLst>
          </p:cNvPr>
          <p:cNvPicPr preferRelativeResize="0"/>
          <p:nvPr/>
        </p:nvPicPr>
        <p:blipFill rotWithShape="1">
          <a:blip r:embed="rId7">
            <a:alphaModFix/>
          </a:blip>
          <a:srcRect/>
          <a:stretch/>
        </p:blipFill>
        <p:spPr>
          <a:xfrm>
            <a:off x="4359776" y="1831684"/>
            <a:ext cx="5477398" cy="5190966"/>
          </a:xfrm>
          <a:prstGeom prst="rect">
            <a:avLst/>
          </a:prstGeom>
          <a:noFill/>
          <a:ln>
            <a:noFill/>
          </a:ln>
        </p:spPr>
      </p:pic>
      <p:sp>
        <p:nvSpPr>
          <p:cNvPr id="3" name="Google Shape;207;p22">
            <a:extLst>
              <a:ext uri="{FF2B5EF4-FFF2-40B4-BE49-F238E27FC236}">
                <a16:creationId xmlns:a16="http://schemas.microsoft.com/office/drawing/2014/main" id="{87716F4D-F412-F93B-4102-4A3D359776B1}"/>
              </a:ext>
            </a:extLst>
          </p:cNvPr>
          <p:cNvSpPr txBox="1">
            <a:spLocks noGrp="1"/>
          </p:cNvSpPr>
          <p:nvPr>
            <p:ph sz="quarter" idx="10"/>
          </p:nvPr>
        </p:nvSpPr>
        <p:spPr>
          <a:xfrm>
            <a:off x="6597270" y="1250942"/>
            <a:ext cx="1518285"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dirty="0">
                <a:solidFill>
                  <a:srgbClr val="000000"/>
                </a:solidFill>
                <a:latin typeface="+mn-lt"/>
                <a:ea typeface="Arial"/>
                <a:cs typeface="Arial"/>
                <a:sym typeface="Arial"/>
              </a:rPr>
              <a:t>Figure 7</a:t>
            </a:r>
            <a:endParaRPr dirty="0">
              <a:latin typeface="+mn-lt"/>
            </a:endParaRPr>
          </a:p>
        </p:txBody>
      </p:sp>
      <p:pic>
        <p:nvPicPr>
          <p:cNvPr id="2" name="Picture 1" descr="A graph shows the impact of a price floor on quantity.&#10;The x-axis is labeled Quantity of butter (millions of pounds) and ranges from 6 to 14 in increments of 2 million pounds with an additional marking at 9 million pounds. The y-axis is labeled Price of butter (per pound) and shows markings from 0.60 to 1.40 dollars in increments of 0.20 dollars. An upward sloping linear supply curve intersects a downward sloping linear demand curve at the equilibrium point:&#10;• E (10, 1.00)&#10;The equilibrium quantity of 10 million pounds is the Quantity demanded without a price floor.&#10;A horizontal line labeled Price floor extends from 1.20 dollars on the y-axis and intersects the curves above the equilibrium where the quantity demanded is less than the quantity supplied.&#10;• The demand curve intersects the price floor at (9, 1.20) where 9 million pounds is the Quantity demanded with price floor.&#10;• The supply at the quantity of 9 million pounds is (9, 0.90).&#10;The shaded triangular area below the demand curve and above the supply curve is labeled Deadweight loss and is bounded by the points:&#10;• (9, 1.20).&#10;• (9, 0.90).&#10;• E (10, 1.0).">
            <a:extLst>
              <a:ext uri="{FF2B5EF4-FFF2-40B4-BE49-F238E27FC236}">
                <a16:creationId xmlns:a16="http://schemas.microsoft.com/office/drawing/2014/main" id="{3DC7EC1D-C86D-FF9C-D70A-5BC6F384173C}"/>
              </a:ext>
            </a:extLst>
          </p:cNvPr>
          <p:cNvPicPr>
            <a:picLocks noChangeAspect="1"/>
          </p:cNvPicPr>
          <p:nvPr/>
        </p:nvPicPr>
        <p:blipFill>
          <a:blip r:embed="rId8"/>
          <a:stretch>
            <a:fillRect/>
          </a:stretch>
        </p:blipFill>
        <p:spPr>
          <a:xfrm>
            <a:off x="9448398" y="1803395"/>
            <a:ext cx="464353" cy="28893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1"/>
                                          </p:stCondLst>
                                        </p:cTn>
                                        <p:tgtEl>
                                          <p:spTgt spid="208"/>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20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1"/>
                                          </p:stCondLst>
                                        </p:cTn>
                                        <p:tgtEl>
                                          <p:spTgt spid="209"/>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2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1"/>
                                          </p:stCondLst>
                                        </p:cTn>
                                        <p:tgtEl>
                                          <p:spTgt spid="210"/>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2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1"/>
                                          </p:stCondLst>
                                        </p:cTn>
                                        <p:tgtEl>
                                          <p:spTgt spid="211"/>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2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22"/>
          <p:cNvSpPr txBox="1">
            <a:spLocks noGrp="1"/>
          </p:cNvSpPr>
          <p:nvPr>
            <p:ph type="title"/>
          </p:nvPr>
        </p:nvSpPr>
        <p:spPr>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Price Floor - DWL</a:t>
            </a:r>
            <a:endParaRPr dirty="0">
              <a:latin typeface="+mn-lt"/>
            </a:endParaRPr>
          </a:p>
        </p:txBody>
      </p:sp>
      <p:pic>
        <p:nvPicPr>
          <p:cNvPr id="2" name="Picture 1" descr="A graph shows the impact of a price floor on quantity.&#10;The x-axis is labeled Quantity of butter (millions of pounds) and ranges from 6 to 14 in increments of 2 million pounds with an additional marking at 9 million pounds. The y-axis is labeled Price of butter (per pound) and shows markings from 0.60 to 1.40 dollars in increments of 0.20 dollars. An upward sloping linear supply curve intersects a downward sloping linear demand curve at the equilibrium point:&#10;• E (10, 1.00)&#10;The equilibrium quantity of 10 million pounds is the Quantity demanded without a price floor.&#10;A horizontal line labeled Price floor extends from 1.20 dollars on the y-axis and intersects the curves above the equilibrium where the quantity demanded is less than the quantity supplied.&#10;• The demand curve intersects the price floor at (9, 1.20) where 9 million pounds is the Quantity demanded with price floor.&#10;• The supply at the quantity of 9 million pounds is (9, 0.90).&#10;The shaded triangular area below the demand curve and above the supply curve is labeled Deadweight loss and is bounded by the points:&#10;• (9, 1.20).&#10;• (9, 0.90).&#10;• E (10, 1.0).">
            <a:extLst>
              <a:ext uri="{FF2B5EF4-FFF2-40B4-BE49-F238E27FC236}">
                <a16:creationId xmlns:a16="http://schemas.microsoft.com/office/drawing/2014/main" id="{3DC7EC1D-C86D-FF9C-D70A-5BC6F384173C}"/>
              </a:ext>
            </a:extLst>
          </p:cNvPr>
          <p:cNvPicPr>
            <a:picLocks noChangeAspect="1"/>
          </p:cNvPicPr>
          <p:nvPr/>
        </p:nvPicPr>
        <p:blipFill>
          <a:blip r:embed="rId3"/>
          <a:stretch>
            <a:fillRect/>
          </a:stretch>
        </p:blipFill>
        <p:spPr>
          <a:xfrm>
            <a:off x="9448398" y="1803395"/>
            <a:ext cx="464353" cy="288930"/>
          </a:xfrm>
          <a:prstGeom prst="rect">
            <a:avLst/>
          </a:prstGeom>
        </p:spPr>
      </p:pic>
      <p:cxnSp>
        <p:nvCxnSpPr>
          <p:cNvPr id="9" name="Straight Connector 8">
            <a:extLst>
              <a:ext uri="{FF2B5EF4-FFF2-40B4-BE49-F238E27FC236}">
                <a16:creationId xmlns:a16="http://schemas.microsoft.com/office/drawing/2014/main" id="{482F155F-09FF-BCBF-52EB-A76A46125410}"/>
              </a:ext>
            </a:extLst>
          </p:cNvPr>
          <p:cNvCxnSpPr/>
          <p:nvPr/>
        </p:nvCxnSpPr>
        <p:spPr>
          <a:xfrm flipV="1">
            <a:off x="3212123" y="1803395"/>
            <a:ext cx="0" cy="3132020"/>
          </a:xfrm>
          <a:prstGeom prst="line">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994416DE-F0DE-B9A7-AA69-3C75ABC417E8}"/>
              </a:ext>
            </a:extLst>
          </p:cNvPr>
          <p:cNvCxnSpPr/>
          <p:nvPr/>
        </p:nvCxnSpPr>
        <p:spPr>
          <a:xfrm>
            <a:off x="3212123" y="4935415"/>
            <a:ext cx="42672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D986174-4A61-657C-776E-D84BC4B50193}"/>
              </a:ext>
            </a:extLst>
          </p:cNvPr>
          <p:cNvCxnSpPr/>
          <p:nvPr/>
        </p:nvCxnSpPr>
        <p:spPr>
          <a:xfrm flipV="1">
            <a:off x="4126523" y="2092325"/>
            <a:ext cx="2239108" cy="2268660"/>
          </a:xfrm>
          <a:prstGeom prst="line">
            <a:avLst/>
          </a:prstGeom>
          <a:ln w="28575"/>
        </p:spPr>
        <p:style>
          <a:lnRef idx="1">
            <a:schemeClr val="accent5"/>
          </a:lnRef>
          <a:fillRef idx="0">
            <a:schemeClr val="accent5"/>
          </a:fillRef>
          <a:effectRef idx="0">
            <a:schemeClr val="accent5"/>
          </a:effectRef>
          <a:fontRef idx="minor">
            <a:schemeClr val="tx1"/>
          </a:fontRef>
        </p:style>
      </p:cxnSp>
      <p:cxnSp>
        <p:nvCxnSpPr>
          <p:cNvPr id="15" name="Straight Connector 14">
            <a:extLst>
              <a:ext uri="{FF2B5EF4-FFF2-40B4-BE49-F238E27FC236}">
                <a16:creationId xmlns:a16="http://schemas.microsoft.com/office/drawing/2014/main" id="{8EB0376D-AAE9-ABFF-B19C-CD8D37500FA6}"/>
              </a:ext>
            </a:extLst>
          </p:cNvPr>
          <p:cNvCxnSpPr>
            <a:cxnSpLocks/>
          </p:cNvCxnSpPr>
          <p:nvPr/>
        </p:nvCxnSpPr>
        <p:spPr>
          <a:xfrm>
            <a:off x="4126523" y="2092325"/>
            <a:ext cx="2719755" cy="226866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E7947E3-6A5D-1B71-FA15-AA7AE0DDAEC6}"/>
              </a:ext>
            </a:extLst>
          </p:cNvPr>
          <p:cNvCxnSpPr/>
          <p:nvPr/>
        </p:nvCxnSpPr>
        <p:spPr>
          <a:xfrm>
            <a:off x="3212123" y="3121147"/>
            <a:ext cx="2133600" cy="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CB9F3E0-4183-F23C-19B9-49AA7A76D64C}"/>
              </a:ext>
            </a:extLst>
          </p:cNvPr>
          <p:cNvCxnSpPr/>
          <p:nvPr/>
        </p:nvCxnSpPr>
        <p:spPr>
          <a:xfrm>
            <a:off x="5345723" y="3118338"/>
            <a:ext cx="0" cy="1817077"/>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723FF6F5-5340-440B-C389-A260FA83E96F}"/>
              </a:ext>
            </a:extLst>
          </p:cNvPr>
          <p:cNvSpPr txBox="1"/>
          <p:nvPr/>
        </p:nvSpPr>
        <p:spPr>
          <a:xfrm>
            <a:off x="6846278" y="4192745"/>
            <a:ext cx="328247" cy="309606"/>
          </a:xfrm>
          <a:prstGeom prst="rect">
            <a:avLst/>
          </a:prstGeom>
          <a:noFill/>
        </p:spPr>
        <p:txBody>
          <a:bodyPr wrap="square" rtlCol="0">
            <a:spAutoFit/>
          </a:bodyPr>
          <a:lstStyle/>
          <a:p>
            <a:r>
              <a:rPr lang="en-US" b="1" dirty="0"/>
              <a:t>D</a:t>
            </a:r>
          </a:p>
        </p:txBody>
      </p:sp>
      <p:sp>
        <p:nvSpPr>
          <p:cNvPr id="29" name="TextBox 28">
            <a:extLst>
              <a:ext uri="{FF2B5EF4-FFF2-40B4-BE49-F238E27FC236}">
                <a16:creationId xmlns:a16="http://schemas.microsoft.com/office/drawing/2014/main" id="{6908B9AF-3A3B-F8A7-DF25-504A40CDE705}"/>
              </a:ext>
            </a:extLst>
          </p:cNvPr>
          <p:cNvSpPr txBox="1"/>
          <p:nvPr/>
        </p:nvSpPr>
        <p:spPr>
          <a:xfrm>
            <a:off x="6389076" y="1848670"/>
            <a:ext cx="328247" cy="309606"/>
          </a:xfrm>
          <a:prstGeom prst="rect">
            <a:avLst/>
          </a:prstGeom>
          <a:noFill/>
        </p:spPr>
        <p:txBody>
          <a:bodyPr wrap="square" rtlCol="0">
            <a:spAutoFit/>
          </a:bodyPr>
          <a:lstStyle/>
          <a:p>
            <a:r>
              <a:rPr lang="en-US" b="1" dirty="0"/>
              <a:t>S</a:t>
            </a:r>
          </a:p>
        </p:txBody>
      </p:sp>
      <p:cxnSp>
        <p:nvCxnSpPr>
          <p:cNvPr id="23" name="Straight Connector 22">
            <a:extLst>
              <a:ext uri="{FF2B5EF4-FFF2-40B4-BE49-F238E27FC236}">
                <a16:creationId xmlns:a16="http://schemas.microsoft.com/office/drawing/2014/main" id="{9780FE04-20E8-16B4-1EB4-6E0282ADEB76}"/>
              </a:ext>
            </a:extLst>
          </p:cNvPr>
          <p:cNvCxnSpPr/>
          <p:nvPr/>
        </p:nvCxnSpPr>
        <p:spPr>
          <a:xfrm>
            <a:off x="3212123" y="2661138"/>
            <a:ext cx="4138246"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4B031CAF-1668-E67B-1316-9583B1B34DC9}"/>
              </a:ext>
            </a:extLst>
          </p:cNvPr>
          <p:cNvCxnSpPr/>
          <p:nvPr/>
        </p:nvCxnSpPr>
        <p:spPr>
          <a:xfrm>
            <a:off x="4806462" y="2649415"/>
            <a:ext cx="0" cy="228600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9F05F0DF-940E-8EA2-2BC2-011C879A2C4E}"/>
              </a:ext>
            </a:extLst>
          </p:cNvPr>
          <p:cNvSpPr txBox="1"/>
          <p:nvPr/>
        </p:nvSpPr>
        <p:spPr>
          <a:xfrm>
            <a:off x="7520353" y="2507249"/>
            <a:ext cx="1928045" cy="307777"/>
          </a:xfrm>
          <a:prstGeom prst="rect">
            <a:avLst/>
          </a:prstGeom>
          <a:noFill/>
        </p:spPr>
        <p:txBody>
          <a:bodyPr wrap="square" rtlCol="0">
            <a:spAutoFit/>
          </a:bodyPr>
          <a:lstStyle/>
          <a:p>
            <a:r>
              <a:rPr lang="en-US" b="1" dirty="0"/>
              <a:t>Price Floor</a:t>
            </a:r>
          </a:p>
        </p:txBody>
      </p:sp>
      <p:sp>
        <p:nvSpPr>
          <p:cNvPr id="37" name="TextBox 36">
            <a:extLst>
              <a:ext uri="{FF2B5EF4-FFF2-40B4-BE49-F238E27FC236}">
                <a16:creationId xmlns:a16="http://schemas.microsoft.com/office/drawing/2014/main" id="{03542E1D-4CF7-B82B-ACEB-07C60E006834}"/>
              </a:ext>
            </a:extLst>
          </p:cNvPr>
          <p:cNvSpPr txBox="1"/>
          <p:nvPr/>
        </p:nvSpPr>
        <p:spPr>
          <a:xfrm>
            <a:off x="5181599" y="4958512"/>
            <a:ext cx="422032" cy="307777"/>
          </a:xfrm>
          <a:prstGeom prst="rect">
            <a:avLst/>
          </a:prstGeom>
          <a:noFill/>
        </p:spPr>
        <p:txBody>
          <a:bodyPr wrap="square" rtlCol="0">
            <a:spAutoFit/>
          </a:bodyPr>
          <a:lstStyle/>
          <a:p>
            <a:r>
              <a:rPr lang="en-US" b="1" dirty="0"/>
              <a:t>10</a:t>
            </a:r>
          </a:p>
        </p:txBody>
      </p:sp>
      <p:sp>
        <p:nvSpPr>
          <p:cNvPr id="38" name="TextBox 37">
            <a:extLst>
              <a:ext uri="{FF2B5EF4-FFF2-40B4-BE49-F238E27FC236}">
                <a16:creationId xmlns:a16="http://schemas.microsoft.com/office/drawing/2014/main" id="{FF63D5BE-0819-336B-A7F4-93145B9A6EA0}"/>
              </a:ext>
            </a:extLst>
          </p:cNvPr>
          <p:cNvSpPr txBox="1"/>
          <p:nvPr/>
        </p:nvSpPr>
        <p:spPr>
          <a:xfrm>
            <a:off x="2919047" y="2445583"/>
            <a:ext cx="328247" cy="309606"/>
          </a:xfrm>
          <a:prstGeom prst="rect">
            <a:avLst/>
          </a:prstGeom>
          <a:noFill/>
        </p:spPr>
        <p:txBody>
          <a:bodyPr wrap="square" rtlCol="0">
            <a:spAutoFit/>
          </a:bodyPr>
          <a:lstStyle/>
          <a:p>
            <a:r>
              <a:rPr lang="en-US" b="1" dirty="0"/>
              <a:t>8</a:t>
            </a:r>
          </a:p>
        </p:txBody>
      </p:sp>
      <p:sp>
        <p:nvSpPr>
          <p:cNvPr id="39" name="TextBox 38">
            <a:extLst>
              <a:ext uri="{FF2B5EF4-FFF2-40B4-BE49-F238E27FC236}">
                <a16:creationId xmlns:a16="http://schemas.microsoft.com/office/drawing/2014/main" id="{5F40E71A-C6CF-D10E-C171-B5609252F8E5}"/>
              </a:ext>
            </a:extLst>
          </p:cNvPr>
          <p:cNvSpPr txBox="1"/>
          <p:nvPr/>
        </p:nvSpPr>
        <p:spPr>
          <a:xfrm>
            <a:off x="2860431" y="2963535"/>
            <a:ext cx="328247" cy="309606"/>
          </a:xfrm>
          <a:prstGeom prst="rect">
            <a:avLst/>
          </a:prstGeom>
          <a:noFill/>
        </p:spPr>
        <p:txBody>
          <a:bodyPr wrap="square" rtlCol="0">
            <a:spAutoFit/>
          </a:bodyPr>
          <a:lstStyle/>
          <a:p>
            <a:r>
              <a:rPr lang="en-US" b="1" dirty="0"/>
              <a:t>5</a:t>
            </a:r>
          </a:p>
        </p:txBody>
      </p:sp>
      <p:sp>
        <p:nvSpPr>
          <p:cNvPr id="40" name="TextBox 39">
            <a:extLst>
              <a:ext uri="{FF2B5EF4-FFF2-40B4-BE49-F238E27FC236}">
                <a16:creationId xmlns:a16="http://schemas.microsoft.com/office/drawing/2014/main" id="{BF4FAB7E-9829-C5E8-11CF-30DD5B8905FE}"/>
              </a:ext>
            </a:extLst>
          </p:cNvPr>
          <p:cNvSpPr txBox="1"/>
          <p:nvPr/>
        </p:nvSpPr>
        <p:spPr>
          <a:xfrm>
            <a:off x="4654062" y="4962879"/>
            <a:ext cx="328247" cy="309606"/>
          </a:xfrm>
          <a:prstGeom prst="rect">
            <a:avLst/>
          </a:prstGeom>
          <a:noFill/>
        </p:spPr>
        <p:txBody>
          <a:bodyPr wrap="square" rtlCol="0">
            <a:spAutoFit/>
          </a:bodyPr>
          <a:lstStyle/>
          <a:p>
            <a:r>
              <a:rPr lang="en-US" b="1" dirty="0"/>
              <a:t>4</a:t>
            </a:r>
          </a:p>
        </p:txBody>
      </p:sp>
      <p:cxnSp>
        <p:nvCxnSpPr>
          <p:cNvPr id="42" name="Straight Connector 41">
            <a:extLst>
              <a:ext uri="{FF2B5EF4-FFF2-40B4-BE49-F238E27FC236}">
                <a16:creationId xmlns:a16="http://schemas.microsoft.com/office/drawing/2014/main" id="{E1A11118-AD2C-38F5-CE5D-A856945A691E}"/>
              </a:ext>
            </a:extLst>
          </p:cNvPr>
          <p:cNvCxnSpPr>
            <a:cxnSpLocks/>
          </p:cNvCxnSpPr>
          <p:nvPr/>
        </p:nvCxnSpPr>
        <p:spPr>
          <a:xfrm>
            <a:off x="3212123" y="3620342"/>
            <a:ext cx="1594339" cy="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FEC4C9A0-BAFD-D7DF-9A77-4318C8F20B56}"/>
              </a:ext>
            </a:extLst>
          </p:cNvPr>
          <p:cNvSpPr txBox="1"/>
          <p:nvPr/>
        </p:nvSpPr>
        <p:spPr>
          <a:xfrm>
            <a:off x="2930768" y="3514868"/>
            <a:ext cx="328247" cy="309606"/>
          </a:xfrm>
          <a:prstGeom prst="rect">
            <a:avLst/>
          </a:prstGeom>
          <a:noFill/>
        </p:spPr>
        <p:txBody>
          <a:bodyPr wrap="square" rtlCol="0">
            <a:spAutoFit/>
          </a:bodyPr>
          <a:lstStyle/>
          <a:p>
            <a:r>
              <a:rPr lang="en-US" b="1" dirty="0"/>
              <a:t>3</a:t>
            </a:r>
          </a:p>
        </p:txBody>
      </p:sp>
      <p:sp>
        <p:nvSpPr>
          <p:cNvPr id="48" name="TextBox 47">
            <a:extLst>
              <a:ext uri="{FF2B5EF4-FFF2-40B4-BE49-F238E27FC236}">
                <a16:creationId xmlns:a16="http://schemas.microsoft.com/office/drawing/2014/main" id="{CA6FACA6-1CCA-1F62-ACF9-16607C43F677}"/>
              </a:ext>
            </a:extLst>
          </p:cNvPr>
          <p:cNvSpPr txBox="1"/>
          <p:nvPr/>
        </p:nvSpPr>
        <p:spPr>
          <a:xfrm>
            <a:off x="7754814" y="4780612"/>
            <a:ext cx="1318847" cy="307777"/>
          </a:xfrm>
          <a:prstGeom prst="rect">
            <a:avLst/>
          </a:prstGeom>
          <a:noFill/>
        </p:spPr>
        <p:txBody>
          <a:bodyPr wrap="square" rtlCol="0">
            <a:spAutoFit/>
          </a:bodyPr>
          <a:lstStyle/>
          <a:p>
            <a:r>
              <a:rPr lang="en-US" b="1" dirty="0"/>
              <a:t>Quantity</a:t>
            </a:r>
          </a:p>
        </p:txBody>
      </p:sp>
      <p:sp>
        <p:nvSpPr>
          <p:cNvPr id="49" name="TextBox 48">
            <a:extLst>
              <a:ext uri="{FF2B5EF4-FFF2-40B4-BE49-F238E27FC236}">
                <a16:creationId xmlns:a16="http://schemas.microsoft.com/office/drawing/2014/main" id="{9C6CC13B-80B3-E436-4D37-37EE54F606FE}"/>
              </a:ext>
            </a:extLst>
          </p:cNvPr>
          <p:cNvSpPr txBox="1"/>
          <p:nvPr/>
        </p:nvSpPr>
        <p:spPr>
          <a:xfrm>
            <a:off x="2555631" y="1568016"/>
            <a:ext cx="1128346" cy="307777"/>
          </a:xfrm>
          <a:prstGeom prst="rect">
            <a:avLst/>
          </a:prstGeom>
          <a:noFill/>
        </p:spPr>
        <p:txBody>
          <a:bodyPr wrap="square" rtlCol="0">
            <a:spAutoFit/>
          </a:bodyPr>
          <a:lstStyle/>
          <a:p>
            <a:r>
              <a:rPr lang="en-US" b="1" dirty="0"/>
              <a:t>Price</a:t>
            </a:r>
          </a:p>
        </p:txBody>
      </p:sp>
      <p:sp>
        <p:nvSpPr>
          <p:cNvPr id="31" name="Isosceles Triangle 30">
            <a:extLst>
              <a:ext uri="{FF2B5EF4-FFF2-40B4-BE49-F238E27FC236}">
                <a16:creationId xmlns:a16="http://schemas.microsoft.com/office/drawing/2014/main" id="{E42BAE8D-D4C6-CBDB-7BBE-07DDABBD5445}"/>
              </a:ext>
            </a:extLst>
          </p:cNvPr>
          <p:cNvSpPr/>
          <p:nvPr/>
        </p:nvSpPr>
        <p:spPr>
          <a:xfrm rot="5400000">
            <a:off x="4615797" y="2878695"/>
            <a:ext cx="945078" cy="538217"/>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48532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2"/>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0"/>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9" grpId="0"/>
      <p:bldP spid="36" grpId="0"/>
      <p:bldP spid="37" grpId="0"/>
      <p:bldP spid="38" grpId="0"/>
      <p:bldP spid="39" grpId="0"/>
      <p:bldP spid="40" grpId="0"/>
      <p:bldP spid="47" grpId="0"/>
      <p:bldP spid="48" grpId="0"/>
      <p:bldP spid="49" grpId="0"/>
      <p:bldP spid="3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23"/>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mn-lt"/>
              </a:rPr>
              <a:t>INEFFICIENT ALLOCATION OF SALES AMONG SELLERS</a:t>
            </a:r>
            <a:endParaRPr dirty="0">
              <a:latin typeface="+mn-lt"/>
            </a:endParaRPr>
          </a:p>
        </p:txBody>
      </p:sp>
      <p:sp>
        <p:nvSpPr>
          <p:cNvPr id="218" name="Google Shape;218;p23"/>
          <p:cNvSpPr txBox="1">
            <a:spLocks noGrp="1"/>
          </p:cNvSpPr>
          <p:nvPr>
            <p:ph type="body" idx="1"/>
          </p:nvPr>
        </p:nvSpPr>
        <p:spPr>
          <a:xfrm>
            <a:off x="117582" y="1933291"/>
            <a:ext cx="9804186" cy="5314175"/>
          </a:xfrm>
          <a:prstGeom prst="rect">
            <a:avLst/>
          </a:prstGeom>
          <a:noFill/>
          <a:ln>
            <a:noFill/>
          </a:ln>
        </p:spPr>
        <p:txBody>
          <a:bodyPr spcFirstLastPara="1" wrap="square" lIns="91425" tIns="91425" rIns="91425" bIns="91425" anchor="t" anchorCtr="0">
            <a:normAutofit fontScale="92500"/>
          </a:bodyPr>
          <a:lstStyle/>
          <a:p>
            <a:pPr marL="0" lvl="0" indent="0" algn="l" rtl="0">
              <a:lnSpc>
                <a:spcPct val="100000"/>
              </a:lnSpc>
              <a:spcBef>
                <a:spcPts val="0"/>
              </a:spcBef>
              <a:spcAft>
                <a:spcPts val="0"/>
              </a:spcAft>
              <a:buSzPct val="100000"/>
              <a:buNone/>
            </a:pPr>
            <a:r>
              <a:rPr lang="en-US" dirty="0">
                <a:latin typeface="+mn-lt"/>
              </a:rPr>
              <a:t>Price floors can lead to </a:t>
            </a:r>
            <a:r>
              <a:rPr lang="en-US" b="1" dirty="0">
                <a:latin typeface="+mn-lt"/>
              </a:rPr>
              <a:t>inefficient allocation of sales among sellers</a:t>
            </a:r>
            <a:r>
              <a:rPr lang="en-US" dirty="0">
                <a:latin typeface="+mn-lt"/>
              </a:rPr>
              <a:t>:</a:t>
            </a:r>
            <a:endParaRPr dirty="0">
              <a:latin typeface="+mn-lt"/>
            </a:endParaRPr>
          </a:p>
          <a:p>
            <a:pPr marL="354013" lvl="0" indent="-354013" algn="l" rtl="0">
              <a:lnSpc>
                <a:spcPct val="100000"/>
              </a:lnSpc>
              <a:spcBef>
                <a:spcPts val="1200"/>
              </a:spcBef>
              <a:spcAft>
                <a:spcPts val="0"/>
              </a:spcAft>
              <a:buSzPct val="100000"/>
              <a:buFont typeface="Arial"/>
              <a:buChar char="•"/>
            </a:pPr>
            <a:r>
              <a:rPr lang="en-US" dirty="0">
                <a:latin typeface="+mn-lt"/>
              </a:rPr>
              <a:t>Sellers who are willing to sell at the lowest price are unable to make sales.</a:t>
            </a:r>
            <a:endParaRPr dirty="0">
              <a:latin typeface="+mn-lt"/>
            </a:endParaRPr>
          </a:p>
          <a:p>
            <a:pPr marL="354013" lvl="0" indent="-354013" algn="l" rtl="0">
              <a:lnSpc>
                <a:spcPct val="100000"/>
              </a:lnSpc>
              <a:spcBef>
                <a:spcPts val="1800"/>
              </a:spcBef>
              <a:spcAft>
                <a:spcPts val="0"/>
              </a:spcAft>
              <a:buSzPct val="100000"/>
              <a:buFont typeface="Arial"/>
              <a:buChar char="•"/>
            </a:pPr>
            <a:r>
              <a:rPr lang="en-US" dirty="0">
                <a:latin typeface="+mn-lt"/>
              </a:rPr>
              <a:t>Sales go to the sellers who are only willing to sell at a higher price.</a:t>
            </a:r>
            <a:endParaRPr dirty="0">
              <a:latin typeface="+mn-lt"/>
            </a:endParaRPr>
          </a:p>
          <a:p>
            <a:pPr marL="0" lvl="0" indent="0" algn="l" rtl="0">
              <a:lnSpc>
                <a:spcPct val="100000"/>
              </a:lnSpc>
              <a:spcBef>
                <a:spcPts val="1800"/>
              </a:spcBef>
              <a:spcAft>
                <a:spcPts val="0"/>
              </a:spcAft>
              <a:buSzPct val="100000"/>
              <a:buNone/>
            </a:pPr>
            <a:r>
              <a:rPr lang="en-US" dirty="0">
                <a:latin typeface="+mn-lt"/>
              </a:rPr>
              <a:t>An example is the “two-tier” labor market found in many European countries.</a:t>
            </a:r>
            <a:endParaRPr dirty="0">
              <a:latin typeface="+mn-lt"/>
            </a:endParaRPr>
          </a:p>
          <a:p>
            <a:pPr marL="0" lvl="0" indent="0" algn="l" rtl="0">
              <a:lnSpc>
                <a:spcPct val="100000"/>
              </a:lnSpc>
              <a:spcBef>
                <a:spcPts val="1200"/>
              </a:spcBef>
              <a:spcAft>
                <a:spcPts val="0"/>
              </a:spcAft>
              <a:buSzPct val="100000"/>
              <a:buNone/>
            </a:pPr>
            <a:r>
              <a:rPr lang="en-US" dirty="0">
                <a:latin typeface="+mn-lt"/>
              </a:rPr>
              <a:t>A high minimum wage led to a two-tiered system, composed of the fortunate who had good jobs in the formal market and the rest who were locked out without any prospect of finding a good job.</a:t>
            </a:r>
            <a:endParaRPr dirty="0">
              <a:latin typeface="+mn-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24"/>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WASTED RESOURCES: PRICE FLOORS</a:t>
            </a:r>
            <a:endParaRPr dirty="0">
              <a:latin typeface="+mn-lt"/>
            </a:endParaRPr>
          </a:p>
        </p:txBody>
      </p:sp>
      <p:sp>
        <p:nvSpPr>
          <p:cNvPr id="224" name="Google Shape;224;p24"/>
          <p:cNvSpPr txBox="1">
            <a:spLocks noGrp="1"/>
          </p:cNvSpPr>
          <p:nvPr>
            <p:ph type="body" idx="1"/>
          </p:nvPr>
        </p:nvSpPr>
        <p:spPr>
          <a:xfrm>
            <a:off x="117582" y="1933292"/>
            <a:ext cx="9804186" cy="2339072"/>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Clr>
                <a:srgbClr val="000000"/>
              </a:buClr>
              <a:buSzPts val="2800"/>
              <a:buNone/>
            </a:pPr>
            <a:r>
              <a:rPr lang="en-US" b="1" dirty="0">
                <a:solidFill>
                  <a:srgbClr val="000000"/>
                </a:solidFill>
                <a:latin typeface="+mn-lt"/>
              </a:rPr>
              <a:t>Price floors encourage waste.</a:t>
            </a:r>
            <a:endParaRPr dirty="0">
              <a:latin typeface="+mn-lt"/>
            </a:endParaRPr>
          </a:p>
          <a:p>
            <a:pPr marL="0" lvl="0" indent="0" algn="l" rtl="0">
              <a:lnSpc>
                <a:spcPct val="100000"/>
              </a:lnSpc>
              <a:spcBef>
                <a:spcPts val="1160"/>
              </a:spcBef>
              <a:spcAft>
                <a:spcPts val="0"/>
              </a:spcAft>
              <a:buClr>
                <a:srgbClr val="000000"/>
              </a:buClr>
              <a:buSzPts val="2800"/>
              <a:buNone/>
            </a:pPr>
            <a:r>
              <a:rPr lang="en-US" dirty="0">
                <a:solidFill>
                  <a:srgbClr val="000000"/>
                </a:solidFill>
                <a:latin typeface="+mn-lt"/>
              </a:rPr>
              <a:t>To deal with the surplus generated by agricultural price floors, the U.S. government sometimes buys back the excess and donates or destroys it.</a:t>
            </a:r>
            <a:endParaRPr dirty="0">
              <a:latin typeface="+mn-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25"/>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INEFFICIENTLY HIGH QUALITY</a:t>
            </a:r>
            <a:endParaRPr dirty="0">
              <a:latin typeface="+mn-lt"/>
            </a:endParaRPr>
          </a:p>
        </p:txBody>
      </p:sp>
      <p:sp>
        <p:nvSpPr>
          <p:cNvPr id="230" name="Google Shape;230;p25"/>
          <p:cNvSpPr txBox="1">
            <a:spLocks noGrp="1"/>
          </p:cNvSpPr>
          <p:nvPr>
            <p:ph type="body" idx="1"/>
          </p:nvPr>
        </p:nvSpPr>
        <p:spPr>
          <a:xfrm>
            <a:off x="117582" y="1933292"/>
            <a:ext cx="9804186" cy="4824696"/>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SzPts val="2800"/>
              <a:buChar char="•"/>
            </a:pPr>
            <a:r>
              <a:rPr lang="en-US" dirty="0">
                <a:latin typeface="+mn-lt"/>
              </a:rPr>
              <a:t>Price floors encourage sellers to offer goods of inefficiently high quality—the quality that is </a:t>
            </a:r>
            <a:r>
              <a:rPr lang="en-US" b="1" dirty="0">
                <a:latin typeface="+mn-lt"/>
              </a:rPr>
              <a:t>higher than buyers are willing to pay for.</a:t>
            </a:r>
            <a:endParaRPr dirty="0">
              <a:latin typeface="+mn-lt"/>
            </a:endParaRPr>
          </a:p>
          <a:p>
            <a:pPr marL="354013" lvl="0" indent="-354013" algn="l" rtl="0">
              <a:lnSpc>
                <a:spcPct val="100000"/>
              </a:lnSpc>
              <a:spcBef>
                <a:spcPts val="1800"/>
              </a:spcBef>
              <a:spcAft>
                <a:spcPts val="0"/>
              </a:spcAft>
              <a:buSzPts val="2800"/>
              <a:buChar char="•"/>
            </a:pPr>
            <a:r>
              <a:rPr lang="en-US" dirty="0">
                <a:latin typeface="+mn-lt"/>
              </a:rPr>
              <a:t>When transatlantic airfares were set by international treaty, airlines could not offer lower prices, so they offered expensive services instead. Most flyers, however, would prefer lower airfares and less food.</a:t>
            </a:r>
            <a:endParaRPr dirty="0">
              <a:latin typeface="+mn-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26"/>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ILLEGAL ACTIVITY</a:t>
            </a:r>
            <a:endParaRPr dirty="0">
              <a:latin typeface="+mn-lt"/>
            </a:endParaRPr>
          </a:p>
        </p:txBody>
      </p:sp>
      <p:sp>
        <p:nvSpPr>
          <p:cNvPr id="236" name="Google Shape;236;p26"/>
          <p:cNvSpPr txBox="1">
            <a:spLocks noGrp="1"/>
          </p:cNvSpPr>
          <p:nvPr>
            <p:ph type="body" idx="1"/>
          </p:nvPr>
        </p:nvSpPr>
        <p:spPr>
          <a:xfrm>
            <a:off x="117582" y="1260355"/>
            <a:ext cx="9804186" cy="2339072"/>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800"/>
              <a:buNone/>
            </a:pPr>
            <a:r>
              <a:rPr lang="en-US" b="1" dirty="0">
                <a:latin typeface="+mn-lt"/>
              </a:rPr>
              <a:t>Price floors encourage shadow markets.</a:t>
            </a:r>
            <a:endParaRPr dirty="0">
              <a:latin typeface="+mn-lt"/>
            </a:endParaRPr>
          </a:p>
          <a:p>
            <a:pPr marL="0" lvl="0" indent="0" algn="l" rtl="0">
              <a:lnSpc>
                <a:spcPct val="100000"/>
              </a:lnSpc>
              <a:spcBef>
                <a:spcPts val="1224"/>
              </a:spcBef>
              <a:spcAft>
                <a:spcPts val="0"/>
              </a:spcAft>
              <a:buSzPts val="2800"/>
              <a:buNone/>
            </a:pPr>
            <a:r>
              <a:rPr lang="en-US" dirty="0">
                <a:latin typeface="+mn-lt"/>
              </a:rPr>
              <a:t>There are willing sellers (and buyers) at illegal prices, so they are tempted to break the law and trade with each other.</a:t>
            </a:r>
            <a:endParaRPr dirty="0">
              <a:latin typeface="+mn-l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27"/>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SO WHY ARE THERE PRICE FLOORS?</a:t>
            </a:r>
            <a:endParaRPr dirty="0">
              <a:latin typeface="+mn-lt"/>
            </a:endParaRPr>
          </a:p>
        </p:txBody>
      </p:sp>
      <p:sp>
        <p:nvSpPr>
          <p:cNvPr id="242" name="Google Shape;242;p27"/>
          <p:cNvSpPr txBox="1">
            <a:spLocks noGrp="1"/>
          </p:cNvSpPr>
          <p:nvPr>
            <p:ph type="body" idx="1"/>
          </p:nvPr>
        </p:nvSpPr>
        <p:spPr>
          <a:xfrm>
            <a:off x="117582" y="1933292"/>
            <a:ext cx="9804186" cy="4238908"/>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ct val="100000"/>
              <a:buNone/>
            </a:pPr>
            <a:r>
              <a:rPr lang="en-US" dirty="0">
                <a:latin typeface="+mn-lt"/>
              </a:rPr>
              <a:t>Same as price ceilings:</a:t>
            </a:r>
            <a:endParaRPr dirty="0">
              <a:latin typeface="+mn-lt"/>
            </a:endParaRPr>
          </a:p>
          <a:p>
            <a:pPr marL="354013" lvl="0" indent="-354013" algn="l" rtl="0">
              <a:lnSpc>
                <a:spcPct val="100000"/>
              </a:lnSpc>
              <a:spcBef>
                <a:spcPts val="1200"/>
              </a:spcBef>
              <a:spcAft>
                <a:spcPts val="0"/>
              </a:spcAft>
              <a:buSzPct val="100000"/>
              <a:buFont typeface="Arial"/>
              <a:buChar char="•"/>
            </a:pPr>
            <a:r>
              <a:rPr lang="en-US" dirty="0">
                <a:latin typeface="+mn-lt"/>
              </a:rPr>
              <a:t>They do </a:t>
            </a:r>
            <a:r>
              <a:rPr lang="en-US" b="1" dirty="0">
                <a:latin typeface="+mn-lt"/>
              </a:rPr>
              <a:t>benefit some people </a:t>
            </a:r>
            <a:r>
              <a:rPr lang="en-US" dirty="0">
                <a:latin typeface="+mn-lt"/>
              </a:rPr>
              <a:t>(who are typically better organized and more vocal than those who are harmed by them).</a:t>
            </a:r>
            <a:endParaRPr dirty="0">
              <a:latin typeface="+mn-lt"/>
            </a:endParaRPr>
          </a:p>
          <a:p>
            <a:pPr marL="354013" lvl="0" indent="-354013" algn="l" rtl="0">
              <a:lnSpc>
                <a:spcPct val="100000"/>
              </a:lnSpc>
              <a:spcBef>
                <a:spcPts val="1200"/>
              </a:spcBef>
              <a:spcAft>
                <a:spcPts val="0"/>
              </a:spcAft>
              <a:buSzPct val="100000"/>
              <a:buFont typeface="Arial"/>
              <a:buChar char="•"/>
            </a:pPr>
            <a:r>
              <a:rPr lang="en-US" b="1" dirty="0">
                <a:latin typeface="+mn-lt"/>
              </a:rPr>
              <a:t>Government officials often do not understand supply and demand analysis.</a:t>
            </a:r>
            <a:endParaRPr dirty="0">
              <a:latin typeface="+mn-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28"/>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CONTROLLING QUANTITIES</a:t>
            </a:r>
            <a:endParaRPr dirty="0">
              <a:latin typeface="+mn-lt"/>
            </a:endParaRPr>
          </a:p>
        </p:txBody>
      </p:sp>
      <p:sp>
        <p:nvSpPr>
          <p:cNvPr id="248" name="Google Shape;248;p28"/>
          <p:cNvSpPr txBox="1">
            <a:spLocks noGrp="1"/>
          </p:cNvSpPr>
          <p:nvPr>
            <p:ph type="body" idx="1"/>
          </p:nvPr>
        </p:nvSpPr>
        <p:spPr>
          <a:xfrm>
            <a:off x="117582" y="1933292"/>
            <a:ext cx="9804186" cy="4196046"/>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SzPts val="2400"/>
              <a:buChar char="•"/>
            </a:pPr>
            <a:r>
              <a:rPr lang="en-US" sz="2600" b="1" dirty="0">
                <a:latin typeface="+mn-lt"/>
              </a:rPr>
              <a:t>Governments sometimes control quantity instead of price.</a:t>
            </a:r>
            <a:endParaRPr sz="2600" dirty="0">
              <a:latin typeface="+mn-lt"/>
            </a:endParaRPr>
          </a:p>
          <a:p>
            <a:pPr marL="720725" lvl="1" indent="-366713" algn="l" rtl="0">
              <a:lnSpc>
                <a:spcPct val="100000"/>
              </a:lnSpc>
              <a:spcBef>
                <a:spcPts val="1200"/>
              </a:spcBef>
              <a:spcAft>
                <a:spcPts val="0"/>
              </a:spcAft>
              <a:buSzPts val="2400"/>
              <a:buChar char="–"/>
            </a:pPr>
            <a:r>
              <a:rPr lang="en-US" sz="2400" b="1" dirty="0">
                <a:latin typeface="+mn-lt"/>
              </a:rPr>
              <a:t>Quota: </a:t>
            </a:r>
            <a:r>
              <a:rPr lang="en-US" sz="2400" dirty="0">
                <a:latin typeface="+mn-lt"/>
              </a:rPr>
              <a:t>an upper limit, set by the government, on the quantity of some good that can be bought or sold; also referred to as a </a:t>
            </a:r>
            <a:r>
              <a:rPr lang="en-US" sz="2400" b="1" dirty="0">
                <a:latin typeface="+mn-lt"/>
              </a:rPr>
              <a:t>quantity control.</a:t>
            </a:r>
            <a:endParaRPr dirty="0">
              <a:latin typeface="+mn-lt"/>
            </a:endParaRPr>
          </a:p>
          <a:p>
            <a:pPr marL="354013" indent="-354013" algn="l"/>
            <a:r>
              <a:rPr lang="en-US" sz="2600" b="1" dirty="0">
                <a:latin typeface="+mn-lt"/>
              </a:rPr>
              <a:t>Quota limit: </a:t>
            </a:r>
            <a:r>
              <a:rPr lang="en-US" sz="2600" dirty="0">
                <a:latin typeface="+mn-lt"/>
              </a:rPr>
              <a:t>the total amount of a good </a:t>
            </a:r>
            <a:r>
              <a:rPr lang="en-US" sz="2600" dirty="0">
                <a:solidFill>
                  <a:schemeClr val="tx1"/>
                </a:solidFill>
                <a:latin typeface="+mn-lt"/>
              </a:rPr>
              <a:t>under a </a:t>
            </a:r>
            <a:r>
              <a:rPr lang="en-US" sz="2600" b="0" i="0" u="none" strike="noStrike" baseline="0" dirty="0">
                <a:solidFill>
                  <a:schemeClr val="tx1"/>
                </a:solidFill>
                <a:latin typeface="+mn-lt"/>
              </a:rPr>
              <a:t>quota or quantity control </a:t>
            </a:r>
            <a:r>
              <a:rPr lang="en-US" sz="2600" dirty="0">
                <a:solidFill>
                  <a:schemeClr val="tx1"/>
                </a:solidFill>
                <a:latin typeface="+mn-lt"/>
              </a:rPr>
              <a:t>that can be legally transacted.</a:t>
            </a:r>
            <a:r>
              <a:rPr lang="en-US" sz="2600" b="1" dirty="0">
                <a:solidFill>
                  <a:schemeClr val="tx1"/>
                </a:solidFill>
                <a:latin typeface="+mn-lt"/>
              </a:rPr>
              <a:t> </a:t>
            </a:r>
            <a:endParaRPr sz="2600" dirty="0">
              <a:solidFill>
                <a:schemeClr val="tx1"/>
              </a:solidFill>
              <a:latin typeface="+mn-lt"/>
            </a:endParaRPr>
          </a:p>
          <a:p>
            <a:pPr marL="720725" lvl="1" indent="-366713" algn="l" rtl="0">
              <a:lnSpc>
                <a:spcPct val="100000"/>
              </a:lnSpc>
              <a:spcBef>
                <a:spcPts val="1200"/>
              </a:spcBef>
              <a:spcAft>
                <a:spcPts val="0"/>
              </a:spcAft>
              <a:buSzPts val="2400"/>
              <a:buChar char="–"/>
            </a:pPr>
            <a:r>
              <a:rPr lang="en-US" sz="2400" b="1" dirty="0">
                <a:latin typeface="+mn-lt"/>
              </a:rPr>
              <a:t>License: </a:t>
            </a:r>
            <a:r>
              <a:rPr lang="en-US" sz="2400" dirty="0">
                <a:latin typeface="+mn-lt"/>
              </a:rPr>
              <a:t>the right, conferred by the government, to supply a good.</a:t>
            </a:r>
            <a:endParaRPr dirty="0">
              <a:latin typeface="+mn-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29"/>
          <p:cNvSpPr txBox="1">
            <a:spLocks noGrp="1"/>
          </p:cNvSpPr>
          <p:nvPr>
            <p:ph type="title"/>
          </p:nvPr>
        </p:nvSpPr>
        <p:spPr>
          <a:xfrm>
            <a:off x="0" y="379413"/>
            <a:ext cx="10058400" cy="815975"/>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ea typeface="Arial"/>
                <a:cs typeface="Arial"/>
                <a:sym typeface="Arial"/>
              </a:rPr>
              <a:t>LEARN BY DOING: PRACTICE QUESTION </a:t>
            </a:r>
            <a:r>
              <a:rPr lang="en-US" dirty="0">
                <a:latin typeface="+mn-lt"/>
                <a:sym typeface="Arial"/>
              </a:rPr>
              <a:t>2</a:t>
            </a:r>
            <a:endParaRPr dirty="0">
              <a:latin typeface="+mn-lt"/>
            </a:endParaRPr>
          </a:p>
        </p:txBody>
      </p:sp>
      <p:sp>
        <p:nvSpPr>
          <p:cNvPr id="254" name="Google Shape;254;p29"/>
          <p:cNvSpPr txBox="1">
            <a:spLocks noGrp="1"/>
          </p:cNvSpPr>
          <p:nvPr>
            <p:ph type="body" idx="1"/>
          </p:nvPr>
        </p:nvSpPr>
        <p:spPr>
          <a:xfrm>
            <a:off x="117475" y="1933575"/>
            <a:ext cx="9804400" cy="2338388"/>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SzPts val="2600"/>
              <a:buChar char="•"/>
            </a:pPr>
            <a:r>
              <a:rPr lang="en-US" sz="2600" dirty="0">
                <a:latin typeface="+mn-lt"/>
                <a:ea typeface="Arial"/>
                <a:cs typeface="Arial"/>
                <a:sym typeface="Arial"/>
              </a:rPr>
              <a:t>Both price ceilings and price floors result in:</a:t>
            </a:r>
            <a:endParaRPr dirty="0">
              <a:latin typeface="+mn-lt"/>
            </a:endParaRPr>
          </a:p>
          <a:p>
            <a:pPr marL="811213" lvl="1" indent="-457200" algn="l" rtl="0">
              <a:lnSpc>
                <a:spcPct val="100000"/>
              </a:lnSpc>
              <a:spcBef>
                <a:spcPts val="1224"/>
              </a:spcBef>
              <a:spcAft>
                <a:spcPts val="0"/>
              </a:spcAft>
              <a:buSzPts val="2600"/>
              <a:buFont typeface="Arial"/>
              <a:buAutoNum type="alphaLcParenR"/>
            </a:pPr>
            <a:r>
              <a:rPr lang="en-US" dirty="0">
                <a:latin typeface="+mn-lt"/>
              </a:rPr>
              <a:t>wasted </a:t>
            </a:r>
            <a:r>
              <a:rPr lang="en-US" dirty="0">
                <a:solidFill>
                  <a:schemeClr val="tx1"/>
                </a:solidFill>
                <a:latin typeface="+mn-lt"/>
              </a:rPr>
              <a:t>resources.</a:t>
            </a:r>
            <a:endParaRPr dirty="0">
              <a:solidFill>
                <a:schemeClr val="tx1"/>
              </a:solidFill>
              <a:latin typeface="+mn-lt"/>
            </a:endParaRPr>
          </a:p>
          <a:p>
            <a:pPr marL="811213" lvl="1" indent="-457200" algn="l" rtl="0">
              <a:lnSpc>
                <a:spcPct val="100000"/>
              </a:lnSpc>
              <a:spcBef>
                <a:spcPts val="1224"/>
              </a:spcBef>
              <a:spcAft>
                <a:spcPts val="0"/>
              </a:spcAft>
              <a:buSzPts val="2600"/>
              <a:buFont typeface="Arial"/>
              <a:buAutoNum type="alphaLcParenR"/>
            </a:pPr>
            <a:r>
              <a:rPr lang="en-US" dirty="0">
                <a:solidFill>
                  <a:schemeClr val="tx1"/>
                </a:solidFill>
                <a:latin typeface="+mn-lt"/>
              </a:rPr>
              <a:t>inefficiently</a:t>
            </a:r>
            <a:r>
              <a:rPr lang="en-US" dirty="0">
                <a:solidFill>
                  <a:schemeClr val="tx1"/>
                </a:solidFill>
                <a:latin typeface="+mn-lt"/>
                <a:ea typeface="Arial"/>
                <a:cs typeface="Arial"/>
                <a:sym typeface="Arial"/>
              </a:rPr>
              <a:t> low quantity</a:t>
            </a:r>
            <a:r>
              <a:rPr lang="en-US" dirty="0">
                <a:solidFill>
                  <a:schemeClr val="tx1"/>
                </a:solidFill>
                <a:latin typeface="+mn-lt"/>
                <a:sym typeface="Arial"/>
              </a:rPr>
              <a:t>.</a:t>
            </a:r>
            <a:endParaRPr dirty="0">
              <a:solidFill>
                <a:schemeClr val="tx1"/>
              </a:solidFill>
              <a:latin typeface="+mn-lt"/>
            </a:endParaRPr>
          </a:p>
          <a:p>
            <a:pPr marL="811213" lvl="1" indent="-457200" algn="l" rtl="0">
              <a:lnSpc>
                <a:spcPct val="100000"/>
              </a:lnSpc>
              <a:spcBef>
                <a:spcPts val="1224"/>
              </a:spcBef>
              <a:spcAft>
                <a:spcPts val="0"/>
              </a:spcAft>
              <a:buSzPts val="2600"/>
              <a:buFont typeface="Arial"/>
              <a:buAutoNum type="alphaLcParenR"/>
            </a:pPr>
            <a:r>
              <a:rPr lang="en-US" dirty="0">
                <a:solidFill>
                  <a:schemeClr val="tx1"/>
                </a:solidFill>
                <a:latin typeface="+mn-lt"/>
              </a:rPr>
              <a:t>inefficiently high quality.</a:t>
            </a:r>
            <a:endParaRPr dirty="0">
              <a:solidFill>
                <a:schemeClr val="tx1"/>
              </a:solidFill>
              <a:latin typeface="+mn-lt"/>
            </a:endParaRPr>
          </a:p>
          <a:p>
            <a:pPr marL="811213" lvl="1" indent="-457200" algn="l" rtl="0">
              <a:lnSpc>
                <a:spcPct val="100000"/>
              </a:lnSpc>
              <a:spcBef>
                <a:spcPts val="1224"/>
              </a:spcBef>
              <a:spcAft>
                <a:spcPts val="0"/>
              </a:spcAft>
              <a:buSzPts val="2600"/>
              <a:buFont typeface="Arial"/>
              <a:buAutoNum type="alphaLcParenR"/>
            </a:pPr>
            <a:r>
              <a:rPr lang="en-US" dirty="0">
                <a:solidFill>
                  <a:schemeClr val="tx1"/>
                </a:solidFill>
                <a:latin typeface="+mn-lt"/>
              </a:rPr>
              <a:t>m</a:t>
            </a:r>
            <a:r>
              <a:rPr lang="en-US" dirty="0">
                <a:solidFill>
                  <a:schemeClr val="tx1"/>
                </a:solidFill>
                <a:latin typeface="+mn-lt"/>
                <a:ea typeface="Arial"/>
                <a:cs typeface="Arial"/>
                <a:sym typeface="Arial"/>
              </a:rPr>
              <a:t>arket equilibrium</a:t>
            </a:r>
            <a:r>
              <a:rPr lang="en-US" dirty="0">
                <a:solidFill>
                  <a:schemeClr val="tx1"/>
                </a:solidFill>
                <a:latin typeface="+mn-lt"/>
                <a:sym typeface="Arial"/>
              </a:rPr>
              <a:t>.</a:t>
            </a:r>
            <a:endParaRPr dirty="0">
              <a:solidFill>
                <a:schemeClr val="tx1"/>
              </a:solidFill>
              <a:latin typeface="+mn-l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30"/>
          <p:cNvSpPr txBox="1">
            <a:spLocks noGrp="1"/>
          </p:cNvSpPr>
          <p:nvPr>
            <p:ph type="title"/>
          </p:nvPr>
        </p:nvSpPr>
        <p:spPr>
          <a:xfrm>
            <a:off x="0" y="379413"/>
            <a:ext cx="10058400" cy="815975"/>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mn-lt"/>
                <a:ea typeface="Arial"/>
                <a:cs typeface="Arial"/>
                <a:sym typeface="Arial"/>
              </a:rPr>
              <a:t>LEARN BY DOING: PRACTICE QUESTION 2 </a:t>
            </a:r>
            <a:r>
              <a:rPr lang="en-US" dirty="0">
                <a:latin typeface="+mn-lt"/>
                <a:sym typeface="Arial"/>
              </a:rPr>
              <a:t>(ANSWER)</a:t>
            </a:r>
            <a:endParaRPr dirty="0">
              <a:latin typeface="+mn-lt"/>
            </a:endParaRPr>
          </a:p>
        </p:txBody>
      </p:sp>
      <p:sp>
        <p:nvSpPr>
          <p:cNvPr id="260" name="Google Shape;260;p30"/>
          <p:cNvSpPr txBox="1">
            <a:spLocks noGrp="1"/>
          </p:cNvSpPr>
          <p:nvPr>
            <p:ph type="body" idx="1"/>
          </p:nvPr>
        </p:nvSpPr>
        <p:spPr>
          <a:xfrm>
            <a:off x="117475" y="1933575"/>
            <a:ext cx="9804400" cy="2338388"/>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SzPts val="2600"/>
              <a:buChar char="•"/>
            </a:pPr>
            <a:r>
              <a:rPr lang="en-US" sz="2600" dirty="0">
                <a:latin typeface="+mn-lt"/>
                <a:ea typeface="Arial"/>
                <a:cs typeface="Arial"/>
                <a:sym typeface="Arial"/>
              </a:rPr>
              <a:t>Both price ceilings and price floors result in:</a:t>
            </a:r>
            <a:endParaRPr dirty="0">
              <a:latin typeface="+mn-lt"/>
            </a:endParaRPr>
          </a:p>
          <a:p>
            <a:pPr marL="811213" lvl="1" indent="-457200" algn="l" rtl="0">
              <a:lnSpc>
                <a:spcPct val="100000"/>
              </a:lnSpc>
              <a:spcBef>
                <a:spcPts val="1224"/>
              </a:spcBef>
              <a:spcAft>
                <a:spcPts val="0"/>
              </a:spcAft>
              <a:buSzPts val="2600"/>
              <a:buFont typeface="Arial"/>
              <a:buAutoNum type="alphaLcParenR"/>
            </a:pPr>
            <a:r>
              <a:rPr lang="en-US" b="1" dirty="0">
                <a:latin typeface="+mn-lt"/>
              </a:rPr>
              <a:t>wasted </a:t>
            </a:r>
            <a:r>
              <a:rPr lang="en-US" b="1" dirty="0">
                <a:solidFill>
                  <a:schemeClr val="tx1"/>
                </a:solidFill>
                <a:latin typeface="+mn-lt"/>
              </a:rPr>
              <a:t>resources. (correct answer)</a:t>
            </a:r>
            <a:endParaRPr dirty="0">
              <a:solidFill>
                <a:schemeClr val="tx1"/>
              </a:solidFill>
              <a:latin typeface="+mn-lt"/>
            </a:endParaRPr>
          </a:p>
          <a:p>
            <a:pPr marL="811213" lvl="1" indent="-457200" algn="l" rtl="0">
              <a:lnSpc>
                <a:spcPct val="100000"/>
              </a:lnSpc>
              <a:spcBef>
                <a:spcPts val="1224"/>
              </a:spcBef>
              <a:spcAft>
                <a:spcPts val="0"/>
              </a:spcAft>
              <a:buSzPts val="2600"/>
              <a:buFont typeface="Arial"/>
              <a:buAutoNum type="alphaLcParenR"/>
            </a:pPr>
            <a:r>
              <a:rPr lang="en-US" dirty="0">
                <a:solidFill>
                  <a:schemeClr val="tx1"/>
                </a:solidFill>
                <a:latin typeface="+mn-lt"/>
              </a:rPr>
              <a:t>inefficiently</a:t>
            </a:r>
            <a:r>
              <a:rPr lang="en-US" dirty="0">
                <a:solidFill>
                  <a:schemeClr val="tx1"/>
                </a:solidFill>
                <a:latin typeface="+mn-lt"/>
                <a:ea typeface="Arial"/>
                <a:cs typeface="Arial"/>
                <a:sym typeface="Arial"/>
              </a:rPr>
              <a:t> low quantity</a:t>
            </a:r>
            <a:r>
              <a:rPr lang="en-US" dirty="0">
                <a:solidFill>
                  <a:schemeClr val="tx1"/>
                </a:solidFill>
                <a:latin typeface="+mn-lt"/>
                <a:sym typeface="Arial"/>
              </a:rPr>
              <a:t>.</a:t>
            </a:r>
            <a:endParaRPr dirty="0">
              <a:solidFill>
                <a:schemeClr val="tx1"/>
              </a:solidFill>
              <a:latin typeface="+mn-lt"/>
            </a:endParaRPr>
          </a:p>
          <a:p>
            <a:pPr marL="811213" lvl="1" indent="-457200" algn="l" rtl="0">
              <a:lnSpc>
                <a:spcPct val="100000"/>
              </a:lnSpc>
              <a:spcBef>
                <a:spcPts val="1224"/>
              </a:spcBef>
              <a:spcAft>
                <a:spcPts val="0"/>
              </a:spcAft>
              <a:buSzPts val="2600"/>
              <a:buFont typeface="Arial"/>
              <a:buAutoNum type="alphaLcParenR"/>
            </a:pPr>
            <a:r>
              <a:rPr lang="en-US" dirty="0">
                <a:solidFill>
                  <a:schemeClr val="tx1"/>
                </a:solidFill>
                <a:latin typeface="+mn-lt"/>
              </a:rPr>
              <a:t>inefficiently high quality.</a:t>
            </a:r>
            <a:endParaRPr dirty="0">
              <a:solidFill>
                <a:schemeClr val="tx1"/>
              </a:solidFill>
              <a:latin typeface="+mn-lt"/>
            </a:endParaRPr>
          </a:p>
          <a:p>
            <a:pPr marL="811213" lvl="1" indent="-457200" algn="l" rtl="0">
              <a:lnSpc>
                <a:spcPct val="100000"/>
              </a:lnSpc>
              <a:spcBef>
                <a:spcPts val="1224"/>
              </a:spcBef>
              <a:spcAft>
                <a:spcPts val="0"/>
              </a:spcAft>
              <a:buSzPts val="2600"/>
              <a:buFont typeface="Arial"/>
              <a:buAutoNum type="alphaLcParenR"/>
            </a:pPr>
            <a:r>
              <a:rPr lang="en-US" dirty="0">
                <a:solidFill>
                  <a:schemeClr val="tx1"/>
                </a:solidFill>
                <a:latin typeface="+mn-lt"/>
              </a:rPr>
              <a:t>m</a:t>
            </a:r>
            <a:r>
              <a:rPr lang="en-US" dirty="0">
                <a:solidFill>
                  <a:schemeClr val="tx1"/>
                </a:solidFill>
                <a:latin typeface="+mn-lt"/>
                <a:ea typeface="Arial"/>
                <a:cs typeface="Arial"/>
                <a:sym typeface="Arial"/>
              </a:rPr>
              <a:t>arket equilibrium</a:t>
            </a:r>
            <a:r>
              <a:rPr lang="en-US" dirty="0">
                <a:solidFill>
                  <a:schemeClr val="tx1"/>
                </a:solidFill>
                <a:latin typeface="+mn-lt"/>
                <a:sym typeface="Arial"/>
              </a:rPr>
              <a:t>.</a:t>
            </a:r>
            <a:endParaRPr dirty="0">
              <a:solidFill>
                <a:schemeClr val="tx1"/>
              </a:solidFill>
              <a:latin typeface="+mn-l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31"/>
          <p:cNvSpPr txBox="1">
            <a:spLocks noGrp="1"/>
          </p:cNvSpPr>
          <p:nvPr>
            <p:ph type="title"/>
          </p:nvPr>
        </p:nvSpPr>
        <p:spPr>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mn-lt"/>
              </a:rPr>
              <a:t>THE MARKET FOR TAXI RIDES IN THE ABSENCE OF GOVERNMENT CONTROLS</a:t>
            </a:r>
            <a:endParaRPr dirty="0">
              <a:latin typeface="+mn-lt"/>
            </a:endParaRPr>
          </a:p>
        </p:txBody>
      </p:sp>
      <p:sp>
        <p:nvSpPr>
          <p:cNvPr id="5" name="Google Shape;266;p31">
            <a:extLst>
              <a:ext uri="{FF2B5EF4-FFF2-40B4-BE49-F238E27FC236}">
                <a16:creationId xmlns:a16="http://schemas.microsoft.com/office/drawing/2014/main" id="{BD92D6A8-32D7-5BE7-1022-07619DC84FF3}"/>
              </a:ext>
            </a:extLst>
          </p:cNvPr>
          <p:cNvSpPr txBox="1">
            <a:spLocks noGrp="1"/>
          </p:cNvSpPr>
          <p:nvPr>
            <p:ph type="body" idx="1"/>
          </p:nvPr>
        </p:nvSpPr>
        <p:spPr>
          <a:xfrm>
            <a:off x="3805548" y="1429129"/>
            <a:ext cx="1939748" cy="50890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dirty="0">
                <a:solidFill>
                  <a:srgbClr val="000000"/>
                </a:solidFill>
                <a:latin typeface="+mn-lt"/>
                <a:ea typeface="Arial"/>
                <a:cs typeface="Arial"/>
                <a:sym typeface="Arial"/>
              </a:rPr>
              <a:t>Figure 8</a:t>
            </a:r>
            <a:endParaRPr dirty="0">
              <a:latin typeface="+mn-lt"/>
            </a:endParaRPr>
          </a:p>
        </p:txBody>
      </p:sp>
      <p:pic>
        <p:nvPicPr>
          <p:cNvPr id="267" name="Google Shape;267;p31" descr="A graph plots the supply and demand for taxi rides in the absence of government controls.&#10;The table has three columns labeled Fare (per ride), Quantity of rides (millions per year) demanded, and Quantity of rides (millions per year) supplied. The data in the table are listed as follows:&#10;• Fare, 7.00 dollars; Quantity demanded, 6; Quantity supplied, 14.&#10;• Fare, 6.50 dollars; Quantity demanded, 7; Quantity supplied, 13.&#10;• Fare, 6.00 dollars; Quantity demanded, 8; Quantity supplied, 12.&#10;• Fare, 5.50 dollars; Quantity demanded, 9; Quantity supplied, 11.&#10;• Fare, 5.00 dollars; Quantity demanded, 10 (highlighted); Quantity supplied, 10 (highlighted).&#10;• Fare, 4.50 dollars; Quantity demanded, 11; Quantity supplied, 9.&#10;• Fare, 4.00 dollars; Quantity demanded, 12; Quantity supplied, 8.&#10;• Fare, 3.50 dollars; Quantity demanded, 13; Quantity supplied, 7.&#10;• Fare, 3.00 dollars; Quantity demanded, 14; Quantity supplied, 6.&#10;The x-axis is labeled Quantity of rides (millions per year) and shows markings from 6 to 14 in increments of 1 million rides. The y-axis is labeled Fare (per ride) and shows markings from 3.00 to 7.00 dollars in increments on 0.50 dollars. An upward sloping linear supply curve intersects a downward sloping linear demand curve at the equilibrium point:&#10;• E (10, 5.00)&#10;The curves pass through the points:&#10;• Supply, (14, 3.00); Demand, (14, 7.00).&#10;• Supply, (13, 6.50); Demand, (13, 3.50).&#10;• Supply, (12, 6.00); Demand, (12, 4.00).&#10;• Supply, (11, 5.50); Demand, (11, 4.50).&#10;• Point E, (10, 5.00).&#10;• Supply, (9, 4.50); Demand, (9, 5.50).&#10;• Supply, (8, 4.00); Demand, (8, 6.00).&#10;• Supply, (7, 3.50); Demand, (7, 6.50).&#10;• Supply, (6, 3.00); Demand, (6, 7.00)."/>
          <p:cNvPicPr preferRelativeResize="0"/>
          <p:nvPr/>
        </p:nvPicPr>
        <p:blipFill rotWithShape="1">
          <a:blip r:embed="rId3">
            <a:alphaModFix/>
          </a:blip>
          <a:srcRect/>
          <a:stretch/>
        </p:blipFill>
        <p:spPr>
          <a:xfrm>
            <a:off x="458244" y="1738235"/>
            <a:ext cx="9141911" cy="4157248"/>
          </a:xfrm>
          <a:prstGeom prst="rect">
            <a:avLst/>
          </a:prstGeom>
          <a:noFill/>
          <a:ln>
            <a:noFill/>
          </a:ln>
        </p:spPr>
      </p:pic>
      <p:sp>
        <p:nvSpPr>
          <p:cNvPr id="4" name="Google Shape;269;p31">
            <a:extLst>
              <a:ext uri="{FF2B5EF4-FFF2-40B4-BE49-F238E27FC236}">
                <a16:creationId xmlns:a16="http://schemas.microsoft.com/office/drawing/2014/main" id="{4F1EF8DC-F5CB-C2E9-06A3-D1E4A69C6C24}"/>
              </a:ext>
            </a:extLst>
          </p:cNvPr>
          <p:cNvSpPr txBox="1">
            <a:spLocks noGrp="1"/>
          </p:cNvSpPr>
          <p:nvPr>
            <p:ph sz="quarter" idx="10"/>
          </p:nvPr>
        </p:nvSpPr>
        <p:spPr>
          <a:xfrm>
            <a:off x="58791" y="6129207"/>
            <a:ext cx="9940818" cy="1008326"/>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400"/>
              <a:buNone/>
            </a:pPr>
            <a:r>
              <a:rPr lang="en-US" sz="2400" i="1" dirty="0">
                <a:solidFill>
                  <a:schemeClr val="tx1"/>
                </a:solidFill>
                <a:latin typeface="+mn-lt"/>
              </a:rPr>
              <a:t>Without government intervention, the market reaches equilibrium with 10 million rides taken per year at a fare of $5 per ride.</a:t>
            </a:r>
            <a:endParaRPr dirty="0">
              <a:solidFill>
                <a:schemeClr val="tx1"/>
              </a:solidFill>
              <a:latin typeface="+mn-lt"/>
            </a:endParaRPr>
          </a:p>
        </p:txBody>
      </p:sp>
      <p:pic>
        <p:nvPicPr>
          <p:cNvPr id="2" name="Google Shape;268;p31">
            <a:extLst>
              <a:ext uri="{FF2B5EF4-FFF2-40B4-BE49-F238E27FC236}">
                <a16:creationId xmlns:a16="http://schemas.microsoft.com/office/drawing/2014/main" id="{C9A6C7B9-8EFA-13B7-E36B-31EF8D067E9B}"/>
              </a:ex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1457665" y="3663014"/>
            <a:ext cx="2387365" cy="207985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32"/>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mn-lt"/>
              </a:rPr>
              <a:t>EFFECT OF A QUOTA ON THE MARKET </a:t>
            </a:r>
            <a:br>
              <a:rPr lang="en-US" dirty="0">
                <a:latin typeface="+mn-lt"/>
              </a:rPr>
            </a:br>
            <a:r>
              <a:rPr lang="en-US" dirty="0">
                <a:latin typeface="+mn-lt"/>
              </a:rPr>
              <a:t>FOR TAXI RIDES PART 1</a:t>
            </a:r>
            <a:endParaRPr dirty="0">
              <a:latin typeface="+mn-lt"/>
            </a:endParaRPr>
          </a:p>
        </p:txBody>
      </p:sp>
      <p:sp>
        <p:nvSpPr>
          <p:cNvPr id="275" name="Google Shape;275;p32"/>
          <p:cNvSpPr txBox="1">
            <a:spLocks noGrp="1"/>
          </p:cNvSpPr>
          <p:nvPr>
            <p:ph type="body" idx="1"/>
          </p:nvPr>
        </p:nvSpPr>
        <p:spPr>
          <a:xfrm>
            <a:off x="118840" y="1416267"/>
            <a:ext cx="9801670" cy="1465891"/>
          </a:xfrm>
          <a:prstGeom prst="rect">
            <a:avLst/>
          </a:prstGeom>
          <a:noFill/>
          <a:ln>
            <a:noFill/>
          </a:ln>
        </p:spPr>
        <p:txBody>
          <a:bodyPr spcFirstLastPara="1" wrap="square" lIns="91425" tIns="91425" rIns="91425" bIns="91425" anchor="t" anchorCtr="0">
            <a:noAutofit/>
          </a:bodyPr>
          <a:lstStyle/>
          <a:p>
            <a:pPr marL="457200" lvl="0" indent="-457200" algn="l" rtl="0">
              <a:lnSpc>
                <a:spcPct val="100000"/>
              </a:lnSpc>
              <a:spcBef>
                <a:spcPts val="0"/>
              </a:spcBef>
              <a:spcAft>
                <a:spcPts val="0"/>
              </a:spcAft>
              <a:buClr>
                <a:srgbClr val="4E4E4E"/>
              </a:buClr>
              <a:buSzPts val="2200"/>
              <a:buFont typeface="Arial"/>
              <a:buChar char="•"/>
            </a:pPr>
            <a:r>
              <a:rPr lang="en-US" sz="2200" b="1" dirty="0">
                <a:latin typeface="+mn-lt"/>
              </a:rPr>
              <a:t>Demand price:  </a:t>
            </a:r>
            <a:r>
              <a:rPr lang="en-US" sz="2200" dirty="0">
                <a:latin typeface="+mn-lt"/>
              </a:rPr>
              <a:t>the price of a given quantity at which consumers will demand that quantity.</a:t>
            </a:r>
            <a:endParaRPr dirty="0">
              <a:latin typeface="+mn-lt"/>
            </a:endParaRPr>
          </a:p>
          <a:p>
            <a:pPr marL="457200" lvl="0" indent="-457200" algn="l" rtl="0">
              <a:lnSpc>
                <a:spcPct val="100000"/>
              </a:lnSpc>
              <a:spcBef>
                <a:spcPts val="624"/>
              </a:spcBef>
              <a:spcAft>
                <a:spcPts val="0"/>
              </a:spcAft>
              <a:buClr>
                <a:srgbClr val="4E4E4E"/>
              </a:buClr>
              <a:buSzPts val="2200"/>
              <a:buFont typeface="Arial"/>
              <a:buChar char="•"/>
            </a:pPr>
            <a:r>
              <a:rPr lang="en-US" sz="2200" b="1" dirty="0">
                <a:latin typeface="+mn-lt"/>
              </a:rPr>
              <a:t>Supply price: </a:t>
            </a:r>
            <a:r>
              <a:rPr lang="en-US" sz="2200" dirty="0">
                <a:latin typeface="+mn-lt"/>
              </a:rPr>
              <a:t>the price of a given quantity at which producers will supply that quantity.</a:t>
            </a:r>
          </a:p>
          <a:p>
            <a:pPr marL="0" lvl="0" indent="0" algn="ctr">
              <a:buSzPts val="2200"/>
              <a:buNone/>
            </a:pPr>
            <a:r>
              <a:rPr lang="en-IN" sz="1800" dirty="0">
                <a:latin typeface="+mn-lt"/>
              </a:rPr>
              <a:t>Figure 9</a:t>
            </a:r>
            <a:endParaRPr lang="en-IN" dirty="0">
              <a:latin typeface="+mn-lt"/>
            </a:endParaRPr>
          </a:p>
        </p:txBody>
      </p:sp>
      <p:pic>
        <p:nvPicPr>
          <p:cNvPr id="276" name="Google Shape;276;p32" descr="A graph shows the effect of a quota on the market for taxi rides.&#10;The table has three columns labeled Fare (per ride), Quantity of rides (millions per year) demanded, and Quantity of rides (millions per year) supplied. The data in the table are listed as follows:&#10;• Fare, 7.00 dollars; Quantity demanded, 6; Quantity supplied, 14.&#10;• Fare, 6.50 dollars; Quantity demanded, 7; Quantity supplied, 13.&#10;• Fare, 6.00 dollars; Quantity demanded, 8 (highlighted); Quantity supplied, 12.&#10;• Fare, 5.50 dollars; Quantity demanded, 9; Quantity supplied, 11.&#10;• Fare, 5.00 dollars; Quantity demanded, 10; Quantity supplied, 10.&#10;• Fare, 4.50 dollars; Quantity demanded, 11; Quantity supplied, 9.&#10;• Fare, 4.00 dollars; Quantity demanded, 12; Quantity supplied, 8 (highlighted).&#10;• Fare, 3.50 dollars; Quantity demanded, 13; Quantity supplied, 7.&#10;• Fare, 3.00 dollars; Quantity demanded, 14; Quantity supplied, 6.&#10;The x-axis is labeled Quantity of rides (millions per year) and shows markings from 6 to 14 in increments of 1 million rides. The y-axis is labeled Fare (per ride) and shows markings from 3.00 to 7.00 dollars in increments on 0.50 dollars. An upward sloping linear supply curve intersects a downward sloping linear demand curve at the equilibrium point:&#10;• E (10, 5.00)&#10;A vertical line labeled Quota extends from the 8 million rides per year on the x-axis, which is less than the equilibrium of 10 million rides per year. The quota line intersects the supply curve at a lower price than the demand curve.&#10;The curves pass through the coordinates:&#10;• Supply, (14, 3.00); Demand, (14, 7.00).&#10;• Supply, (13, 6.50); Demand, (13, 3.50).&#10;• Supply, (12, 6.00); Demand, (12, 4.00).&#10;• Supply, (11, 5.50); Demand, (11, 4.50).&#10;• Point E, (10, 5.00).&#10;• Supply, (9, 4.50); Demand, (9, 5.50).&#10;• Point B, Supply, (8, 4.00);&#10;• Point A, Demand, (8, 6.00).&#10;• Supply, (7, 3.50); Demand, (7, 6.50).&#10;• Supply, (6, 3.00); Demand, (6, 7.00).&#10;The vertical distance between point A at (8, 6.00) and point B at (8, 4.00) is labeled The wedge. The shaded triangular area labeled Deadweight loss is bounded by the points:&#10;• Point A, supply at (8, 6.00).&#10;• Point B, demand at (8, 4.00).&#10;• Equilibrium, E at (10, 5.00)."/>
          <p:cNvPicPr preferRelativeResize="0">
            <a:picLocks noGrp="1"/>
          </p:cNvPicPr>
          <p:nvPr>
            <p:ph type="body" idx="2"/>
          </p:nvPr>
        </p:nvPicPr>
        <p:blipFill rotWithShape="1">
          <a:blip r:embed="rId3">
            <a:alphaModFix/>
          </a:blip>
          <a:srcRect/>
          <a:stretch/>
        </p:blipFill>
        <p:spPr>
          <a:xfrm>
            <a:off x="319638" y="3279983"/>
            <a:ext cx="9440587" cy="4081302"/>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33"/>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mn-lt"/>
              </a:rPr>
              <a:t>EFFECT OF A QUOTA ON THE MARKET </a:t>
            </a:r>
            <a:br>
              <a:rPr lang="en-US" dirty="0">
                <a:latin typeface="+mn-lt"/>
              </a:rPr>
            </a:br>
            <a:r>
              <a:rPr lang="en-US" dirty="0">
                <a:latin typeface="+mn-lt"/>
              </a:rPr>
              <a:t>FOR TAXI RIDES PART 2</a:t>
            </a:r>
            <a:endParaRPr dirty="0">
              <a:latin typeface="+mn-lt"/>
            </a:endParaRPr>
          </a:p>
        </p:txBody>
      </p:sp>
      <p:sp>
        <p:nvSpPr>
          <p:cNvPr id="283" name="Google Shape;283;p33"/>
          <p:cNvSpPr txBox="1">
            <a:spLocks noGrp="1"/>
          </p:cNvSpPr>
          <p:nvPr>
            <p:ph type="body" idx="1"/>
          </p:nvPr>
        </p:nvSpPr>
        <p:spPr>
          <a:xfrm>
            <a:off x="117582" y="1323843"/>
            <a:ext cx="9804186" cy="1750827"/>
          </a:xfrm>
          <a:prstGeom prst="rect">
            <a:avLst/>
          </a:prstGeom>
          <a:noFill/>
          <a:ln>
            <a:noFill/>
          </a:ln>
        </p:spPr>
        <p:txBody>
          <a:bodyPr spcFirstLastPara="1" wrap="square" lIns="91425" tIns="91425" rIns="91425" bIns="91425" anchor="t" anchorCtr="0">
            <a:normAutofit/>
          </a:bodyPr>
          <a:lstStyle/>
          <a:p>
            <a:pPr marL="457200" lvl="0" indent="-457200" algn="l" rtl="0">
              <a:lnSpc>
                <a:spcPct val="100000"/>
              </a:lnSpc>
              <a:spcBef>
                <a:spcPts val="0"/>
              </a:spcBef>
              <a:spcAft>
                <a:spcPts val="1200"/>
              </a:spcAft>
              <a:buClr>
                <a:srgbClr val="4E4E4E"/>
              </a:buClr>
              <a:buSzPts val="2200"/>
              <a:buFont typeface="Arial"/>
              <a:buChar char="•"/>
            </a:pPr>
            <a:r>
              <a:rPr lang="en-US" sz="2200" b="1" dirty="0">
                <a:latin typeface="+mn-lt"/>
              </a:rPr>
              <a:t>The Wedge, or Quota, rent:</a:t>
            </a:r>
            <a:r>
              <a:rPr lang="en-US" sz="2200" dirty="0">
                <a:latin typeface="+mn-lt"/>
              </a:rPr>
              <a:t> the difference between the demand price and the supply price at the quota </a:t>
            </a:r>
            <a:r>
              <a:rPr lang="en-US" sz="2200" dirty="0">
                <a:solidFill>
                  <a:schemeClr val="tx1"/>
                </a:solidFill>
                <a:latin typeface="+mn-lt"/>
              </a:rPr>
              <a:t>limit. Equal </a:t>
            </a:r>
            <a:r>
              <a:rPr lang="en-US" sz="2200" dirty="0">
                <a:latin typeface="+mn-lt"/>
              </a:rPr>
              <a:t>to the market price of the license when the license is traded.</a:t>
            </a:r>
          </a:p>
          <a:p>
            <a:pPr marL="0" indent="0" algn="ctr">
              <a:spcBef>
                <a:spcPts val="0"/>
              </a:spcBef>
              <a:buSzPts val="2200"/>
              <a:buNone/>
            </a:pPr>
            <a:r>
              <a:rPr lang="en-US" sz="2000" dirty="0">
                <a:solidFill>
                  <a:srgbClr val="000000"/>
                </a:solidFill>
                <a:latin typeface="+mn-lt"/>
              </a:rPr>
              <a:t>Figure 9</a:t>
            </a:r>
            <a:endParaRPr lang="en-US" dirty="0">
              <a:latin typeface="+mn-lt"/>
            </a:endParaRPr>
          </a:p>
        </p:txBody>
      </p:sp>
      <p:pic>
        <p:nvPicPr>
          <p:cNvPr id="284" name="Google Shape;284;p33" descr="A graph shows the effect of a quota on the market for taxi rides.&#10;The table has three columns labeled Fare (per ride), Quantity of rides (millions per year) demanded, and Quantity of rides (millions per year) supplied. The data in the table are listed as follows:&#10;• Fare, 7.00 dollars; Quantity demanded, 6; Quantity supplied, 14.&#10;• Fare, 6.50 dollars; Quantity demanded, 7; Quantity supplied, 13.&#10;• Fare, 6.00 dollars; Quantity demanded, 8 (highlighted); Quantity supplied, 12.&#10;• Fare, 5.50 dollars; Quantity demanded, 9; Quantity supplied, 11.&#10;• Fare, 5.00 dollars; Quantity demanded, 10; Quantity supplied, 10.&#10;• Fare, 4.50 dollars; Quantity demanded, 11; Quantity supplied, 9.&#10;• Fare, 4.00 dollars; Quantity demanded, 12; Quantity supplied, 8 (highlighted).&#10;• Fare, 3.50 dollars; Quantity demanded, 13; Quantity supplied, 7.&#10;• Fare, 3.00 dollars; Quantity demanded, 14; Quantity supplied, 6.&#10;The x-axis is labeled Quantity of rides (millions per year) and shows markings from 6 to 14 in increments of 1 million rides. The y-axis is labeled Fare (per ride) and shows markings from 3.00 to 7.00 dollars in increments on 0.50 dollars. An upward sloping linear supply curve intersects a downward sloping linear demand curve at the equilibrium point:&#10;• E (10, 5.00)&#10;A vertical line labeled Quota extends from the 8 million rides per year on the x-axis, which is less than the equilibrium of 10 million rides per year. The quota line intersects the supply curve at a lower price than the demand curve.&#10;The curves pass through the coordinates:&#10;• Supply, (14, 3.00); Demand, (14, 7.00).&#10;• Supply, (13, 6.50); Demand, (13, 3.50).&#10;• Supply, (12, 6.00); Demand, (12, 4.00).&#10;• Supply, (11, 5.50); Demand, (11, 4.50).&#10;• Point E, (10, 5.00).&#10;• Supply, (9, 4.50); Demand, (9, 5.50).&#10;• Point B, Supply, (8, 4.00);&#10;• Point A, Demand, (8, 6.00).&#10;• Supply, (7, 3.50); Demand, (7, 6.50).&#10;• Supply, (6, 3.00); Demand, (6, 7.00).&#10;The vertical distance between point A at (8, 6.00) and point B at (8, 4.00) is labeled The wedge. The shaded triangular area labeled Deadweight loss is bounded by the points:&#10;• Point A, supply at (8, 6.00).&#10;• Point B, demand at (8, 4.00).&#10;• Equilibrium, E at (10, 5.00)."/>
          <p:cNvPicPr preferRelativeResize="0">
            <a:picLocks noGrp="1"/>
          </p:cNvPicPr>
          <p:nvPr>
            <p:ph type="body" idx="2"/>
          </p:nvPr>
        </p:nvPicPr>
        <p:blipFill rotWithShape="1">
          <a:blip r:embed="rId3">
            <a:alphaModFix/>
          </a:blip>
          <a:srcRect/>
          <a:stretch/>
        </p:blipFill>
        <p:spPr>
          <a:xfrm>
            <a:off x="155292" y="2917301"/>
            <a:ext cx="9747816" cy="4214122"/>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34"/>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THE COSTS OF QUANTITY CONTROLS</a:t>
            </a:r>
            <a:endParaRPr dirty="0">
              <a:latin typeface="+mn-lt"/>
            </a:endParaRPr>
          </a:p>
        </p:txBody>
      </p:sp>
      <p:sp>
        <p:nvSpPr>
          <p:cNvPr id="291" name="Google Shape;291;p34"/>
          <p:cNvSpPr txBox="1">
            <a:spLocks noGrp="1"/>
          </p:cNvSpPr>
          <p:nvPr>
            <p:ph type="body" idx="1"/>
          </p:nvPr>
        </p:nvSpPr>
        <p:spPr>
          <a:xfrm>
            <a:off x="117582" y="1933291"/>
            <a:ext cx="9804186" cy="4767547"/>
          </a:xfrm>
          <a:prstGeom prst="rect">
            <a:avLst/>
          </a:prstGeom>
          <a:noFill/>
          <a:ln>
            <a:noFill/>
          </a:ln>
        </p:spPr>
        <p:txBody>
          <a:bodyPr spcFirstLastPara="1" wrap="square" lIns="91425" tIns="91425" rIns="91425" bIns="91425" anchor="t" anchorCtr="0">
            <a:noAutofit/>
          </a:bodyPr>
          <a:lstStyle/>
          <a:p>
            <a:pPr marL="457200" lvl="0" indent="-457200" algn="l" rtl="0">
              <a:lnSpc>
                <a:spcPct val="100000"/>
              </a:lnSpc>
              <a:spcBef>
                <a:spcPts val="0"/>
              </a:spcBef>
              <a:spcAft>
                <a:spcPts val="0"/>
              </a:spcAft>
              <a:buSzPts val="2400"/>
              <a:buChar char="•"/>
            </a:pPr>
            <a:r>
              <a:rPr lang="en-US" sz="2600" dirty="0">
                <a:latin typeface="+mn-lt"/>
              </a:rPr>
              <a:t>Like price controls, </a:t>
            </a:r>
            <a:r>
              <a:rPr lang="en-US" sz="2600" b="1" dirty="0">
                <a:latin typeface="+mn-lt"/>
              </a:rPr>
              <a:t>quotas impose losses on society.</a:t>
            </a:r>
            <a:endParaRPr sz="2600" dirty="0">
              <a:latin typeface="+mn-lt"/>
            </a:endParaRPr>
          </a:p>
          <a:p>
            <a:pPr marL="720725" lvl="1" indent="-366713" algn="l" rtl="0">
              <a:lnSpc>
                <a:spcPct val="100000"/>
              </a:lnSpc>
              <a:spcBef>
                <a:spcPts val="1824"/>
              </a:spcBef>
              <a:spcAft>
                <a:spcPts val="0"/>
              </a:spcAft>
              <a:buSzPts val="2400"/>
              <a:buChar char="–"/>
            </a:pPr>
            <a:r>
              <a:rPr lang="en-US" sz="2400" b="1" dirty="0">
                <a:latin typeface="+mn-lt"/>
              </a:rPr>
              <a:t>Deadweight loss </a:t>
            </a:r>
            <a:r>
              <a:rPr lang="en-US" sz="2400" dirty="0">
                <a:latin typeface="+mn-lt"/>
              </a:rPr>
              <a:t>(some mutually beneficial transactions don’t occur)</a:t>
            </a:r>
            <a:endParaRPr dirty="0">
              <a:latin typeface="+mn-lt"/>
            </a:endParaRPr>
          </a:p>
          <a:p>
            <a:pPr marL="720725" lvl="1" indent="-366713" algn="l" rtl="0">
              <a:lnSpc>
                <a:spcPct val="100000"/>
              </a:lnSpc>
              <a:spcBef>
                <a:spcPts val="1824"/>
              </a:spcBef>
              <a:spcAft>
                <a:spcPts val="0"/>
              </a:spcAft>
              <a:buSzPts val="2400"/>
              <a:buChar char="–"/>
            </a:pPr>
            <a:r>
              <a:rPr lang="en-US" sz="2400" b="1" dirty="0">
                <a:latin typeface="+mn-lt"/>
              </a:rPr>
              <a:t>Incentives for illegal activities</a:t>
            </a:r>
            <a:endParaRPr dirty="0">
              <a:latin typeface="+mn-lt"/>
            </a:endParaRPr>
          </a:p>
          <a:p>
            <a:pPr marL="354013" lvl="0" indent="-354013" algn="l" rtl="0">
              <a:lnSpc>
                <a:spcPct val="100000"/>
              </a:lnSpc>
              <a:spcBef>
                <a:spcPts val="1824"/>
              </a:spcBef>
              <a:spcAft>
                <a:spcPts val="0"/>
              </a:spcAft>
              <a:buSzPts val="2400"/>
              <a:buChar char="•"/>
            </a:pPr>
            <a:r>
              <a:rPr lang="en-US" sz="2600" dirty="0">
                <a:latin typeface="+mn-lt"/>
              </a:rPr>
              <a:t>Unlicensed cabs are a side effect of quantity controls … but also an opportunity for alternate models like Uber.</a:t>
            </a:r>
            <a:endParaRPr sz="2600" dirty="0">
              <a:latin typeface="+mn-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35"/>
          <p:cNvSpPr txBox="1">
            <a:spLocks noGrp="1"/>
          </p:cNvSpPr>
          <p:nvPr>
            <p:ph type="title"/>
          </p:nvPr>
        </p:nvSpPr>
        <p:spPr>
          <a:xfrm>
            <a:off x="228600" y="130332"/>
            <a:ext cx="9601200" cy="1314136"/>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ea typeface="Arial"/>
                <a:cs typeface="Arial"/>
                <a:sym typeface="Arial"/>
              </a:rPr>
              <a:t>LEARN BY DOING: DISCUSSION QUESTION </a:t>
            </a:r>
            <a:r>
              <a:rPr lang="en-US" dirty="0">
                <a:latin typeface="+mn-lt"/>
                <a:sym typeface="Arial"/>
              </a:rPr>
              <a:t>2</a:t>
            </a:r>
            <a:endParaRPr dirty="0">
              <a:latin typeface="+mn-lt"/>
            </a:endParaRPr>
          </a:p>
        </p:txBody>
      </p:sp>
      <p:sp>
        <p:nvSpPr>
          <p:cNvPr id="297" name="Google Shape;297;p35"/>
          <p:cNvSpPr txBox="1">
            <a:spLocks noGrp="1"/>
          </p:cNvSpPr>
          <p:nvPr>
            <p:ph type="body" idx="1"/>
          </p:nvPr>
        </p:nvSpPr>
        <p:spPr>
          <a:xfrm>
            <a:off x="117582" y="1933291"/>
            <a:ext cx="9804186" cy="5067584"/>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ct val="100000"/>
              <a:buNone/>
            </a:pPr>
            <a:r>
              <a:rPr lang="en-US" dirty="0">
                <a:solidFill>
                  <a:schemeClr val="tx1"/>
                </a:solidFill>
                <a:latin typeface="+mn-lt"/>
              </a:rPr>
              <a:t>With a partner, choose either to:</a:t>
            </a:r>
            <a:endParaRPr dirty="0">
              <a:solidFill>
                <a:schemeClr val="tx1"/>
              </a:solidFill>
              <a:latin typeface="+mn-lt"/>
            </a:endParaRPr>
          </a:p>
          <a:p>
            <a:pPr marL="446088" lvl="0" indent="-446088" algn="l" rtl="0">
              <a:lnSpc>
                <a:spcPct val="100000"/>
              </a:lnSpc>
              <a:spcBef>
                <a:spcPts val="1200"/>
              </a:spcBef>
              <a:spcAft>
                <a:spcPts val="0"/>
              </a:spcAft>
              <a:buSzPct val="100000"/>
              <a:buAutoNum type="arabicPeriod"/>
            </a:pPr>
            <a:r>
              <a:rPr lang="en-US" b="1" dirty="0">
                <a:solidFill>
                  <a:schemeClr val="tx1"/>
                </a:solidFill>
                <a:latin typeface="+mn-lt"/>
              </a:rPr>
              <a:t>defend the United States’ sugar import quotas </a:t>
            </a:r>
            <a:r>
              <a:rPr lang="en-US" dirty="0">
                <a:solidFill>
                  <a:schemeClr val="tx1"/>
                </a:solidFill>
                <a:latin typeface="+mn-lt"/>
              </a:rPr>
              <a:t>or </a:t>
            </a:r>
            <a:endParaRPr dirty="0">
              <a:solidFill>
                <a:schemeClr val="tx1"/>
              </a:solidFill>
              <a:latin typeface="+mn-lt"/>
            </a:endParaRPr>
          </a:p>
          <a:p>
            <a:pPr marL="446088" lvl="0" indent="-446088" algn="l" rtl="0">
              <a:lnSpc>
                <a:spcPct val="100000"/>
              </a:lnSpc>
              <a:spcBef>
                <a:spcPts val="1200"/>
              </a:spcBef>
              <a:spcAft>
                <a:spcPts val="0"/>
              </a:spcAft>
              <a:buSzPct val="100000"/>
              <a:buAutoNum type="arabicPeriod"/>
            </a:pPr>
            <a:r>
              <a:rPr lang="en-US" b="1" dirty="0">
                <a:solidFill>
                  <a:schemeClr val="tx1"/>
                </a:solidFill>
                <a:latin typeface="+mn-lt"/>
              </a:rPr>
              <a:t>attack them. </a:t>
            </a:r>
            <a:endParaRPr dirty="0">
              <a:solidFill>
                <a:schemeClr val="tx1"/>
              </a:solidFill>
              <a:latin typeface="+mn-lt"/>
            </a:endParaRPr>
          </a:p>
          <a:p>
            <a:pPr marL="0" lvl="0" indent="0" algn="l" rtl="0">
              <a:lnSpc>
                <a:spcPct val="100000"/>
              </a:lnSpc>
              <a:spcBef>
                <a:spcPts val="1824"/>
              </a:spcBef>
              <a:spcAft>
                <a:spcPts val="0"/>
              </a:spcAft>
              <a:buSzPct val="100000"/>
              <a:buNone/>
            </a:pPr>
            <a:r>
              <a:rPr lang="en-US" dirty="0">
                <a:solidFill>
                  <a:schemeClr val="tx1"/>
                </a:solidFill>
                <a:latin typeface="+mn-lt"/>
              </a:rPr>
              <a:t>Imagine you are a young congressional staffer charged with collecting arguments to use for your side in Congress.</a:t>
            </a:r>
            <a:endParaRPr dirty="0">
              <a:solidFill>
                <a:schemeClr val="tx1"/>
              </a:solidFill>
              <a:latin typeface="+mn-lt"/>
            </a:endParaRPr>
          </a:p>
          <a:p>
            <a:pPr marL="0" lvl="0" indent="0" algn="l" rtl="0">
              <a:lnSpc>
                <a:spcPct val="100000"/>
              </a:lnSpc>
              <a:spcBef>
                <a:spcPts val="1224"/>
              </a:spcBef>
              <a:spcAft>
                <a:spcPts val="0"/>
              </a:spcAft>
              <a:buSzPct val="100000"/>
              <a:buNone/>
            </a:pPr>
            <a:r>
              <a:rPr lang="en-US" b="1" dirty="0">
                <a:solidFill>
                  <a:schemeClr val="tx1"/>
                </a:solidFill>
                <a:latin typeface="+mn-lt"/>
              </a:rPr>
              <a:t>Brainstorm two or more arguments you would use and be ready to share.</a:t>
            </a:r>
            <a:endParaRPr dirty="0">
              <a:solidFill>
                <a:schemeClr val="tx1"/>
              </a:solidFill>
              <a:latin typeface="+mn-lt"/>
            </a:endParaRPr>
          </a:p>
        </p:txBody>
      </p:sp>
    </p:spTree>
  </p:cSld>
  <p:clrMapOvr>
    <a:masterClrMapping/>
  </p:clrMapOvr>
</p:sld>
</file>

<file path=ppt/theme/theme1.xml><?xml version="1.0" encoding="utf-8"?>
<a:theme xmlns:a="http://schemas.openxmlformats.org/drawingml/2006/main" name="KRUGMAN">
  <a:themeElements>
    <a:clrScheme name="Macmillan Learning Brand Colors">
      <a:dk1>
        <a:srgbClr val="000000"/>
      </a:dk1>
      <a:lt1>
        <a:srgbClr val="FFFFFF"/>
      </a:lt1>
      <a:dk2>
        <a:srgbClr val="DA1B2C"/>
      </a:dk2>
      <a:lt2>
        <a:srgbClr val="FFFFFE"/>
      </a:lt2>
      <a:accent1>
        <a:srgbClr val="4E4E4E"/>
      </a:accent1>
      <a:accent2>
        <a:srgbClr val="999999"/>
      </a:accent2>
      <a:accent3>
        <a:srgbClr val="CCCCCC"/>
      </a:accent3>
      <a:accent4>
        <a:srgbClr val="E6E6E6"/>
      </a:accent4>
      <a:accent5>
        <a:srgbClr val="DA1B2C"/>
      </a:accent5>
      <a:accent6>
        <a:srgbClr val="A90F1E"/>
      </a:accent6>
      <a:hlink>
        <a:srgbClr val="0000FF"/>
      </a:hlink>
      <a:folHlink>
        <a:srgbClr val="4C4C4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476</TotalTime>
  <Words>2382</Words>
  <Application>Microsoft Office PowerPoint</Application>
  <PresentationFormat>Custom</PresentationFormat>
  <Paragraphs>235</Paragraphs>
  <Slides>46</Slides>
  <Notes>45</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46</vt:i4>
      </vt:variant>
    </vt:vector>
  </HeadingPairs>
  <TitlesOfParts>
    <vt:vector size="57" baseType="lpstr">
      <vt:lpstr>Arial</vt:lpstr>
      <vt:lpstr>Calibri</vt:lpstr>
      <vt:lpstr>cnn_sans_display</vt:lpstr>
      <vt:lpstr>CostarBrownLight</vt:lpstr>
      <vt:lpstr>Google Sans</vt:lpstr>
      <vt:lpstr>Helvetica Neue</vt:lpstr>
      <vt:lpstr>Noto Sans Symbols</vt:lpstr>
      <vt:lpstr>Open Sans</vt:lpstr>
      <vt:lpstr>Segoe UI</vt:lpstr>
      <vt:lpstr>STIX-Web</vt:lpstr>
      <vt:lpstr>KRUGMAN</vt:lpstr>
      <vt:lpstr>Price Controls and Quotas: Meddling with Markets</vt:lpstr>
      <vt:lpstr>Important Dates</vt:lpstr>
      <vt:lpstr>Important Dates</vt:lpstr>
      <vt:lpstr>WHAT YOU WILL LEARN IN THIS CHAPTER</vt:lpstr>
      <vt:lpstr>INTERFERENCE IN MARKETS HAS CONSEQUENCES</vt:lpstr>
      <vt:lpstr>INTERFERENCE IN MARKETS HAS CONSEQUENCES</vt:lpstr>
      <vt:lpstr>WHY GOVERNMENTS CONTROL PRICES</vt:lpstr>
      <vt:lpstr>WHY GOVERNMENTS CONTROL PRICES</vt:lpstr>
      <vt:lpstr>MODELING A PRICE CEILING (1 of 2)</vt:lpstr>
      <vt:lpstr>MODELING A PRICE CEILING (2 of 2)</vt:lpstr>
      <vt:lpstr>MODELING A PRICE CEILING (2 of 2)</vt:lpstr>
      <vt:lpstr>HOW PRICE CEILINGS CAUSE INEFFICIENCY </vt:lpstr>
      <vt:lpstr>INEFFICIENTLY LOW QUANTITY GRAPHED</vt:lpstr>
      <vt:lpstr>INEFFICIENT ALLOCATION TO CUSTOMERS</vt:lpstr>
      <vt:lpstr>WASTED RESOURCES</vt:lpstr>
      <vt:lpstr>INEFFICIENTLY LOW QUALITY</vt:lpstr>
      <vt:lpstr>SHADOW MARKETS</vt:lpstr>
      <vt:lpstr>The quality of New York City rent-regulated housing is getting substantially worse. (New York Post, 2023)</vt:lpstr>
      <vt:lpstr>WINNERS AND LOSERS FROM RENT CONTROL</vt:lpstr>
      <vt:lpstr>SO WHY ARE THERE PRICE CEILINGS?</vt:lpstr>
      <vt:lpstr>LEARN BY DOING: PRACTICE QUESTION 1</vt:lpstr>
      <vt:lpstr>LEARN BY DOING: PRACTICE QUESTION 1 (ANSWER)</vt:lpstr>
      <vt:lpstr>LEARN BY DOING: DISCUSSION QUESTION 1</vt:lpstr>
      <vt:lpstr>LEARN BY DOING: DISCUSSION QUESTION 1 (ANSWER)</vt:lpstr>
      <vt:lpstr>QUESTION 2</vt:lpstr>
      <vt:lpstr>PRICE FLOORS </vt:lpstr>
      <vt:lpstr>PRICE FLOORS </vt:lpstr>
      <vt:lpstr>PRICE FLOORS </vt:lpstr>
      <vt:lpstr>PRICE FLOORS  Monthly youth (16-24) unemployment rate in the United States from July 2022 to July 2024</vt:lpstr>
      <vt:lpstr>MODELING A PRICE FLOOR</vt:lpstr>
      <vt:lpstr>HOW A PRICE FLOOR CAUSES INEFFICIENCY</vt:lpstr>
      <vt:lpstr>INEFFICIENTLY LOW QUANTITY</vt:lpstr>
      <vt:lpstr>Price Floor - DWL</vt:lpstr>
      <vt:lpstr>INEFFICIENT ALLOCATION OF SALES AMONG SELLERS</vt:lpstr>
      <vt:lpstr>WASTED RESOURCES: PRICE FLOORS</vt:lpstr>
      <vt:lpstr>INEFFICIENTLY HIGH QUALITY</vt:lpstr>
      <vt:lpstr>ILLEGAL ACTIVITY</vt:lpstr>
      <vt:lpstr>SO WHY ARE THERE PRICE FLOORS?</vt:lpstr>
      <vt:lpstr>CONTROLLING QUANTITIES</vt:lpstr>
      <vt:lpstr>LEARN BY DOING: PRACTICE QUESTION 2</vt:lpstr>
      <vt:lpstr>LEARN BY DOING: PRACTICE QUESTION 2 (ANSWER)</vt:lpstr>
      <vt:lpstr>THE MARKET FOR TAXI RIDES IN THE ABSENCE OF GOVERNMENT CONTROLS</vt:lpstr>
      <vt:lpstr>EFFECT OF A QUOTA ON THE MARKET  FOR TAXI RIDES PART 1</vt:lpstr>
      <vt:lpstr>EFFECT OF A QUOTA ON THE MARKET  FOR TAXI RIDES PART 2</vt:lpstr>
      <vt:lpstr>THE COSTS OF QUANTITY CONTROLS</vt:lpstr>
      <vt:lpstr>LEARN BY DOING: DISCUSSION QUESTION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Price Controls and Quotas: Meddling with Markets</dc:title>
  <dc:creator>Krugman</dc:creator>
  <cp:lastModifiedBy>Espinola-Arredondo, Ana Fabiola</cp:lastModifiedBy>
  <cp:revision>32</cp:revision>
  <dcterms:modified xsi:type="dcterms:W3CDTF">2024-09-11T22:44:40Z</dcterms:modified>
</cp:coreProperties>
</file>